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E62060-3000-4E74-9FB2-DE9B71F25AEC}" v="99" dt="2023-10-04T13:24:50.170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8" d="100"/>
          <a:sy n="58" d="100"/>
        </p:scale>
        <p:origin x="46" y="48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Émilie Brazeau" userId="9a2de6af80d081c7" providerId="LiveId" clId="{0FE62060-3000-4E74-9FB2-DE9B71F25AEC}"/>
    <pc:docChg chg="undo custSel modSld">
      <pc:chgData name="Émilie Brazeau" userId="9a2de6af80d081c7" providerId="LiveId" clId="{0FE62060-3000-4E74-9FB2-DE9B71F25AEC}" dt="2023-10-04T13:25:27.395" v="4238" actId="1076"/>
      <pc:docMkLst>
        <pc:docMk/>
      </pc:docMkLst>
      <pc:sldChg chg="addSp mod">
        <pc:chgData name="Émilie Brazeau" userId="9a2de6af80d081c7" providerId="LiveId" clId="{0FE62060-3000-4E74-9FB2-DE9B71F25AEC}" dt="2023-10-02T14:10:05.923" v="2" actId="9405"/>
        <pc:sldMkLst>
          <pc:docMk/>
          <pc:sldMk cId="0" sldId="260"/>
        </pc:sldMkLst>
        <pc:inkChg chg="add">
          <ac:chgData name="Émilie Brazeau" userId="9a2de6af80d081c7" providerId="LiveId" clId="{0FE62060-3000-4E74-9FB2-DE9B71F25AEC}" dt="2023-10-02T14:09:58.553" v="0" actId="9405"/>
          <ac:inkMkLst>
            <pc:docMk/>
            <pc:sldMk cId="0" sldId="260"/>
            <ac:inkMk id="7" creationId="{9E655EAF-AB64-8092-E2BD-8581E1AB6162}"/>
          </ac:inkMkLst>
        </pc:inkChg>
        <pc:inkChg chg="add">
          <ac:chgData name="Émilie Brazeau" userId="9a2de6af80d081c7" providerId="LiveId" clId="{0FE62060-3000-4E74-9FB2-DE9B71F25AEC}" dt="2023-10-02T14:10:02.568" v="1" actId="9405"/>
          <ac:inkMkLst>
            <pc:docMk/>
            <pc:sldMk cId="0" sldId="260"/>
            <ac:inkMk id="8" creationId="{23690D80-6F7F-EC61-26A7-891DC115AE1E}"/>
          </ac:inkMkLst>
        </pc:inkChg>
        <pc:inkChg chg="add">
          <ac:chgData name="Émilie Brazeau" userId="9a2de6af80d081c7" providerId="LiveId" clId="{0FE62060-3000-4E74-9FB2-DE9B71F25AEC}" dt="2023-10-02T14:10:05.923" v="2" actId="9405"/>
          <ac:inkMkLst>
            <pc:docMk/>
            <pc:sldMk cId="0" sldId="260"/>
            <ac:inkMk id="9" creationId="{035E2850-0DB6-341A-C33B-FDD8070E6B5A}"/>
          </ac:inkMkLst>
        </pc:inkChg>
      </pc:sldChg>
      <pc:sldChg chg="modSp mod">
        <pc:chgData name="Émilie Brazeau" userId="9a2de6af80d081c7" providerId="LiveId" clId="{0FE62060-3000-4E74-9FB2-DE9B71F25AEC}" dt="2023-10-02T14:11:06.174" v="3" actId="1076"/>
        <pc:sldMkLst>
          <pc:docMk/>
          <pc:sldMk cId="0" sldId="261"/>
        </pc:sldMkLst>
        <pc:grpChg chg="mod">
          <ac:chgData name="Émilie Brazeau" userId="9a2de6af80d081c7" providerId="LiveId" clId="{0FE62060-3000-4E74-9FB2-DE9B71F25AEC}" dt="2023-10-02T14:11:06.174" v="3" actId="1076"/>
          <ac:grpSpMkLst>
            <pc:docMk/>
            <pc:sldMk cId="0" sldId="261"/>
            <ac:grpSpMk id="6" creationId="{00000000-0000-0000-0000-000000000000}"/>
          </ac:grpSpMkLst>
        </pc:grpChg>
      </pc:sldChg>
      <pc:sldChg chg="addSp delSp modSp mod">
        <pc:chgData name="Émilie Brazeau" userId="9a2de6af80d081c7" providerId="LiveId" clId="{0FE62060-3000-4E74-9FB2-DE9B71F25AEC}" dt="2023-10-02T14:16:07.643" v="226" actId="1076"/>
        <pc:sldMkLst>
          <pc:docMk/>
          <pc:sldMk cId="0" sldId="262"/>
        </pc:sldMkLst>
        <pc:spChg chg="add del mod topLvl">
          <ac:chgData name="Émilie Brazeau" userId="9a2de6af80d081c7" providerId="LiveId" clId="{0FE62060-3000-4E74-9FB2-DE9B71F25AEC}" dt="2023-10-02T14:15:39.457" v="224" actId="20577"/>
          <ac:spMkLst>
            <pc:docMk/>
            <pc:sldMk cId="0" sldId="262"/>
            <ac:spMk id="28" creationId="{00000000-0000-0000-0000-000000000000}"/>
          </ac:spMkLst>
        </pc:spChg>
        <pc:spChg chg="del topLvl">
          <ac:chgData name="Émilie Brazeau" userId="9a2de6af80d081c7" providerId="LiveId" clId="{0FE62060-3000-4E74-9FB2-DE9B71F25AEC}" dt="2023-10-02T14:13:34.417" v="197" actId="478"/>
          <ac:spMkLst>
            <pc:docMk/>
            <pc:sldMk cId="0" sldId="262"/>
            <ac:spMk id="29" creationId="{00000000-0000-0000-0000-000000000000}"/>
          </ac:spMkLst>
        </pc:spChg>
        <pc:spChg chg="mod">
          <ac:chgData name="Émilie Brazeau" userId="9a2de6af80d081c7" providerId="LiveId" clId="{0FE62060-3000-4E74-9FB2-DE9B71F25AEC}" dt="2023-10-02T14:16:07.643" v="226" actId="1076"/>
          <ac:spMkLst>
            <pc:docMk/>
            <pc:sldMk cId="0" sldId="262"/>
            <ac:spMk id="30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4:13:09.475" v="190" actId="20577"/>
          <ac:spMkLst>
            <pc:docMk/>
            <pc:sldMk cId="0" sldId="262"/>
            <ac:spMk id="32" creationId="{6A3E4C73-4C9B-AE3B-9947-D95FB50B471F}"/>
          </ac:spMkLst>
        </pc:spChg>
        <pc:grpChg chg="add del">
          <ac:chgData name="Émilie Brazeau" userId="9a2de6af80d081c7" providerId="LiveId" clId="{0FE62060-3000-4E74-9FB2-DE9B71F25AEC}" dt="2023-10-02T14:13:34.417" v="197" actId="478"/>
          <ac:grpSpMkLst>
            <pc:docMk/>
            <pc:sldMk cId="0" sldId="262"/>
            <ac:grpSpMk id="27" creationId="{00000000-0000-0000-0000-000000000000}"/>
          </ac:grpSpMkLst>
        </pc:grpChg>
      </pc:sldChg>
      <pc:sldChg chg="addSp delSp modSp mod">
        <pc:chgData name="Émilie Brazeau" userId="9a2de6af80d081c7" providerId="LiveId" clId="{0FE62060-3000-4E74-9FB2-DE9B71F25AEC}" dt="2023-10-02T14:16:18.566" v="229" actId="478"/>
        <pc:sldMkLst>
          <pc:docMk/>
          <pc:sldMk cId="0" sldId="264"/>
        </pc:sldMkLst>
        <pc:spChg chg="del">
          <ac:chgData name="Émilie Brazeau" userId="9a2de6af80d081c7" providerId="LiveId" clId="{0FE62060-3000-4E74-9FB2-DE9B71F25AEC}" dt="2023-10-02T14:16:16.289" v="228" actId="478"/>
          <ac:spMkLst>
            <pc:docMk/>
            <pc:sldMk cId="0" sldId="264"/>
            <ac:spMk id="26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4:16:14.197" v="227"/>
          <ac:spMkLst>
            <pc:docMk/>
            <pc:sldMk cId="0" sldId="264"/>
            <ac:spMk id="28" creationId="{1EE10196-0080-40BF-F56C-23C7C3A6C5B9}"/>
          </ac:spMkLst>
        </pc:spChg>
        <pc:spChg chg="add mod">
          <ac:chgData name="Émilie Brazeau" userId="9a2de6af80d081c7" providerId="LiveId" clId="{0FE62060-3000-4E74-9FB2-DE9B71F25AEC}" dt="2023-10-02T14:16:14.197" v="227"/>
          <ac:spMkLst>
            <pc:docMk/>
            <pc:sldMk cId="0" sldId="264"/>
            <ac:spMk id="29" creationId="{EF3FD0FB-7152-2843-A244-1BE1B099FC33}"/>
          </ac:spMkLst>
        </pc:spChg>
        <pc:grpChg chg="del">
          <ac:chgData name="Émilie Brazeau" userId="9a2de6af80d081c7" providerId="LiveId" clId="{0FE62060-3000-4E74-9FB2-DE9B71F25AEC}" dt="2023-10-02T14:16:18.566" v="229" actId="478"/>
          <ac:grpSpMkLst>
            <pc:docMk/>
            <pc:sldMk cId="0" sldId="264"/>
            <ac:grpSpMk id="21" creationId="{00000000-0000-0000-0000-000000000000}"/>
          </ac:grpSpMkLst>
        </pc:grpChg>
      </pc:sldChg>
      <pc:sldChg chg="addSp modSp mod">
        <pc:chgData name="Émilie Brazeau" userId="9a2de6af80d081c7" providerId="LiveId" clId="{0FE62060-3000-4E74-9FB2-DE9B71F25AEC}" dt="2023-10-02T14:16:34.811" v="231" actId="20577"/>
        <pc:sldMkLst>
          <pc:docMk/>
          <pc:sldMk cId="0" sldId="265"/>
        </pc:sldMkLst>
        <pc:spChg chg="add mod">
          <ac:chgData name="Émilie Brazeau" userId="9a2de6af80d081c7" providerId="LiveId" clId="{0FE62060-3000-4E74-9FB2-DE9B71F25AEC}" dt="2023-10-02T14:16:34.811" v="231" actId="20577"/>
          <ac:spMkLst>
            <pc:docMk/>
            <pc:sldMk cId="0" sldId="265"/>
            <ac:spMk id="8" creationId="{40DF6455-3AC7-7DE7-12C8-8B78DB3A7F4C}"/>
          </ac:spMkLst>
        </pc:spChg>
      </pc:sldChg>
      <pc:sldChg chg="addSp modSp mod">
        <pc:chgData name="Émilie Brazeau" userId="9a2de6af80d081c7" providerId="LiveId" clId="{0FE62060-3000-4E74-9FB2-DE9B71F25AEC}" dt="2023-10-02T14:19:09.211" v="419" actId="20577"/>
        <pc:sldMkLst>
          <pc:docMk/>
          <pc:sldMk cId="0" sldId="266"/>
        </pc:sldMkLst>
        <pc:spChg chg="add mod">
          <ac:chgData name="Émilie Brazeau" userId="9a2de6af80d081c7" providerId="LiveId" clId="{0FE62060-3000-4E74-9FB2-DE9B71F25AEC}" dt="2023-10-02T14:19:09.211" v="419" actId="20577"/>
          <ac:spMkLst>
            <pc:docMk/>
            <pc:sldMk cId="0" sldId="266"/>
            <ac:spMk id="10" creationId="{F3918488-6ADB-1AB6-104C-EA07E4437021}"/>
          </ac:spMkLst>
        </pc:spChg>
        <pc:inkChg chg="add">
          <ac:chgData name="Émilie Brazeau" userId="9a2de6af80d081c7" providerId="LiveId" clId="{0FE62060-3000-4E74-9FB2-DE9B71F25AEC}" dt="2023-10-02T14:17:47.031" v="232" actId="9405"/>
          <ac:inkMkLst>
            <pc:docMk/>
            <pc:sldMk cId="0" sldId="266"/>
            <ac:inkMk id="9" creationId="{682DB670-1AD7-ED6E-780A-A96398919F04}"/>
          </ac:inkMkLst>
        </pc:inkChg>
      </pc:sldChg>
      <pc:sldChg chg="addSp modSp mod">
        <pc:chgData name="Émilie Brazeau" userId="9a2de6af80d081c7" providerId="LiveId" clId="{0FE62060-3000-4E74-9FB2-DE9B71F25AEC}" dt="2023-10-02T14:27:19.444" v="591" actId="313"/>
        <pc:sldMkLst>
          <pc:docMk/>
          <pc:sldMk cId="0" sldId="272"/>
        </pc:sldMkLst>
        <pc:spChg chg="add mod">
          <ac:chgData name="Émilie Brazeau" userId="9a2de6af80d081c7" providerId="LiveId" clId="{0FE62060-3000-4E74-9FB2-DE9B71F25AEC}" dt="2023-10-02T14:27:19.444" v="591" actId="313"/>
          <ac:spMkLst>
            <pc:docMk/>
            <pc:sldMk cId="0" sldId="272"/>
            <ac:spMk id="8" creationId="{8C8D4C2D-4D77-5725-FDFD-4AAFC1D1844F}"/>
          </ac:spMkLst>
        </pc:spChg>
      </pc:sldChg>
      <pc:sldChg chg="addSp modSp mod">
        <pc:chgData name="Émilie Brazeau" userId="9a2de6af80d081c7" providerId="LiveId" clId="{0FE62060-3000-4E74-9FB2-DE9B71F25AEC}" dt="2023-10-02T14:28:40.603" v="595" actId="9405"/>
        <pc:sldMkLst>
          <pc:docMk/>
          <pc:sldMk cId="0" sldId="275"/>
        </pc:sldMkLst>
        <pc:picChg chg="mod">
          <ac:chgData name="Émilie Brazeau" userId="9a2de6af80d081c7" providerId="LiveId" clId="{0FE62060-3000-4E74-9FB2-DE9B71F25AEC}" dt="2023-10-02T14:28:07.422" v="592" actId="14100"/>
          <ac:picMkLst>
            <pc:docMk/>
            <pc:sldMk cId="0" sldId="275"/>
            <ac:picMk id="4" creationId="{00000000-0000-0000-0000-000000000000}"/>
          </ac:picMkLst>
        </pc:picChg>
        <pc:inkChg chg="add">
          <ac:chgData name="Émilie Brazeau" userId="9a2de6af80d081c7" providerId="LiveId" clId="{0FE62060-3000-4E74-9FB2-DE9B71F25AEC}" dt="2023-10-02T14:28:26.924" v="593" actId="9405"/>
          <ac:inkMkLst>
            <pc:docMk/>
            <pc:sldMk cId="0" sldId="275"/>
            <ac:inkMk id="6" creationId="{051DE96C-9D52-04A7-B8DB-32316198E70E}"/>
          </ac:inkMkLst>
        </pc:inkChg>
        <pc:inkChg chg="add">
          <ac:chgData name="Émilie Brazeau" userId="9a2de6af80d081c7" providerId="LiveId" clId="{0FE62060-3000-4E74-9FB2-DE9B71F25AEC}" dt="2023-10-02T14:28:34.212" v="594" actId="9405"/>
          <ac:inkMkLst>
            <pc:docMk/>
            <pc:sldMk cId="0" sldId="275"/>
            <ac:inkMk id="7" creationId="{726F41D1-9258-1A3F-4796-5950362C42BF}"/>
          </ac:inkMkLst>
        </pc:inkChg>
        <pc:inkChg chg="add">
          <ac:chgData name="Émilie Brazeau" userId="9a2de6af80d081c7" providerId="LiveId" clId="{0FE62060-3000-4E74-9FB2-DE9B71F25AEC}" dt="2023-10-02T14:28:40.603" v="595" actId="9405"/>
          <ac:inkMkLst>
            <pc:docMk/>
            <pc:sldMk cId="0" sldId="275"/>
            <ac:inkMk id="8" creationId="{DF48F920-F1B6-92A0-B214-FDDC46135654}"/>
          </ac:inkMkLst>
        </pc:inkChg>
      </pc:sldChg>
      <pc:sldChg chg="addSp modSp mod">
        <pc:chgData name="Émilie Brazeau" userId="9a2de6af80d081c7" providerId="LiveId" clId="{0FE62060-3000-4E74-9FB2-DE9B71F25AEC}" dt="2023-10-02T14:29:40.499" v="615" actId="9405"/>
        <pc:sldMkLst>
          <pc:docMk/>
          <pc:sldMk cId="0" sldId="276"/>
        </pc:sldMkLst>
        <pc:spChg chg="add mod">
          <ac:chgData name="Émilie Brazeau" userId="9a2de6af80d081c7" providerId="LiveId" clId="{0FE62060-3000-4E74-9FB2-DE9B71F25AEC}" dt="2023-10-02T14:29:31.792" v="614" actId="1076"/>
          <ac:spMkLst>
            <pc:docMk/>
            <pc:sldMk cId="0" sldId="276"/>
            <ac:spMk id="8" creationId="{27B4D64F-6EED-F977-FEF8-196EF0323E7C}"/>
          </ac:spMkLst>
        </pc:spChg>
        <pc:inkChg chg="add">
          <ac:chgData name="Émilie Brazeau" userId="9a2de6af80d081c7" providerId="LiveId" clId="{0FE62060-3000-4E74-9FB2-DE9B71F25AEC}" dt="2023-10-02T14:29:09.557" v="596" actId="9405"/>
          <ac:inkMkLst>
            <pc:docMk/>
            <pc:sldMk cId="0" sldId="276"/>
            <ac:inkMk id="6" creationId="{3A926535-6FBF-AE74-BCE3-422A53907552}"/>
          </ac:inkMkLst>
        </pc:inkChg>
        <pc:inkChg chg="add">
          <ac:chgData name="Émilie Brazeau" userId="9a2de6af80d081c7" providerId="LiveId" clId="{0FE62060-3000-4E74-9FB2-DE9B71F25AEC}" dt="2023-10-02T14:29:14.029" v="597" actId="9405"/>
          <ac:inkMkLst>
            <pc:docMk/>
            <pc:sldMk cId="0" sldId="276"/>
            <ac:inkMk id="7" creationId="{2E73CEF9-E6B2-22F1-C3FE-A644B17A242D}"/>
          </ac:inkMkLst>
        </pc:inkChg>
        <pc:inkChg chg="add">
          <ac:chgData name="Émilie Brazeau" userId="9a2de6af80d081c7" providerId="LiveId" clId="{0FE62060-3000-4E74-9FB2-DE9B71F25AEC}" dt="2023-10-02T14:29:40.499" v="615" actId="9405"/>
          <ac:inkMkLst>
            <pc:docMk/>
            <pc:sldMk cId="0" sldId="276"/>
            <ac:inkMk id="9" creationId="{B2CD4703-3596-E658-3708-57EABB140429}"/>
          </ac:inkMkLst>
        </pc:inkChg>
      </pc:sldChg>
      <pc:sldChg chg="addSp modSp mod">
        <pc:chgData name="Émilie Brazeau" userId="9a2de6af80d081c7" providerId="LiveId" clId="{0FE62060-3000-4E74-9FB2-DE9B71F25AEC}" dt="2023-10-02T14:32:13.185" v="774" actId="20577"/>
        <pc:sldMkLst>
          <pc:docMk/>
          <pc:sldMk cId="0" sldId="277"/>
        </pc:sldMkLst>
        <pc:spChg chg="add mod">
          <ac:chgData name="Émilie Brazeau" userId="9a2de6af80d081c7" providerId="LiveId" clId="{0FE62060-3000-4E74-9FB2-DE9B71F25AEC}" dt="2023-10-02T14:30:53.331" v="659" actId="20577"/>
          <ac:spMkLst>
            <pc:docMk/>
            <pc:sldMk cId="0" sldId="277"/>
            <ac:spMk id="36" creationId="{6C580929-3F3D-3372-96A0-BEA6766CDC44}"/>
          </ac:spMkLst>
        </pc:spChg>
        <pc:spChg chg="add mod">
          <ac:chgData name="Émilie Brazeau" userId="9a2de6af80d081c7" providerId="LiveId" clId="{0FE62060-3000-4E74-9FB2-DE9B71F25AEC}" dt="2023-10-02T14:32:13.185" v="774" actId="20577"/>
          <ac:spMkLst>
            <pc:docMk/>
            <pc:sldMk cId="0" sldId="277"/>
            <ac:spMk id="38" creationId="{11FC8BB5-A34E-10C0-8582-05929C5E26F9}"/>
          </ac:spMkLst>
        </pc:spChg>
        <pc:inkChg chg="add">
          <ac:chgData name="Émilie Brazeau" userId="9a2de6af80d081c7" providerId="LiveId" clId="{0FE62060-3000-4E74-9FB2-DE9B71F25AEC}" dt="2023-10-02T14:30:43.770" v="634" actId="9405"/>
          <ac:inkMkLst>
            <pc:docMk/>
            <pc:sldMk cId="0" sldId="277"/>
            <ac:inkMk id="37" creationId="{F4D6E987-1EA6-DCD8-059F-5EBF95B611E2}"/>
          </ac:inkMkLst>
        </pc:inkChg>
      </pc:sldChg>
      <pc:sldChg chg="addSp modSp mod">
        <pc:chgData name="Émilie Brazeau" userId="9a2de6af80d081c7" providerId="LiveId" clId="{0FE62060-3000-4E74-9FB2-DE9B71F25AEC}" dt="2023-10-02T14:34:31.724" v="1086" actId="20577"/>
        <pc:sldMkLst>
          <pc:docMk/>
          <pc:sldMk cId="0" sldId="278"/>
        </pc:sldMkLst>
        <pc:spChg chg="add mod">
          <ac:chgData name="Émilie Brazeau" userId="9a2de6af80d081c7" providerId="LiveId" clId="{0FE62060-3000-4E74-9FB2-DE9B71F25AEC}" dt="2023-10-02T14:34:31.724" v="1086" actId="20577"/>
          <ac:spMkLst>
            <pc:docMk/>
            <pc:sldMk cId="0" sldId="278"/>
            <ac:spMk id="16" creationId="{FE79C553-DBE1-859A-D34F-47D7666E0AA1}"/>
          </ac:spMkLst>
        </pc:spChg>
      </pc:sldChg>
      <pc:sldChg chg="addSp modSp mod">
        <pc:chgData name="Émilie Brazeau" userId="9a2de6af80d081c7" providerId="LiveId" clId="{0FE62060-3000-4E74-9FB2-DE9B71F25AEC}" dt="2023-10-02T14:35:35.852" v="1229" actId="20577"/>
        <pc:sldMkLst>
          <pc:docMk/>
          <pc:sldMk cId="0" sldId="279"/>
        </pc:sldMkLst>
        <pc:spChg chg="mod">
          <ac:chgData name="Émilie Brazeau" userId="9a2de6af80d081c7" providerId="LiveId" clId="{0FE62060-3000-4E74-9FB2-DE9B71F25AEC}" dt="2023-10-02T14:34:48.019" v="1092" actId="20577"/>
          <ac:spMkLst>
            <pc:docMk/>
            <pc:sldMk cId="0" sldId="279"/>
            <ac:spMk id="7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4:35:35.852" v="1229" actId="20577"/>
          <ac:spMkLst>
            <pc:docMk/>
            <pc:sldMk cId="0" sldId="279"/>
            <ac:spMk id="10" creationId="{D7A06456-8A5D-9E25-CE05-E64CF3D7195F}"/>
          </ac:spMkLst>
        </pc:spChg>
      </pc:sldChg>
      <pc:sldChg chg="addSp delSp modSp mod">
        <pc:chgData name="Émilie Brazeau" userId="9a2de6af80d081c7" providerId="LiveId" clId="{0FE62060-3000-4E74-9FB2-DE9B71F25AEC}" dt="2023-10-02T14:39:06.888" v="1435" actId="1076"/>
        <pc:sldMkLst>
          <pc:docMk/>
          <pc:sldMk cId="0" sldId="280"/>
        </pc:sldMkLst>
        <pc:spChg chg="del mod">
          <ac:chgData name="Émilie Brazeau" userId="9a2de6af80d081c7" providerId="LiveId" clId="{0FE62060-3000-4E74-9FB2-DE9B71F25AEC}" dt="2023-10-02T14:39:01.750" v="1431" actId="478"/>
          <ac:spMkLst>
            <pc:docMk/>
            <pc:sldMk cId="0" sldId="280"/>
            <ac:spMk id="14" creationId="{00000000-0000-0000-0000-000000000000}"/>
          </ac:spMkLst>
        </pc:spChg>
        <pc:spChg chg="del mod">
          <ac:chgData name="Émilie Brazeau" userId="9a2de6af80d081c7" providerId="LiveId" clId="{0FE62060-3000-4E74-9FB2-DE9B71F25AEC}" dt="2023-10-02T14:36:49.212" v="1370" actId="478"/>
          <ac:spMkLst>
            <pc:docMk/>
            <pc:sldMk cId="0" sldId="280"/>
            <ac:spMk id="18" creationId="{00000000-0000-0000-0000-000000000000}"/>
          </ac:spMkLst>
        </pc:spChg>
        <pc:spChg chg="mod">
          <ac:chgData name="Émilie Brazeau" userId="9a2de6af80d081c7" providerId="LiveId" clId="{0FE62060-3000-4E74-9FB2-DE9B71F25AEC}" dt="2023-10-02T14:37:07.924" v="1393" actId="14100"/>
          <ac:spMkLst>
            <pc:docMk/>
            <pc:sldMk cId="0" sldId="280"/>
            <ac:spMk id="21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4:36:34.361" v="1367" actId="1076"/>
          <ac:spMkLst>
            <pc:docMk/>
            <pc:sldMk cId="0" sldId="280"/>
            <ac:spMk id="30" creationId="{D84A3209-92BB-10C0-D678-4345C9BC564B}"/>
          </ac:spMkLst>
        </pc:spChg>
        <pc:spChg chg="add mod">
          <ac:chgData name="Émilie Brazeau" userId="9a2de6af80d081c7" providerId="LiveId" clId="{0FE62060-3000-4E74-9FB2-DE9B71F25AEC}" dt="2023-10-02T14:38:26.214" v="1428" actId="403"/>
          <ac:spMkLst>
            <pc:docMk/>
            <pc:sldMk cId="0" sldId="280"/>
            <ac:spMk id="31" creationId="{DFD6D527-6955-3FF7-9D39-6A471A82D3F4}"/>
          </ac:spMkLst>
        </pc:spChg>
        <pc:grpChg chg="del">
          <ac:chgData name="Émilie Brazeau" userId="9a2de6af80d081c7" providerId="LiveId" clId="{0FE62060-3000-4E74-9FB2-DE9B71F25AEC}" dt="2023-10-02T14:39:01.750" v="1431" actId="478"/>
          <ac:grpSpMkLst>
            <pc:docMk/>
            <pc:sldMk cId="0" sldId="280"/>
            <ac:grpSpMk id="3" creationId="{00000000-0000-0000-0000-000000000000}"/>
          </ac:grpSpMkLst>
        </pc:grpChg>
        <pc:picChg chg="add mod">
          <ac:chgData name="Émilie Brazeau" userId="9a2de6af80d081c7" providerId="LiveId" clId="{0FE62060-3000-4E74-9FB2-DE9B71F25AEC}" dt="2023-10-02T14:39:06.888" v="1435" actId="1076"/>
          <ac:picMkLst>
            <pc:docMk/>
            <pc:sldMk cId="0" sldId="280"/>
            <ac:picMk id="33" creationId="{22991627-E31F-17D7-1D4D-49DA6562B995}"/>
          </ac:picMkLst>
        </pc:picChg>
      </pc:sldChg>
      <pc:sldChg chg="addSp modSp mod">
        <pc:chgData name="Émilie Brazeau" userId="9a2de6af80d081c7" providerId="LiveId" clId="{0FE62060-3000-4E74-9FB2-DE9B71F25AEC}" dt="2023-10-02T14:41:02.964" v="1539" actId="207"/>
        <pc:sldMkLst>
          <pc:docMk/>
          <pc:sldMk cId="0" sldId="282"/>
        </pc:sldMkLst>
        <pc:spChg chg="mod">
          <ac:chgData name="Émilie Brazeau" userId="9a2de6af80d081c7" providerId="LiveId" clId="{0FE62060-3000-4E74-9FB2-DE9B71F25AEC}" dt="2023-10-02T14:41:02.964" v="1539" actId="207"/>
          <ac:spMkLst>
            <pc:docMk/>
            <pc:sldMk cId="0" sldId="282"/>
            <ac:spMk id="3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4:40:48.484" v="1536"/>
          <ac:spMkLst>
            <pc:docMk/>
            <pc:sldMk cId="0" sldId="282"/>
            <ac:spMk id="37" creationId="{08DE0847-4F0F-2286-2E31-7301C7B83E4F}"/>
          </ac:spMkLst>
        </pc:spChg>
      </pc:sldChg>
      <pc:sldChg chg="addSp delSp modSp mod">
        <pc:chgData name="Émilie Brazeau" userId="9a2de6af80d081c7" providerId="LiveId" clId="{0FE62060-3000-4E74-9FB2-DE9B71F25AEC}" dt="2023-10-02T14:42:33.027" v="1626" actId="1076"/>
        <pc:sldMkLst>
          <pc:docMk/>
          <pc:sldMk cId="0" sldId="284"/>
        </pc:sldMkLst>
        <pc:spChg chg="mod">
          <ac:chgData name="Émilie Brazeau" userId="9a2de6af80d081c7" providerId="LiveId" clId="{0FE62060-3000-4E74-9FB2-DE9B71F25AEC}" dt="2023-10-02T14:42:01.564" v="1549" actId="13926"/>
          <ac:spMkLst>
            <pc:docMk/>
            <pc:sldMk cId="0" sldId="284"/>
            <ac:spMk id="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41:20.204" v="1540" actId="478"/>
          <ac:spMkLst>
            <pc:docMk/>
            <pc:sldMk cId="0" sldId="284"/>
            <ac:spMk id="15" creationId="{00000000-0000-0000-0000-000000000000}"/>
          </ac:spMkLst>
        </pc:spChg>
        <pc:spChg chg="del mod">
          <ac:chgData name="Émilie Brazeau" userId="9a2de6af80d081c7" providerId="LiveId" clId="{0FE62060-3000-4E74-9FB2-DE9B71F25AEC}" dt="2023-10-02T14:41:49.091" v="1548"/>
          <ac:spMkLst>
            <pc:docMk/>
            <pc:sldMk cId="0" sldId="284"/>
            <ac:spMk id="19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4:41:48.202" v="1546" actId="1076"/>
          <ac:spMkLst>
            <pc:docMk/>
            <pc:sldMk cId="0" sldId="284"/>
            <ac:spMk id="33" creationId="{FAA827B3-6D57-BADC-CD00-72141870D73D}"/>
          </ac:spMkLst>
        </pc:spChg>
        <pc:spChg chg="add mod">
          <ac:chgData name="Émilie Brazeau" userId="9a2de6af80d081c7" providerId="LiveId" clId="{0FE62060-3000-4E74-9FB2-DE9B71F25AEC}" dt="2023-10-02T14:42:33.027" v="1626" actId="1076"/>
          <ac:spMkLst>
            <pc:docMk/>
            <pc:sldMk cId="0" sldId="284"/>
            <ac:spMk id="34" creationId="{D1C81243-4B5A-BF5C-72E2-94DE62D0C82D}"/>
          </ac:spMkLst>
        </pc:spChg>
        <pc:grpChg chg="del">
          <ac:chgData name="Émilie Brazeau" userId="9a2de6af80d081c7" providerId="LiveId" clId="{0FE62060-3000-4E74-9FB2-DE9B71F25AEC}" dt="2023-10-02T14:41:20.204" v="1540" actId="478"/>
          <ac:grpSpMkLst>
            <pc:docMk/>
            <pc:sldMk cId="0" sldId="284"/>
            <ac:grpSpMk id="3" creationId="{00000000-0000-0000-0000-000000000000}"/>
          </ac:grpSpMkLst>
        </pc:grpChg>
        <pc:picChg chg="add mod">
          <ac:chgData name="Émilie Brazeau" userId="9a2de6af80d081c7" providerId="LiveId" clId="{0FE62060-3000-4E74-9FB2-DE9B71F25AEC}" dt="2023-10-02T14:41:22.137" v="1542" actId="1076"/>
          <ac:picMkLst>
            <pc:docMk/>
            <pc:sldMk cId="0" sldId="284"/>
            <ac:picMk id="32" creationId="{99710AAF-E1F4-2F93-B1FC-CE94A2D61003}"/>
          </ac:picMkLst>
        </pc:picChg>
      </pc:sldChg>
      <pc:sldChg chg="addSp delSp modSp mod">
        <pc:chgData name="Émilie Brazeau" userId="9a2de6af80d081c7" providerId="LiveId" clId="{0FE62060-3000-4E74-9FB2-DE9B71F25AEC}" dt="2023-10-02T14:47:55.264" v="1697" actId="478"/>
        <pc:sldMkLst>
          <pc:docMk/>
          <pc:sldMk cId="0" sldId="286"/>
        </pc:sldMkLst>
        <pc:spChg chg="mod">
          <ac:chgData name="Émilie Brazeau" userId="9a2de6af80d081c7" providerId="LiveId" clId="{0FE62060-3000-4E74-9FB2-DE9B71F25AEC}" dt="2023-10-02T14:43:17.035" v="1638"/>
          <ac:spMkLst>
            <pc:docMk/>
            <pc:sldMk cId="0" sldId="286"/>
            <ac:spMk id="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43:00.537" v="1631" actId="478"/>
          <ac:spMkLst>
            <pc:docMk/>
            <pc:sldMk cId="0" sldId="286"/>
            <ac:spMk id="1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42:42.868" v="1627" actId="478"/>
          <ac:spMkLst>
            <pc:docMk/>
            <pc:sldMk cId="0" sldId="286"/>
            <ac:spMk id="21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4:42:48.715" v="1629" actId="1076"/>
          <ac:spMkLst>
            <pc:docMk/>
            <pc:sldMk cId="0" sldId="286"/>
            <ac:spMk id="24" creationId="{F8B81931-7CBA-9F27-5531-C336FA9A8813}"/>
          </ac:spMkLst>
        </pc:spChg>
        <pc:spChg chg="add mod">
          <ac:chgData name="Émilie Brazeau" userId="9a2de6af80d081c7" providerId="LiveId" clId="{0FE62060-3000-4E74-9FB2-DE9B71F25AEC}" dt="2023-10-02T14:43:51.641" v="1694" actId="20577"/>
          <ac:spMkLst>
            <pc:docMk/>
            <pc:sldMk cId="0" sldId="286"/>
            <ac:spMk id="26" creationId="{46EB16F8-AF12-BCBF-5703-DCBCF3F091AC}"/>
          </ac:spMkLst>
        </pc:spChg>
        <pc:grpChg chg="del">
          <ac:chgData name="Émilie Brazeau" userId="9a2de6af80d081c7" providerId="LiveId" clId="{0FE62060-3000-4E74-9FB2-DE9B71F25AEC}" dt="2023-10-02T14:43:00.537" v="1631" actId="478"/>
          <ac:grpSpMkLst>
            <pc:docMk/>
            <pc:sldMk cId="0" sldId="286"/>
            <ac:grpSpMk id="7" creationId="{00000000-0000-0000-0000-000000000000}"/>
          </ac:grpSpMkLst>
        </pc:grpChg>
        <pc:picChg chg="add del mod">
          <ac:chgData name="Émilie Brazeau" userId="9a2de6af80d081c7" providerId="LiveId" clId="{0FE62060-3000-4E74-9FB2-DE9B71F25AEC}" dt="2023-10-02T14:47:55.264" v="1697" actId="478"/>
          <ac:picMkLst>
            <pc:docMk/>
            <pc:sldMk cId="0" sldId="286"/>
            <ac:picMk id="25" creationId="{C5A44F1C-37D9-CD53-DCEE-7B402213C54A}"/>
          </ac:picMkLst>
        </pc:picChg>
      </pc:sldChg>
      <pc:sldChg chg="addSp delSp modSp mod">
        <pc:chgData name="Émilie Brazeau" userId="9a2de6af80d081c7" providerId="LiveId" clId="{0FE62060-3000-4E74-9FB2-DE9B71F25AEC}" dt="2023-10-02T14:48:29.358" v="1706" actId="14100"/>
        <pc:sldMkLst>
          <pc:docMk/>
          <pc:sldMk cId="0" sldId="289"/>
        </pc:sldMkLst>
        <pc:spChg chg="del">
          <ac:chgData name="Émilie Brazeau" userId="9a2de6af80d081c7" providerId="LiveId" clId="{0FE62060-3000-4E74-9FB2-DE9B71F25AEC}" dt="2023-10-02T14:48:16.819" v="1701" actId="478"/>
          <ac:spMkLst>
            <pc:docMk/>
            <pc:sldMk cId="0" sldId="289"/>
            <ac:spMk id="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48:19.109" v="1702" actId="478"/>
          <ac:spMkLst>
            <pc:docMk/>
            <pc:sldMk cId="0" sldId="289"/>
            <ac:spMk id="19" creationId="{00000000-0000-0000-0000-000000000000}"/>
          </ac:spMkLst>
        </pc:spChg>
        <pc:grpChg chg="del">
          <ac:chgData name="Émilie Brazeau" userId="9a2de6af80d081c7" providerId="LiveId" clId="{0FE62060-3000-4E74-9FB2-DE9B71F25AEC}" dt="2023-10-02T14:48:16.819" v="1701" actId="478"/>
          <ac:grpSpMkLst>
            <pc:docMk/>
            <pc:sldMk cId="0" sldId="289"/>
            <ac:grpSpMk id="3" creationId="{00000000-0000-0000-0000-000000000000}"/>
          </ac:grpSpMkLst>
        </pc:grpChg>
        <pc:picChg chg="add mod">
          <ac:chgData name="Émilie Brazeau" userId="9a2de6af80d081c7" providerId="LiveId" clId="{0FE62060-3000-4E74-9FB2-DE9B71F25AEC}" dt="2023-10-02T14:48:29.358" v="1706" actId="14100"/>
          <ac:picMkLst>
            <pc:docMk/>
            <pc:sldMk cId="0" sldId="289"/>
            <ac:picMk id="31" creationId="{B43BC353-90FD-4724-4A69-FE10B90EE14E}"/>
          </ac:picMkLst>
        </pc:picChg>
      </pc:sldChg>
      <pc:sldChg chg="addSp delSp modSp mod">
        <pc:chgData name="Émilie Brazeau" userId="9a2de6af80d081c7" providerId="LiveId" clId="{0FE62060-3000-4E74-9FB2-DE9B71F25AEC}" dt="2023-10-02T14:48:56.566" v="1712" actId="732"/>
        <pc:sldMkLst>
          <pc:docMk/>
          <pc:sldMk cId="0" sldId="291"/>
        </pc:sldMkLst>
        <pc:spChg chg="del mod">
          <ac:chgData name="Émilie Brazeau" userId="9a2de6af80d081c7" providerId="LiveId" clId="{0FE62060-3000-4E74-9FB2-DE9B71F25AEC}" dt="2023-10-02T14:48:46.982" v="1708" actId="478"/>
          <ac:spMkLst>
            <pc:docMk/>
            <pc:sldMk cId="0" sldId="291"/>
            <ac:spMk id="13" creationId="{00000000-0000-0000-0000-000000000000}"/>
          </ac:spMkLst>
        </pc:spChg>
        <pc:picChg chg="add mod modCrop">
          <ac:chgData name="Émilie Brazeau" userId="9a2de6af80d081c7" providerId="LiveId" clId="{0FE62060-3000-4E74-9FB2-DE9B71F25AEC}" dt="2023-10-02T14:48:56.566" v="1712" actId="732"/>
          <ac:picMkLst>
            <pc:docMk/>
            <pc:sldMk cId="0" sldId="291"/>
            <ac:picMk id="24" creationId="{1A423E3D-67FD-4B0F-9F60-32BB954AB5CD}"/>
          </ac:picMkLst>
        </pc:picChg>
      </pc:sldChg>
      <pc:sldChg chg="addSp delSp modSp mod">
        <pc:chgData name="Émilie Brazeau" userId="9a2de6af80d081c7" providerId="LiveId" clId="{0FE62060-3000-4E74-9FB2-DE9B71F25AEC}" dt="2023-10-02T14:50:39.031" v="1797" actId="14100"/>
        <pc:sldMkLst>
          <pc:docMk/>
          <pc:sldMk cId="0" sldId="292"/>
        </pc:sldMkLst>
        <pc:spChg chg="del mod">
          <ac:chgData name="Émilie Brazeau" userId="9a2de6af80d081c7" providerId="LiveId" clId="{0FE62060-3000-4E74-9FB2-DE9B71F25AEC}" dt="2023-10-02T14:49:11.065" v="1716"/>
          <ac:spMkLst>
            <pc:docMk/>
            <pc:sldMk cId="0" sldId="292"/>
            <ac:spMk id="13" creationId="{00000000-0000-0000-0000-000000000000}"/>
          </ac:spMkLst>
        </pc:spChg>
        <pc:spChg chg="mod">
          <ac:chgData name="Émilie Brazeau" userId="9a2de6af80d081c7" providerId="LiveId" clId="{0FE62060-3000-4E74-9FB2-DE9B71F25AEC}" dt="2023-10-02T14:50:15.748" v="1781" actId="1076"/>
          <ac:spMkLst>
            <pc:docMk/>
            <pc:sldMk cId="0" sldId="292"/>
            <ac:spMk id="18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4:50:39.031" v="1797" actId="14100"/>
          <ac:spMkLst>
            <pc:docMk/>
            <pc:sldMk cId="0" sldId="292"/>
            <ac:spMk id="31" creationId="{68D5773C-605F-2091-A3D5-C0516EDA1B54}"/>
          </ac:spMkLst>
        </pc:spChg>
        <pc:picChg chg="add mod ord modCrop">
          <ac:chgData name="Émilie Brazeau" userId="9a2de6af80d081c7" providerId="LiveId" clId="{0FE62060-3000-4E74-9FB2-DE9B71F25AEC}" dt="2023-10-02T14:49:24.565" v="1720" actId="732"/>
          <ac:picMkLst>
            <pc:docMk/>
            <pc:sldMk cId="0" sldId="292"/>
            <ac:picMk id="30" creationId="{0F902728-40E6-A41F-1E6A-1F394B3F2B62}"/>
          </ac:picMkLst>
        </pc:picChg>
      </pc:sldChg>
      <pc:sldChg chg="addSp delSp modSp mod">
        <pc:chgData name="Émilie Brazeau" userId="9a2de6af80d081c7" providerId="LiveId" clId="{0FE62060-3000-4E74-9FB2-DE9B71F25AEC}" dt="2023-10-02T14:53:29.592" v="2088" actId="20577"/>
        <pc:sldMkLst>
          <pc:docMk/>
          <pc:sldMk cId="0" sldId="293"/>
        </pc:sldMkLst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1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1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1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1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1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15" creationId="{00000000-0000-0000-0000-000000000000}"/>
          </ac:spMkLst>
        </pc:spChg>
        <pc:spChg chg="del mod">
          <ac:chgData name="Émilie Brazeau" userId="9a2de6af80d081c7" providerId="LiveId" clId="{0FE62060-3000-4E74-9FB2-DE9B71F25AEC}" dt="2023-10-02T14:51:13.099" v="1806"/>
          <ac:spMkLst>
            <pc:docMk/>
            <pc:sldMk cId="0" sldId="293"/>
            <ac:spMk id="1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1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1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1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2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2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2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2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2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3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1:03.025" v="1798" actId="478"/>
          <ac:spMkLst>
            <pc:docMk/>
            <pc:sldMk cId="0" sldId="293"/>
            <ac:spMk id="31" creationId="{00000000-0000-0000-0000-000000000000}"/>
          </ac:spMkLst>
        </pc:spChg>
        <pc:spChg chg="add del mod">
          <ac:chgData name="Émilie Brazeau" userId="9a2de6af80d081c7" providerId="LiveId" clId="{0FE62060-3000-4E74-9FB2-DE9B71F25AEC}" dt="2023-10-02T14:51:08.714" v="1799" actId="478"/>
          <ac:spMkLst>
            <pc:docMk/>
            <pc:sldMk cId="0" sldId="293"/>
            <ac:spMk id="35" creationId="{0B5A8B92-E205-422B-8885-73FA8097BB5D}"/>
          </ac:spMkLst>
        </pc:spChg>
        <pc:spChg chg="add mod">
          <ac:chgData name="Émilie Brazeau" userId="9a2de6af80d081c7" providerId="LiveId" clId="{0FE62060-3000-4E74-9FB2-DE9B71F25AEC}" dt="2023-10-02T14:53:29.592" v="2088" actId="20577"/>
          <ac:spMkLst>
            <pc:docMk/>
            <pc:sldMk cId="0" sldId="293"/>
            <ac:spMk id="38" creationId="{A1D21671-5463-1AD3-2E9D-FC8809F8AB18}"/>
          </ac:spMkLst>
        </pc:spChg>
        <pc:grpChg chg="del">
          <ac:chgData name="Émilie Brazeau" userId="9a2de6af80d081c7" providerId="LiveId" clId="{0FE62060-3000-4E74-9FB2-DE9B71F25AEC}" dt="2023-10-02T14:51:03.025" v="1798" actId="478"/>
          <ac:grpSpMkLst>
            <pc:docMk/>
            <pc:sldMk cId="0" sldId="293"/>
            <ac:grpSpMk id="4" creationId="{00000000-0000-0000-0000-000000000000}"/>
          </ac:grpSpMkLst>
        </pc:grpChg>
        <pc:grpChg chg="del">
          <ac:chgData name="Émilie Brazeau" userId="9a2de6af80d081c7" providerId="LiveId" clId="{0FE62060-3000-4E74-9FB2-DE9B71F25AEC}" dt="2023-10-02T14:51:03.025" v="1798" actId="478"/>
          <ac:grpSpMkLst>
            <pc:docMk/>
            <pc:sldMk cId="0" sldId="293"/>
            <ac:grpSpMk id="21" creationId="{00000000-0000-0000-0000-000000000000}"/>
          </ac:grpSpMkLst>
        </pc:grpChg>
        <pc:picChg chg="add mod">
          <ac:chgData name="Émilie Brazeau" userId="9a2de6af80d081c7" providerId="LiveId" clId="{0FE62060-3000-4E74-9FB2-DE9B71F25AEC}" dt="2023-10-02T14:51:34.708" v="1810" actId="1036"/>
          <ac:picMkLst>
            <pc:docMk/>
            <pc:sldMk cId="0" sldId="293"/>
            <ac:picMk id="37" creationId="{B98940B8-042E-0857-6451-08884FB797CA}"/>
          </ac:picMkLst>
        </pc:picChg>
      </pc:sldChg>
      <pc:sldChg chg="addSp delSp modSp mod">
        <pc:chgData name="Émilie Brazeau" userId="9a2de6af80d081c7" providerId="LiveId" clId="{0FE62060-3000-4E74-9FB2-DE9B71F25AEC}" dt="2023-10-02T14:52:48.802" v="1943" actId="9405"/>
        <pc:sldMkLst>
          <pc:docMk/>
          <pc:sldMk cId="0" sldId="294"/>
        </pc:sldMkLst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1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1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1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1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1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1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1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1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1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1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2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2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2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2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2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3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3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3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3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4:52:27.808" v="1938" actId="478"/>
          <ac:spMkLst>
            <pc:docMk/>
            <pc:sldMk cId="0" sldId="294"/>
            <ac:spMk id="34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4:52:14.930" v="1937" actId="1076"/>
          <ac:spMkLst>
            <pc:docMk/>
            <pc:sldMk cId="0" sldId="294"/>
            <ac:spMk id="37" creationId="{D060F9C5-0A88-BAD1-1349-DD6D8C841401}"/>
          </ac:spMkLst>
        </pc:spChg>
        <pc:spChg chg="add del mod">
          <ac:chgData name="Émilie Brazeau" userId="9a2de6af80d081c7" providerId="LiveId" clId="{0FE62060-3000-4E74-9FB2-DE9B71F25AEC}" dt="2023-10-02T14:52:36.286" v="1942" actId="478"/>
          <ac:spMkLst>
            <pc:docMk/>
            <pc:sldMk cId="0" sldId="294"/>
            <ac:spMk id="39" creationId="{5F253EB5-F97F-3897-CF70-446751872F40}"/>
          </ac:spMkLst>
        </pc:spChg>
        <pc:grpChg chg="del">
          <ac:chgData name="Émilie Brazeau" userId="9a2de6af80d081c7" providerId="LiveId" clId="{0FE62060-3000-4E74-9FB2-DE9B71F25AEC}" dt="2023-10-02T14:52:27.808" v="1938" actId="478"/>
          <ac:grpSpMkLst>
            <pc:docMk/>
            <pc:sldMk cId="0" sldId="294"/>
            <ac:grpSpMk id="4" creationId="{00000000-0000-0000-0000-000000000000}"/>
          </ac:grpSpMkLst>
        </pc:grpChg>
        <pc:grpChg chg="del">
          <ac:chgData name="Émilie Brazeau" userId="9a2de6af80d081c7" providerId="LiveId" clId="{0FE62060-3000-4E74-9FB2-DE9B71F25AEC}" dt="2023-10-02T14:52:27.808" v="1938" actId="478"/>
          <ac:grpSpMkLst>
            <pc:docMk/>
            <pc:sldMk cId="0" sldId="294"/>
            <ac:grpSpMk id="21" creationId="{00000000-0000-0000-0000-000000000000}"/>
          </ac:grpSpMkLst>
        </pc:grpChg>
        <pc:picChg chg="add mod">
          <ac:chgData name="Émilie Brazeau" userId="9a2de6af80d081c7" providerId="LiveId" clId="{0FE62060-3000-4E74-9FB2-DE9B71F25AEC}" dt="2023-10-02T14:52:32.581" v="1941" actId="1076"/>
          <ac:picMkLst>
            <pc:docMk/>
            <pc:sldMk cId="0" sldId="294"/>
            <ac:picMk id="41" creationId="{31080F98-C087-6363-29AC-59A15A316C05}"/>
          </ac:picMkLst>
        </pc:picChg>
        <pc:inkChg chg="add">
          <ac:chgData name="Émilie Brazeau" userId="9a2de6af80d081c7" providerId="LiveId" clId="{0FE62060-3000-4E74-9FB2-DE9B71F25AEC}" dt="2023-10-02T14:52:48.802" v="1943" actId="9405"/>
          <ac:inkMkLst>
            <pc:docMk/>
            <pc:sldMk cId="0" sldId="294"/>
            <ac:inkMk id="42" creationId="{24C7C593-0A6F-0932-924F-863CE38128B0}"/>
          </ac:inkMkLst>
        </pc:inkChg>
      </pc:sldChg>
      <pc:sldChg chg="addSp delSp modSp mod">
        <pc:chgData name="Émilie Brazeau" userId="9a2de6af80d081c7" providerId="LiveId" clId="{0FE62060-3000-4E74-9FB2-DE9B71F25AEC}" dt="2023-10-02T14:54:48.029" v="2230"/>
        <pc:sldMkLst>
          <pc:docMk/>
          <pc:sldMk cId="0" sldId="295"/>
        </pc:sldMkLst>
        <pc:spChg chg="del mod">
          <ac:chgData name="Émilie Brazeau" userId="9a2de6af80d081c7" providerId="LiveId" clId="{0FE62060-3000-4E74-9FB2-DE9B71F25AEC}" dt="2023-10-02T14:54:48.029" v="2230"/>
          <ac:spMkLst>
            <pc:docMk/>
            <pc:sldMk cId="0" sldId="295"/>
            <ac:spMk id="20" creationId="{00000000-0000-0000-0000-000000000000}"/>
          </ac:spMkLst>
        </pc:spChg>
        <pc:spChg chg="mod">
          <ac:chgData name="Émilie Brazeau" userId="9a2de6af80d081c7" providerId="LiveId" clId="{0FE62060-3000-4E74-9FB2-DE9B71F25AEC}" dt="2023-10-02T14:54:33.292" v="2224" actId="1076"/>
          <ac:spMkLst>
            <pc:docMk/>
            <pc:sldMk cId="0" sldId="295"/>
            <ac:spMk id="28" creationId="{00000000-0000-0000-0000-000000000000}"/>
          </ac:spMkLst>
        </pc:spChg>
        <pc:spChg chg="mod">
          <ac:chgData name="Émilie Brazeau" userId="9a2de6af80d081c7" providerId="LiveId" clId="{0FE62060-3000-4E74-9FB2-DE9B71F25AEC}" dt="2023-10-02T14:54:27.274" v="2223" actId="1076"/>
          <ac:spMkLst>
            <pc:docMk/>
            <pc:sldMk cId="0" sldId="295"/>
            <ac:spMk id="29" creationId="{00000000-0000-0000-0000-000000000000}"/>
          </ac:spMkLst>
        </pc:spChg>
        <pc:picChg chg="add mod">
          <ac:chgData name="Émilie Brazeau" userId="9a2de6af80d081c7" providerId="LiveId" clId="{0FE62060-3000-4E74-9FB2-DE9B71F25AEC}" dt="2023-10-02T14:54:47.466" v="2228" actId="1076"/>
          <ac:picMkLst>
            <pc:docMk/>
            <pc:sldMk cId="0" sldId="295"/>
            <ac:picMk id="32" creationId="{0500F8B7-B0A8-C76C-8827-93DE66F79877}"/>
          </ac:picMkLst>
        </pc:picChg>
      </pc:sldChg>
      <pc:sldChg chg="addSp delSp modSp mod">
        <pc:chgData name="Émilie Brazeau" userId="9a2de6af80d081c7" providerId="LiveId" clId="{0FE62060-3000-4E74-9FB2-DE9B71F25AEC}" dt="2023-10-02T14:55:03.214" v="2240" actId="1036"/>
        <pc:sldMkLst>
          <pc:docMk/>
          <pc:sldMk cId="0" sldId="296"/>
        </pc:sldMkLst>
        <pc:spChg chg="del mod">
          <ac:chgData name="Émilie Brazeau" userId="9a2de6af80d081c7" providerId="LiveId" clId="{0FE62060-3000-4E74-9FB2-DE9B71F25AEC}" dt="2023-10-02T14:54:59.067" v="2236"/>
          <ac:spMkLst>
            <pc:docMk/>
            <pc:sldMk cId="0" sldId="296"/>
            <ac:spMk id="18" creationId="{00000000-0000-0000-0000-000000000000}"/>
          </ac:spMkLst>
        </pc:spChg>
        <pc:picChg chg="add mod">
          <ac:chgData name="Émilie Brazeau" userId="9a2de6af80d081c7" providerId="LiveId" clId="{0FE62060-3000-4E74-9FB2-DE9B71F25AEC}" dt="2023-10-02T14:55:03.214" v="2240" actId="1036"/>
          <ac:picMkLst>
            <pc:docMk/>
            <pc:sldMk cId="0" sldId="296"/>
            <ac:picMk id="32" creationId="{F6146CA1-F75B-A252-6E20-4E9C2C2E4494}"/>
          </ac:picMkLst>
        </pc:picChg>
      </pc:sldChg>
      <pc:sldChg chg="addSp modSp mod">
        <pc:chgData name="Émilie Brazeau" userId="9a2de6af80d081c7" providerId="LiveId" clId="{0FE62060-3000-4E74-9FB2-DE9B71F25AEC}" dt="2023-10-02T14:56:42.846" v="2403" actId="20577"/>
        <pc:sldMkLst>
          <pc:docMk/>
          <pc:sldMk cId="0" sldId="297"/>
        </pc:sldMkLst>
        <pc:spChg chg="add mod">
          <ac:chgData name="Émilie Brazeau" userId="9a2de6af80d081c7" providerId="LiveId" clId="{0FE62060-3000-4E74-9FB2-DE9B71F25AEC}" dt="2023-10-02T14:56:42.846" v="2403" actId="20577"/>
          <ac:spMkLst>
            <pc:docMk/>
            <pc:sldMk cId="0" sldId="297"/>
            <ac:spMk id="13" creationId="{D0C89C6F-A31B-B29B-C085-59D44AEF3F46}"/>
          </ac:spMkLst>
        </pc:spChg>
      </pc:sldChg>
      <pc:sldChg chg="addSp delSp modSp mod">
        <pc:chgData name="Émilie Brazeau" userId="9a2de6af80d081c7" providerId="LiveId" clId="{0FE62060-3000-4E74-9FB2-DE9B71F25AEC}" dt="2023-10-02T14:58:23.403" v="2411" actId="9405"/>
        <pc:sldMkLst>
          <pc:docMk/>
          <pc:sldMk cId="0" sldId="300"/>
        </pc:sldMkLst>
        <pc:grpChg chg="del mod">
          <ac:chgData name="Émilie Brazeau" userId="9a2de6af80d081c7" providerId="LiveId" clId="{0FE62060-3000-4E74-9FB2-DE9B71F25AEC}" dt="2023-10-02T14:58:22.868" v="2410"/>
          <ac:grpSpMkLst>
            <pc:docMk/>
            <pc:sldMk cId="0" sldId="300"/>
            <ac:grpSpMk id="38" creationId="{7EAB3938-2177-18DF-704E-C6873D852A53}"/>
          </ac:grpSpMkLst>
        </pc:grpChg>
        <pc:grpChg chg="mod">
          <ac:chgData name="Émilie Brazeau" userId="9a2de6af80d081c7" providerId="LiveId" clId="{0FE62060-3000-4E74-9FB2-DE9B71F25AEC}" dt="2023-10-02T14:58:22.868" v="2410"/>
          <ac:grpSpMkLst>
            <pc:docMk/>
            <pc:sldMk cId="0" sldId="300"/>
            <ac:grpSpMk id="42" creationId="{2C10A7AA-66FC-FDC1-B89D-515B2C0926C4}"/>
          </ac:grpSpMkLst>
        </pc:grpChg>
        <pc:inkChg chg="add mod">
          <ac:chgData name="Émilie Brazeau" userId="9a2de6af80d081c7" providerId="LiveId" clId="{0FE62060-3000-4E74-9FB2-DE9B71F25AEC}" dt="2023-10-02T14:58:22.868" v="2410"/>
          <ac:inkMkLst>
            <pc:docMk/>
            <pc:sldMk cId="0" sldId="300"/>
            <ac:inkMk id="36" creationId="{8AB713C5-A101-FDE5-8DAB-63FDE0DCDC9B}"/>
          </ac:inkMkLst>
        </pc:inkChg>
        <pc:inkChg chg="add mod">
          <ac:chgData name="Émilie Brazeau" userId="9a2de6af80d081c7" providerId="LiveId" clId="{0FE62060-3000-4E74-9FB2-DE9B71F25AEC}" dt="2023-10-02T14:58:22.868" v="2410"/>
          <ac:inkMkLst>
            <pc:docMk/>
            <pc:sldMk cId="0" sldId="300"/>
            <ac:inkMk id="37" creationId="{5F638AD8-60FE-F6BB-27A9-BED10ABE34D0}"/>
          </ac:inkMkLst>
        </pc:inkChg>
        <pc:inkChg chg="add mod">
          <ac:chgData name="Émilie Brazeau" userId="9a2de6af80d081c7" providerId="LiveId" clId="{0FE62060-3000-4E74-9FB2-DE9B71F25AEC}" dt="2023-10-02T14:58:22.868" v="2410"/>
          <ac:inkMkLst>
            <pc:docMk/>
            <pc:sldMk cId="0" sldId="300"/>
            <ac:inkMk id="39" creationId="{2C085CDD-CDB8-1F00-09AC-847DEB7BFA27}"/>
          </ac:inkMkLst>
        </pc:inkChg>
        <pc:inkChg chg="add mod">
          <ac:chgData name="Émilie Brazeau" userId="9a2de6af80d081c7" providerId="LiveId" clId="{0FE62060-3000-4E74-9FB2-DE9B71F25AEC}" dt="2023-10-02T14:58:22.868" v="2410"/>
          <ac:inkMkLst>
            <pc:docMk/>
            <pc:sldMk cId="0" sldId="300"/>
            <ac:inkMk id="40" creationId="{27053EB4-3A8E-6583-4B0E-81025A906DE0}"/>
          </ac:inkMkLst>
        </pc:inkChg>
        <pc:inkChg chg="add mod">
          <ac:chgData name="Émilie Brazeau" userId="9a2de6af80d081c7" providerId="LiveId" clId="{0FE62060-3000-4E74-9FB2-DE9B71F25AEC}" dt="2023-10-02T14:58:22.868" v="2410"/>
          <ac:inkMkLst>
            <pc:docMk/>
            <pc:sldMk cId="0" sldId="300"/>
            <ac:inkMk id="41" creationId="{C8FEF32F-2E83-6EF6-5A27-C5B74A2F130F}"/>
          </ac:inkMkLst>
        </pc:inkChg>
        <pc:inkChg chg="add">
          <ac:chgData name="Émilie Brazeau" userId="9a2de6af80d081c7" providerId="LiveId" clId="{0FE62060-3000-4E74-9FB2-DE9B71F25AEC}" dt="2023-10-02T14:58:23.403" v="2411" actId="9405"/>
          <ac:inkMkLst>
            <pc:docMk/>
            <pc:sldMk cId="0" sldId="300"/>
            <ac:inkMk id="43" creationId="{0BEC828A-F52E-D76C-70CE-71E6611C9DDF}"/>
          </ac:inkMkLst>
        </pc:inkChg>
      </pc:sldChg>
      <pc:sldChg chg="addSp modSp mod">
        <pc:chgData name="Émilie Brazeau" userId="9a2de6af80d081c7" providerId="LiveId" clId="{0FE62060-3000-4E74-9FB2-DE9B71F25AEC}" dt="2023-10-02T14:59:25.084" v="2569" actId="313"/>
        <pc:sldMkLst>
          <pc:docMk/>
          <pc:sldMk cId="0" sldId="301"/>
        </pc:sldMkLst>
        <pc:spChg chg="add mod">
          <ac:chgData name="Émilie Brazeau" userId="9a2de6af80d081c7" providerId="LiveId" clId="{0FE62060-3000-4E74-9FB2-DE9B71F25AEC}" dt="2023-10-02T14:59:25.084" v="2569" actId="313"/>
          <ac:spMkLst>
            <pc:docMk/>
            <pc:sldMk cId="0" sldId="301"/>
            <ac:spMk id="7" creationId="{8F88EEBB-1A6E-1F2B-3DC5-B1AAB3D747C3}"/>
          </ac:spMkLst>
        </pc:spChg>
      </pc:sldChg>
      <pc:sldChg chg="addSp modSp mod">
        <pc:chgData name="Émilie Brazeau" userId="9a2de6af80d081c7" providerId="LiveId" clId="{0FE62060-3000-4E74-9FB2-DE9B71F25AEC}" dt="2023-10-02T15:00:14.682" v="2653" actId="20577"/>
        <pc:sldMkLst>
          <pc:docMk/>
          <pc:sldMk cId="0" sldId="302"/>
        </pc:sldMkLst>
        <pc:spChg chg="add mod">
          <ac:chgData name="Émilie Brazeau" userId="9a2de6af80d081c7" providerId="LiveId" clId="{0FE62060-3000-4E74-9FB2-DE9B71F25AEC}" dt="2023-10-02T15:00:14.682" v="2653" actId="20577"/>
          <ac:spMkLst>
            <pc:docMk/>
            <pc:sldMk cId="0" sldId="302"/>
            <ac:spMk id="7" creationId="{DCDBEF41-B090-3953-E903-0F77D39E1BEB}"/>
          </ac:spMkLst>
        </pc:spChg>
      </pc:sldChg>
      <pc:sldChg chg="addSp delSp modSp mod">
        <pc:chgData name="Émilie Brazeau" userId="9a2de6af80d081c7" providerId="LiveId" clId="{0FE62060-3000-4E74-9FB2-DE9B71F25AEC}" dt="2023-10-02T15:01:08.798" v="2672" actId="1036"/>
        <pc:sldMkLst>
          <pc:docMk/>
          <pc:sldMk cId="0" sldId="303"/>
        </pc:sldMkLst>
        <pc:spChg chg="mod">
          <ac:chgData name="Émilie Brazeau" userId="9a2de6af80d081c7" providerId="LiveId" clId="{0FE62060-3000-4E74-9FB2-DE9B71F25AEC}" dt="2023-10-02T15:01:08.798" v="2672" actId="1036"/>
          <ac:spMkLst>
            <pc:docMk/>
            <pc:sldMk cId="0" sldId="303"/>
            <ac:spMk id="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1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1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1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1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1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1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1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2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2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2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7.135" v="2655" actId="478"/>
          <ac:spMkLst>
            <pc:docMk/>
            <pc:sldMk cId="0" sldId="303"/>
            <ac:spMk id="3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3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3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3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3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3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0:24.638" v="2654" actId="478"/>
          <ac:spMkLst>
            <pc:docMk/>
            <pc:sldMk cId="0" sldId="303"/>
            <ac:spMk id="41" creationId="{00000000-0000-0000-0000-000000000000}"/>
          </ac:spMkLst>
        </pc:spChg>
        <pc:grpChg chg="del">
          <ac:chgData name="Émilie Brazeau" userId="9a2de6af80d081c7" providerId="LiveId" clId="{0FE62060-3000-4E74-9FB2-DE9B71F25AEC}" dt="2023-10-02T15:00:24.638" v="2654" actId="478"/>
          <ac:grpSpMkLst>
            <pc:docMk/>
            <pc:sldMk cId="0" sldId="303"/>
            <ac:grpSpMk id="4" creationId="{00000000-0000-0000-0000-000000000000}"/>
          </ac:grpSpMkLst>
        </pc:grpChg>
        <pc:grpChg chg="del">
          <ac:chgData name="Émilie Brazeau" userId="9a2de6af80d081c7" providerId="LiveId" clId="{0FE62060-3000-4E74-9FB2-DE9B71F25AEC}" dt="2023-10-02T15:00:24.638" v="2654" actId="478"/>
          <ac:grpSpMkLst>
            <pc:docMk/>
            <pc:sldMk cId="0" sldId="303"/>
            <ac:grpSpMk id="15" creationId="{00000000-0000-0000-0000-000000000000}"/>
          </ac:grpSpMkLst>
        </pc:grpChg>
        <pc:grpChg chg="del">
          <ac:chgData name="Émilie Brazeau" userId="9a2de6af80d081c7" providerId="LiveId" clId="{0FE62060-3000-4E74-9FB2-DE9B71F25AEC}" dt="2023-10-02T15:00:24.638" v="2654" actId="478"/>
          <ac:grpSpMkLst>
            <pc:docMk/>
            <pc:sldMk cId="0" sldId="303"/>
            <ac:grpSpMk id="22" creationId="{00000000-0000-0000-0000-000000000000}"/>
          </ac:grpSpMkLst>
        </pc:grpChg>
        <pc:grpChg chg="del">
          <ac:chgData name="Émilie Brazeau" userId="9a2de6af80d081c7" providerId="LiveId" clId="{0FE62060-3000-4E74-9FB2-DE9B71F25AEC}" dt="2023-10-02T15:00:27.135" v="2655" actId="478"/>
          <ac:grpSpMkLst>
            <pc:docMk/>
            <pc:sldMk cId="0" sldId="303"/>
            <ac:grpSpMk id="28" creationId="{00000000-0000-0000-0000-000000000000}"/>
          </ac:grpSpMkLst>
        </pc:grpChg>
        <pc:grpChg chg="del">
          <ac:chgData name="Émilie Brazeau" userId="9a2de6af80d081c7" providerId="LiveId" clId="{0FE62060-3000-4E74-9FB2-DE9B71F25AEC}" dt="2023-10-02T15:00:24.638" v="2654" actId="478"/>
          <ac:grpSpMkLst>
            <pc:docMk/>
            <pc:sldMk cId="0" sldId="303"/>
            <ac:grpSpMk id="38" creationId="{00000000-0000-0000-0000-000000000000}"/>
          </ac:grpSpMkLst>
        </pc:grpChg>
        <pc:picChg chg="add mod ord">
          <ac:chgData name="Émilie Brazeau" userId="9a2de6af80d081c7" providerId="LiveId" clId="{0FE62060-3000-4E74-9FB2-DE9B71F25AEC}" dt="2023-10-02T15:01:02.200" v="2670" actId="171"/>
          <ac:picMkLst>
            <pc:docMk/>
            <pc:sldMk cId="0" sldId="303"/>
            <ac:picMk id="44" creationId="{AE17D50B-0B35-A17B-5793-91DC6E8CDA70}"/>
          </ac:picMkLst>
        </pc:picChg>
      </pc:sldChg>
      <pc:sldChg chg="addSp delSp modSp mod">
        <pc:chgData name="Émilie Brazeau" userId="9a2de6af80d081c7" providerId="LiveId" clId="{0FE62060-3000-4E74-9FB2-DE9B71F25AEC}" dt="2023-10-02T15:02:37.009" v="2832" actId="20577"/>
        <pc:sldMkLst>
          <pc:docMk/>
          <pc:sldMk cId="0" sldId="304"/>
        </pc:sldMkLst>
        <pc:spChg chg="del mod">
          <ac:chgData name="Émilie Brazeau" userId="9a2de6af80d081c7" providerId="LiveId" clId="{0FE62060-3000-4E74-9FB2-DE9B71F25AEC}" dt="2023-10-02T15:01:32.964" v="2682"/>
          <ac:spMkLst>
            <pc:docMk/>
            <pc:sldMk cId="0" sldId="304"/>
            <ac:spMk id="13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5:02:37.009" v="2832" actId="20577"/>
          <ac:spMkLst>
            <pc:docMk/>
            <pc:sldMk cId="0" sldId="304"/>
            <ac:spMk id="32" creationId="{75849FB2-AE3A-F1F5-65B2-C460F739D136}"/>
          </ac:spMkLst>
        </pc:spChg>
        <pc:picChg chg="add mod">
          <ac:chgData name="Émilie Brazeau" userId="9a2de6af80d081c7" providerId="LiveId" clId="{0FE62060-3000-4E74-9FB2-DE9B71F25AEC}" dt="2023-10-02T15:01:31.343" v="2680" actId="1036"/>
          <ac:picMkLst>
            <pc:docMk/>
            <pc:sldMk cId="0" sldId="304"/>
            <ac:picMk id="31" creationId="{0E24DA83-BB0F-AEDD-FAD6-23712B3B17EA}"/>
          </ac:picMkLst>
        </pc:picChg>
      </pc:sldChg>
      <pc:sldChg chg="addSp modSp mod">
        <pc:chgData name="Émilie Brazeau" userId="9a2de6af80d081c7" providerId="LiveId" clId="{0FE62060-3000-4E74-9FB2-DE9B71F25AEC}" dt="2023-10-02T15:05:20.686" v="3090" actId="14100"/>
        <pc:sldMkLst>
          <pc:docMk/>
          <pc:sldMk cId="0" sldId="305"/>
        </pc:sldMkLst>
        <pc:spChg chg="mod">
          <ac:chgData name="Émilie Brazeau" userId="9a2de6af80d081c7" providerId="LiveId" clId="{0FE62060-3000-4E74-9FB2-DE9B71F25AEC}" dt="2023-10-02T15:03:01.266" v="2883" actId="20577"/>
          <ac:spMkLst>
            <pc:docMk/>
            <pc:sldMk cId="0" sldId="305"/>
            <ac:spMk id="5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5:05:20.686" v="3090" actId="14100"/>
          <ac:spMkLst>
            <pc:docMk/>
            <pc:sldMk cId="0" sldId="305"/>
            <ac:spMk id="18" creationId="{6A64D02F-A838-B959-C02B-1CAB613B25CC}"/>
          </ac:spMkLst>
        </pc:spChg>
        <pc:grpChg chg="mod">
          <ac:chgData name="Émilie Brazeau" userId="9a2de6af80d081c7" providerId="LiveId" clId="{0FE62060-3000-4E74-9FB2-DE9B71F25AEC}" dt="2023-10-02T15:04:20.465" v="2982"/>
          <ac:grpSpMkLst>
            <pc:docMk/>
            <pc:sldMk cId="0" sldId="305"/>
            <ac:grpSpMk id="21" creationId="{2D050472-5202-DA94-25C3-6362D75B7602}"/>
          </ac:grpSpMkLst>
        </pc:grpChg>
        <pc:picChg chg="add mod">
          <ac:chgData name="Émilie Brazeau" userId="9a2de6af80d081c7" providerId="LiveId" clId="{0FE62060-3000-4E74-9FB2-DE9B71F25AEC}" dt="2023-10-02T15:03:23.702" v="2890" actId="1038"/>
          <ac:picMkLst>
            <pc:docMk/>
            <pc:sldMk cId="0" sldId="305"/>
            <ac:picMk id="17" creationId="{5F4B3AD7-789A-4938-11D7-C326C02D3A3B}"/>
          </ac:picMkLst>
        </pc:picChg>
        <pc:inkChg chg="add mod">
          <ac:chgData name="Émilie Brazeau" userId="9a2de6af80d081c7" providerId="LiveId" clId="{0FE62060-3000-4E74-9FB2-DE9B71F25AEC}" dt="2023-10-02T15:04:20.465" v="2982"/>
          <ac:inkMkLst>
            <pc:docMk/>
            <pc:sldMk cId="0" sldId="305"/>
            <ac:inkMk id="19" creationId="{18CF30AD-67EE-67AF-B580-F54818111315}"/>
          </ac:inkMkLst>
        </pc:inkChg>
        <pc:inkChg chg="add mod">
          <ac:chgData name="Émilie Brazeau" userId="9a2de6af80d081c7" providerId="LiveId" clId="{0FE62060-3000-4E74-9FB2-DE9B71F25AEC}" dt="2023-10-02T15:04:20.465" v="2982"/>
          <ac:inkMkLst>
            <pc:docMk/>
            <pc:sldMk cId="0" sldId="305"/>
            <ac:inkMk id="20" creationId="{099C300E-F0D6-E616-6B0D-3A5BC7070558}"/>
          </ac:inkMkLst>
        </pc:inkChg>
      </pc:sldChg>
      <pc:sldChg chg="addSp modSp mod">
        <pc:chgData name="Émilie Brazeau" userId="9a2de6af80d081c7" providerId="LiveId" clId="{0FE62060-3000-4E74-9FB2-DE9B71F25AEC}" dt="2023-10-02T15:06:04.445" v="3212" actId="20577"/>
        <pc:sldMkLst>
          <pc:docMk/>
          <pc:sldMk cId="0" sldId="306"/>
        </pc:sldMkLst>
        <pc:spChg chg="add mod">
          <ac:chgData name="Émilie Brazeau" userId="9a2de6af80d081c7" providerId="LiveId" clId="{0FE62060-3000-4E74-9FB2-DE9B71F25AEC}" dt="2023-10-02T15:06:04.445" v="3212" actId="20577"/>
          <ac:spMkLst>
            <pc:docMk/>
            <pc:sldMk cId="0" sldId="306"/>
            <ac:spMk id="12" creationId="{E6C18A61-9CFE-8727-3D0F-1C72EA7549FF}"/>
          </ac:spMkLst>
        </pc:spChg>
      </pc:sldChg>
      <pc:sldChg chg="addSp modSp mod">
        <pc:chgData name="Émilie Brazeau" userId="9a2de6af80d081c7" providerId="LiveId" clId="{0FE62060-3000-4E74-9FB2-DE9B71F25AEC}" dt="2023-10-02T15:09:23.915" v="3258" actId="9405"/>
        <pc:sldMkLst>
          <pc:docMk/>
          <pc:sldMk cId="0" sldId="307"/>
        </pc:sldMkLst>
        <pc:spChg chg="add mod">
          <ac:chgData name="Émilie Brazeau" userId="9a2de6af80d081c7" providerId="LiveId" clId="{0FE62060-3000-4E74-9FB2-DE9B71F25AEC}" dt="2023-10-02T15:07:31.246" v="3234" actId="14100"/>
          <ac:spMkLst>
            <pc:docMk/>
            <pc:sldMk cId="0" sldId="307"/>
            <ac:spMk id="9" creationId="{A9B55F6F-897A-2F07-A3CF-E5AC825E07EB}"/>
          </ac:spMkLst>
        </pc:spChg>
        <pc:spChg chg="add mod">
          <ac:chgData name="Émilie Brazeau" userId="9a2de6af80d081c7" providerId="LiveId" clId="{0FE62060-3000-4E74-9FB2-DE9B71F25AEC}" dt="2023-10-02T15:07:43.340" v="3252" actId="20577"/>
          <ac:spMkLst>
            <pc:docMk/>
            <pc:sldMk cId="0" sldId="307"/>
            <ac:spMk id="10" creationId="{0DE89648-59F7-26F7-ACE1-01BA2CBFF291}"/>
          </ac:spMkLst>
        </pc:spChg>
        <pc:inkChg chg="add">
          <ac:chgData name="Émilie Brazeau" userId="9a2de6af80d081c7" providerId="LiveId" clId="{0FE62060-3000-4E74-9FB2-DE9B71F25AEC}" dt="2023-10-02T15:08:03.018" v="3253" actId="9405"/>
          <ac:inkMkLst>
            <pc:docMk/>
            <pc:sldMk cId="0" sldId="307"/>
            <ac:inkMk id="11" creationId="{2CDDFE3D-CF1A-B774-3E08-B52CD31023AD}"/>
          </ac:inkMkLst>
        </pc:inkChg>
        <pc:inkChg chg="add">
          <ac:chgData name="Émilie Brazeau" userId="9a2de6af80d081c7" providerId="LiveId" clId="{0FE62060-3000-4E74-9FB2-DE9B71F25AEC}" dt="2023-10-02T15:08:06.642" v="3254" actId="9405"/>
          <ac:inkMkLst>
            <pc:docMk/>
            <pc:sldMk cId="0" sldId="307"/>
            <ac:inkMk id="12" creationId="{2AF1259C-46CD-4C20-991E-F461CE582717}"/>
          </ac:inkMkLst>
        </pc:inkChg>
        <pc:inkChg chg="add">
          <ac:chgData name="Émilie Brazeau" userId="9a2de6af80d081c7" providerId="LiveId" clId="{0FE62060-3000-4E74-9FB2-DE9B71F25AEC}" dt="2023-10-02T15:08:11.442" v="3255" actId="9405"/>
          <ac:inkMkLst>
            <pc:docMk/>
            <pc:sldMk cId="0" sldId="307"/>
            <ac:inkMk id="13" creationId="{CED3E859-87C2-98CD-D23D-33F3083E523A}"/>
          </ac:inkMkLst>
        </pc:inkChg>
        <pc:inkChg chg="add">
          <ac:chgData name="Émilie Brazeau" userId="9a2de6af80d081c7" providerId="LiveId" clId="{0FE62060-3000-4E74-9FB2-DE9B71F25AEC}" dt="2023-10-02T15:08:14.402" v="3256" actId="9405"/>
          <ac:inkMkLst>
            <pc:docMk/>
            <pc:sldMk cId="0" sldId="307"/>
            <ac:inkMk id="14" creationId="{DC5A9E1D-534D-E274-6A7C-A49282C5E745}"/>
          </ac:inkMkLst>
        </pc:inkChg>
        <pc:inkChg chg="add">
          <ac:chgData name="Émilie Brazeau" userId="9a2de6af80d081c7" providerId="LiveId" clId="{0FE62060-3000-4E74-9FB2-DE9B71F25AEC}" dt="2023-10-02T15:09:15.789" v="3257" actId="9405"/>
          <ac:inkMkLst>
            <pc:docMk/>
            <pc:sldMk cId="0" sldId="307"/>
            <ac:inkMk id="15" creationId="{E7D3C41C-5769-7F1F-031C-93483CE2D836}"/>
          </ac:inkMkLst>
        </pc:inkChg>
        <pc:inkChg chg="add">
          <ac:chgData name="Émilie Brazeau" userId="9a2de6af80d081c7" providerId="LiveId" clId="{0FE62060-3000-4E74-9FB2-DE9B71F25AEC}" dt="2023-10-02T15:09:23.915" v="3258" actId="9405"/>
          <ac:inkMkLst>
            <pc:docMk/>
            <pc:sldMk cId="0" sldId="307"/>
            <ac:inkMk id="16" creationId="{B6D1519C-AA23-5DF0-AB5B-1D6656E37B99}"/>
          </ac:inkMkLst>
        </pc:inkChg>
      </pc:sldChg>
      <pc:sldChg chg="addSp delSp modSp mod">
        <pc:chgData name="Émilie Brazeau" userId="9a2de6af80d081c7" providerId="LiveId" clId="{0FE62060-3000-4E74-9FB2-DE9B71F25AEC}" dt="2023-10-02T15:11:13.243" v="3287" actId="1076"/>
        <pc:sldMkLst>
          <pc:docMk/>
          <pc:sldMk cId="0" sldId="308"/>
        </pc:sldMkLst>
        <pc:spChg chg="mod">
          <ac:chgData name="Émilie Brazeau" userId="9a2de6af80d081c7" providerId="LiveId" clId="{0FE62060-3000-4E74-9FB2-DE9B71F25AEC}" dt="2023-10-02T15:11:00.926" v="3284" actId="20577"/>
          <ac:spMkLst>
            <pc:docMk/>
            <pc:sldMk cId="0" sldId="308"/>
            <ac:spMk id="4" creationId="{00000000-0000-0000-0000-000000000000}"/>
          </ac:spMkLst>
        </pc:spChg>
        <pc:spChg chg="mod">
          <ac:chgData name="Émilie Brazeau" userId="9a2de6af80d081c7" providerId="LiveId" clId="{0FE62060-3000-4E74-9FB2-DE9B71F25AEC}" dt="2023-10-02T15:09:37.054" v="3260" actId="1038"/>
          <ac:spMkLst>
            <pc:docMk/>
            <pc:sldMk cId="0" sldId="308"/>
            <ac:spMk id="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9:40.285" v="3261" actId="478"/>
          <ac:spMkLst>
            <pc:docMk/>
            <pc:sldMk cId="0" sldId="308"/>
            <ac:spMk id="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9:40.285" v="3261" actId="478"/>
          <ac:spMkLst>
            <pc:docMk/>
            <pc:sldMk cId="0" sldId="308"/>
            <ac:spMk id="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9:40.285" v="3261" actId="478"/>
          <ac:spMkLst>
            <pc:docMk/>
            <pc:sldMk cId="0" sldId="308"/>
            <ac:spMk id="1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9:40.285" v="3261" actId="478"/>
          <ac:spMkLst>
            <pc:docMk/>
            <pc:sldMk cId="0" sldId="308"/>
            <ac:spMk id="1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9:40.285" v="3261" actId="478"/>
          <ac:spMkLst>
            <pc:docMk/>
            <pc:sldMk cId="0" sldId="308"/>
            <ac:spMk id="1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9:46.167" v="3262" actId="478"/>
          <ac:spMkLst>
            <pc:docMk/>
            <pc:sldMk cId="0" sldId="308"/>
            <ac:spMk id="1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9:40.285" v="3261" actId="478"/>
          <ac:spMkLst>
            <pc:docMk/>
            <pc:sldMk cId="0" sldId="308"/>
            <ac:spMk id="1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9:40.285" v="3261" actId="478"/>
          <ac:spMkLst>
            <pc:docMk/>
            <pc:sldMk cId="0" sldId="308"/>
            <ac:spMk id="1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9:40.285" v="3261" actId="478"/>
          <ac:spMkLst>
            <pc:docMk/>
            <pc:sldMk cId="0" sldId="308"/>
            <ac:spMk id="1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09:40.285" v="3261" actId="478"/>
          <ac:spMkLst>
            <pc:docMk/>
            <pc:sldMk cId="0" sldId="308"/>
            <ac:spMk id="17" creationId="{00000000-0000-0000-0000-000000000000}"/>
          </ac:spMkLst>
        </pc:spChg>
        <pc:picChg chg="add mod">
          <ac:chgData name="Émilie Brazeau" userId="9a2de6af80d081c7" providerId="LiveId" clId="{0FE62060-3000-4E74-9FB2-DE9B71F25AEC}" dt="2023-10-02T15:09:58.996" v="3265" actId="1076"/>
          <ac:picMkLst>
            <pc:docMk/>
            <pc:sldMk cId="0" sldId="308"/>
            <ac:picMk id="20" creationId="{7D79FDFA-3960-97D2-59D0-12C3202721F5}"/>
          </ac:picMkLst>
        </pc:picChg>
        <pc:picChg chg="add mod">
          <ac:chgData name="Émilie Brazeau" userId="9a2de6af80d081c7" providerId="LiveId" clId="{0FE62060-3000-4E74-9FB2-DE9B71F25AEC}" dt="2023-10-02T15:10:12.935" v="3272" actId="1035"/>
          <ac:picMkLst>
            <pc:docMk/>
            <pc:sldMk cId="0" sldId="308"/>
            <ac:picMk id="22" creationId="{DE2F24CD-AC8F-69E4-E5EF-B0D14D1E74F5}"/>
          </ac:picMkLst>
        </pc:picChg>
        <pc:picChg chg="add mod">
          <ac:chgData name="Émilie Brazeau" userId="9a2de6af80d081c7" providerId="LiveId" clId="{0FE62060-3000-4E74-9FB2-DE9B71F25AEC}" dt="2023-10-02T15:11:13.243" v="3287" actId="1076"/>
          <ac:picMkLst>
            <pc:docMk/>
            <pc:sldMk cId="0" sldId="308"/>
            <ac:picMk id="24" creationId="{3F79BA10-4736-4FB2-7C76-F1AC2413AD53}"/>
          </ac:picMkLst>
        </pc:picChg>
      </pc:sldChg>
      <pc:sldChg chg="addSp delSp modSp mod">
        <pc:chgData name="Émilie Brazeau" userId="9a2de6af80d081c7" providerId="LiveId" clId="{0FE62060-3000-4E74-9FB2-DE9B71F25AEC}" dt="2023-10-02T15:14:04.353" v="3514" actId="20577"/>
        <pc:sldMkLst>
          <pc:docMk/>
          <pc:sldMk cId="0" sldId="309"/>
        </pc:sldMkLst>
        <pc:spChg chg="mod">
          <ac:chgData name="Émilie Brazeau" userId="9a2de6af80d081c7" providerId="LiveId" clId="{0FE62060-3000-4E74-9FB2-DE9B71F25AEC}" dt="2023-10-02T15:11:32.249" v="3310" actId="20577"/>
          <ac:spMkLst>
            <pc:docMk/>
            <pc:sldMk cId="0" sldId="309"/>
            <ac:spMk id="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0:38.632" v="3273" actId="478"/>
          <ac:spMkLst>
            <pc:docMk/>
            <pc:sldMk cId="0" sldId="309"/>
            <ac:spMk id="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0:38.632" v="3273" actId="478"/>
          <ac:spMkLst>
            <pc:docMk/>
            <pc:sldMk cId="0" sldId="309"/>
            <ac:spMk id="1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0:38.632" v="3273" actId="478"/>
          <ac:spMkLst>
            <pc:docMk/>
            <pc:sldMk cId="0" sldId="309"/>
            <ac:spMk id="1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0:38.632" v="3273" actId="478"/>
          <ac:spMkLst>
            <pc:docMk/>
            <pc:sldMk cId="0" sldId="309"/>
            <ac:spMk id="1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0:38.632" v="3273" actId="478"/>
          <ac:spMkLst>
            <pc:docMk/>
            <pc:sldMk cId="0" sldId="309"/>
            <ac:spMk id="1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0:40.803" v="3274" actId="478"/>
          <ac:spMkLst>
            <pc:docMk/>
            <pc:sldMk cId="0" sldId="309"/>
            <ac:spMk id="1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0:38.632" v="3273" actId="478"/>
          <ac:spMkLst>
            <pc:docMk/>
            <pc:sldMk cId="0" sldId="309"/>
            <ac:spMk id="1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0:38.632" v="3273" actId="478"/>
          <ac:spMkLst>
            <pc:docMk/>
            <pc:sldMk cId="0" sldId="309"/>
            <ac:spMk id="1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0:38.632" v="3273" actId="478"/>
          <ac:spMkLst>
            <pc:docMk/>
            <pc:sldMk cId="0" sldId="309"/>
            <ac:spMk id="1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0:38.632" v="3273" actId="478"/>
          <ac:spMkLst>
            <pc:docMk/>
            <pc:sldMk cId="0" sldId="309"/>
            <ac:spMk id="18" creationId="{00000000-0000-0000-0000-000000000000}"/>
          </ac:spMkLst>
        </pc:spChg>
        <pc:spChg chg="mod">
          <ac:chgData name="Émilie Brazeau" userId="9a2de6af80d081c7" providerId="LiveId" clId="{0FE62060-3000-4E74-9FB2-DE9B71F25AEC}" dt="2023-10-02T15:14:04.353" v="3514" actId="20577"/>
          <ac:spMkLst>
            <pc:docMk/>
            <pc:sldMk cId="0" sldId="309"/>
            <ac:spMk id="22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2T15:13:33.567" v="3488" actId="14100"/>
          <ac:spMkLst>
            <pc:docMk/>
            <pc:sldMk cId="0" sldId="309"/>
            <ac:spMk id="28" creationId="{6FECDEE4-053D-F30D-B8C1-F0D83E80DDE6}"/>
          </ac:spMkLst>
        </pc:spChg>
        <pc:grpChg chg="mod">
          <ac:chgData name="Émilie Brazeau" userId="9a2de6af80d081c7" providerId="LiveId" clId="{0FE62060-3000-4E74-9FB2-DE9B71F25AEC}" dt="2023-10-02T15:13:51.206" v="3508" actId="14100"/>
          <ac:grpSpMkLst>
            <pc:docMk/>
            <pc:sldMk cId="0" sldId="309"/>
            <ac:grpSpMk id="19" creationId="{00000000-0000-0000-0000-000000000000}"/>
          </ac:grpSpMkLst>
        </pc:grpChg>
        <pc:picChg chg="add mod">
          <ac:chgData name="Émilie Brazeau" userId="9a2de6af80d081c7" providerId="LiveId" clId="{0FE62060-3000-4E74-9FB2-DE9B71F25AEC}" dt="2023-10-02T15:10:46.447" v="3276" actId="1076"/>
          <ac:picMkLst>
            <pc:docMk/>
            <pc:sldMk cId="0" sldId="309"/>
            <ac:picMk id="24" creationId="{A47F8316-222E-B56F-E8C0-09DB3359D9F4}"/>
          </ac:picMkLst>
        </pc:picChg>
        <pc:picChg chg="add mod">
          <ac:chgData name="Émilie Brazeau" userId="9a2de6af80d081c7" providerId="LiveId" clId="{0FE62060-3000-4E74-9FB2-DE9B71F25AEC}" dt="2023-10-02T15:10:46.447" v="3276" actId="1076"/>
          <ac:picMkLst>
            <pc:docMk/>
            <pc:sldMk cId="0" sldId="309"/>
            <ac:picMk id="25" creationId="{50E7756A-BBED-085C-970C-0E876A1FCDB3}"/>
          </ac:picMkLst>
        </pc:picChg>
        <pc:picChg chg="add mod">
          <ac:chgData name="Émilie Brazeau" userId="9a2de6af80d081c7" providerId="LiveId" clId="{0FE62060-3000-4E74-9FB2-DE9B71F25AEC}" dt="2023-10-02T15:11:38.974" v="3313" actId="1076"/>
          <ac:picMkLst>
            <pc:docMk/>
            <pc:sldMk cId="0" sldId="309"/>
            <ac:picMk id="27" creationId="{8EBA490E-B9A6-4B05-B602-470DCC351D2C}"/>
          </ac:picMkLst>
        </pc:picChg>
      </pc:sldChg>
      <pc:sldChg chg="addSp delSp modSp mod">
        <pc:chgData name="Émilie Brazeau" userId="9a2de6af80d081c7" providerId="LiveId" clId="{0FE62060-3000-4E74-9FB2-DE9B71F25AEC}" dt="2023-10-02T15:15:48.907" v="3555" actId="1076"/>
        <pc:sldMkLst>
          <pc:docMk/>
          <pc:sldMk cId="0" sldId="310"/>
        </pc:sldMkLst>
        <pc:spChg chg="mod">
          <ac:chgData name="Émilie Brazeau" userId="9a2de6af80d081c7" providerId="LiveId" clId="{0FE62060-3000-4E74-9FB2-DE9B71F25AEC}" dt="2023-10-02T15:14:46.053" v="3541" actId="6549"/>
          <ac:spMkLst>
            <pc:docMk/>
            <pc:sldMk cId="0" sldId="310"/>
            <ac:spMk id="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5:17.086" v="3546" actId="478"/>
          <ac:spMkLst>
            <pc:docMk/>
            <pc:sldMk cId="0" sldId="310"/>
            <ac:spMk id="1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5:17.086" v="3546" actId="478"/>
          <ac:spMkLst>
            <pc:docMk/>
            <pc:sldMk cId="0" sldId="310"/>
            <ac:spMk id="1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5:17.086" v="3546" actId="478"/>
          <ac:spMkLst>
            <pc:docMk/>
            <pc:sldMk cId="0" sldId="310"/>
            <ac:spMk id="12" creationId="{00000000-0000-0000-0000-000000000000}"/>
          </ac:spMkLst>
        </pc:spChg>
        <pc:spChg chg="del mod">
          <ac:chgData name="Émilie Brazeau" userId="9a2de6af80d081c7" providerId="LiveId" clId="{0FE62060-3000-4E74-9FB2-DE9B71F25AEC}" dt="2023-10-02T15:15:17.086" v="3546" actId="478"/>
          <ac:spMkLst>
            <pc:docMk/>
            <pc:sldMk cId="0" sldId="310"/>
            <ac:spMk id="1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5:19.314" v="3547" actId="478"/>
          <ac:spMkLst>
            <pc:docMk/>
            <pc:sldMk cId="0" sldId="310"/>
            <ac:spMk id="1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5:17.086" v="3546" actId="478"/>
          <ac:spMkLst>
            <pc:docMk/>
            <pc:sldMk cId="0" sldId="310"/>
            <ac:spMk id="1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5:17.086" v="3546" actId="478"/>
          <ac:spMkLst>
            <pc:docMk/>
            <pc:sldMk cId="0" sldId="310"/>
            <ac:spMk id="2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5:17.086" v="3546" actId="478"/>
          <ac:spMkLst>
            <pc:docMk/>
            <pc:sldMk cId="0" sldId="310"/>
            <ac:spMk id="2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2T15:15:17.086" v="3546" actId="478"/>
          <ac:spMkLst>
            <pc:docMk/>
            <pc:sldMk cId="0" sldId="310"/>
            <ac:spMk id="22" creationId="{00000000-0000-0000-0000-000000000000}"/>
          </ac:spMkLst>
        </pc:spChg>
        <pc:picChg chg="add mod">
          <ac:chgData name="Émilie Brazeau" userId="9a2de6af80d081c7" providerId="LiveId" clId="{0FE62060-3000-4E74-9FB2-DE9B71F25AEC}" dt="2023-10-02T15:14:31.403" v="3528" actId="1076"/>
          <ac:picMkLst>
            <pc:docMk/>
            <pc:sldMk cId="0" sldId="310"/>
            <ac:picMk id="25" creationId="{FE0CF49D-5ED2-B025-C859-AF2FEA4F9DBF}"/>
          </ac:picMkLst>
        </pc:picChg>
        <pc:picChg chg="add mod">
          <ac:chgData name="Émilie Brazeau" userId="9a2de6af80d081c7" providerId="LiveId" clId="{0FE62060-3000-4E74-9FB2-DE9B71F25AEC}" dt="2023-10-02T15:14:57.636" v="3544" actId="1076"/>
          <ac:picMkLst>
            <pc:docMk/>
            <pc:sldMk cId="0" sldId="310"/>
            <ac:picMk id="27" creationId="{D3DB2152-5552-B6DF-0CC6-2216B67B48A2}"/>
          </ac:picMkLst>
        </pc:picChg>
        <pc:picChg chg="add mod">
          <ac:chgData name="Émilie Brazeau" userId="9a2de6af80d081c7" providerId="LiveId" clId="{0FE62060-3000-4E74-9FB2-DE9B71F25AEC}" dt="2023-10-02T15:15:31.424" v="3550" actId="1076"/>
          <ac:picMkLst>
            <pc:docMk/>
            <pc:sldMk cId="0" sldId="310"/>
            <ac:picMk id="29" creationId="{5F00CA8F-334B-608A-7616-9C9B2FBBFAC4}"/>
          </ac:picMkLst>
        </pc:picChg>
        <pc:picChg chg="add del mod">
          <ac:chgData name="Émilie Brazeau" userId="9a2de6af80d081c7" providerId="LiveId" clId="{0FE62060-3000-4E74-9FB2-DE9B71F25AEC}" dt="2023-10-02T15:15:40.199" v="3552"/>
          <ac:picMkLst>
            <pc:docMk/>
            <pc:sldMk cId="0" sldId="310"/>
            <ac:picMk id="30" creationId="{1C6C824A-9643-ED91-5F25-87515AD5E534}"/>
          </ac:picMkLst>
        </pc:picChg>
        <pc:picChg chg="add mod">
          <ac:chgData name="Émilie Brazeau" userId="9a2de6af80d081c7" providerId="LiveId" clId="{0FE62060-3000-4E74-9FB2-DE9B71F25AEC}" dt="2023-10-02T15:15:48.907" v="3555" actId="1076"/>
          <ac:picMkLst>
            <pc:docMk/>
            <pc:sldMk cId="0" sldId="310"/>
            <ac:picMk id="32" creationId="{1B0BC5AF-81B4-1D48-ACD5-B70DB8CB954F}"/>
          </ac:picMkLst>
        </pc:picChg>
      </pc:sldChg>
      <pc:sldChg chg="addSp modSp mod">
        <pc:chgData name="Émilie Brazeau" userId="9a2de6af80d081c7" providerId="LiveId" clId="{0FE62060-3000-4E74-9FB2-DE9B71F25AEC}" dt="2023-10-02T15:16:54.612" v="3663" actId="20577"/>
        <pc:sldMkLst>
          <pc:docMk/>
          <pc:sldMk cId="0" sldId="313"/>
        </pc:sldMkLst>
        <pc:spChg chg="add mod">
          <ac:chgData name="Émilie Brazeau" userId="9a2de6af80d081c7" providerId="LiveId" clId="{0FE62060-3000-4E74-9FB2-DE9B71F25AEC}" dt="2023-10-02T15:16:54.612" v="3663" actId="20577"/>
          <ac:spMkLst>
            <pc:docMk/>
            <pc:sldMk cId="0" sldId="313"/>
            <ac:spMk id="7" creationId="{538335C0-0CBC-E23F-EAEC-A12E93337690}"/>
          </ac:spMkLst>
        </pc:spChg>
      </pc:sldChg>
      <pc:sldChg chg="addSp delSp modSp mod">
        <pc:chgData name="Émilie Brazeau" userId="9a2de6af80d081c7" providerId="LiveId" clId="{0FE62060-3000-4E74-9FB2-DE9B71F25AEC}" dt="2023-10-04T13:08:35.282" v="3668" actId="1076"/>
        <pc:sldMkLst>
          <pc:docMk/>
          <pc:sldMk cId="0" sldId="319"/>
        </pc:sldMkLst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1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1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1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1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1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1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1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2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2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2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2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2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3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3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8:26.479" v="3664" actId="478"/>
          <ac:spMkLst>
            <pc:docMk/>
            <pc:sldMk cId="0" sldId="319"/>
            <ac:spMk id="36" creationId="{00000000-0000-0000-0000-000000000000}"/>
          </ac:spMkLst>
        </pc:spChg>
        <pc:grpChg chg="del">
          <ac:chgData name="Émilie Brazeau" userId="9a2de6af80d081c7" providerId="LiveId" clId="{0FE62060-3000-4E74-9FB2-DE9B71F25AEC}" dt="2023-10-04T13:08:26.479" v="3664" actId="478"/>
          <ac:grpSpMkLst>
            <pc:docMk/>
            <pc:sldMk cId="0" sldId="319"/>
            <ac:grpSpMk id="3" creationId="{00000000-0000-0000-0000-000000000000}"/>
          </ac:grpSpMkLst>
        </pc:grpChg>
        <pc:grpChg chg="del">
          <ac:chgData name="Émilie Brazeau" userId="9a2de6af80d081c7" providerId="LiveId" clId="{0FE62060-3000-4E74-9FB2-DE9B71F25AEC}" dt="2023-10-04T13:08:26.479" v="3664" actId="478"/>
          <ac:grpSpMkLst>
            <pc:docMk/>
            <pc:sldMk cId="0" sldId="319"/>
            <ac:grpSpMk id="14" creationId="{00000000-0000-0000-0000-000000000000}"/>
          </ac:grpSpMkLst>
        </pc:grpChg>
        <pc:grpChg chg="del">
          <ac:chgData name="Émilie Brazeau" userId="9a2de6af80d081c7" providerId="LiveId" clId="{0FE62060-3000-4E74-9FB2-DE9B71F25AEC}" dt="2023-10-04T13:08:26.479" v="3664" actId="478"/>
          <ac:grpSpMkLst>
            <pc:docMk/>
            <pc:sldMk cId="0" sldId="319"/>
            <ac:grpSpMk id="21" creationId="{00000000-0000-0000-0000-000000000000}"/>
          </ac:grpSpMkLst>
        </pc:grpChg>
        <pc:grpChg chg="del">
          <ac:chgData name="Émilie Brazeau" userId="9a2de6af80d081c7" providerId="LiveId" clId="{0FE62060-3000-4E74-9FB2-DE9B71F25AEC}" dt="2023-10-04T13:08:26.479" v="3664" actId="478"/>
          <ac:grpSpMkLst>
            <pc:docMk/>
            <pc:sldMk cId="0" sldId="319"/>
            <ac:grpSpMk id="31" creationId="{00000000-0000-0000-0000-000000000000}"/>
          </ac:grpSpMkLst>
        </pc:grpChg>
        <pc:picChg chg="add mod">
          <ac:chgData name="Émilie Brazeau" userId="9a2de6af80d081c7" providerId="LiveId" clId="{0FE62060-3000-4E74-9FB2-DE9B71F25AEC}" dt="2023-10-04T13:08:35.282" v="3668" actId="1076"/>
          <ac:picMkLst>
            <pc:docMk/>
            <pc:sldMk cId="0" sldId="319"/>
            <ac:picMk id="40" creationId="{E62CCB54-4BAF-6B82-CC44-7AC4D7B44D8E}"/>
          </ac:picMkLst>
        </pc:picChg>
      </pc:sldChg>
      <pc:sldChg chg="addSp modSp mod">
        <pc:chgData name="Émilie Brazeau" userId="9a2de6af80d081c7" providerId="LiveId" clId="{0FE62060-3000-4E74-9FB2-DE9B71F25AEC}" dt="2023-10-04T13:09:09.601" v="3671" actId="1076"/>
        <pc:sldMkLst>
          <pc:docMk/>
          <pc:sldMk cId="0" sldId="321"/>
        </pc:sldMkLst>
        <pc:picChg chg="add mod">
          <ac:chgData name="Émilie Brazeau" userId="9a2de6af80d081c7" providerId="LiveId" clId="{0FE62060-3000-4E74-9FB2-DE9B71F25AEC}" dt="2023-10-04T13:09:09.601" v="3671" actId="1076"/>
          <ac:picMkLst>
            <pc:docMk/>
            <pc:sldMk cId="0" sldId="321"/>
            <ac:picMk id="27" creationId="{5DFE81D9-4050-68F8-989D-9610EDD76822}"/>
          </ac:picMkLst>
        </pc:picChg>
      </pc:sldChg>
      <pc:sldChg chg="addSp delSp modSp mod">
        <pc:chgData name="Émilie Brazeau" userId="9a2de6af80d081c7" providerId="LiveId" clId="{0FE62060-3000-4E74-9FB2-DE9B71F25AEC}" dt="2023-10-04T13:10:15.128" v="3689" actId="1076"/>
        <pc:sldMkLst>
          <pc:docMk/>
          <pc:sldMk cId="0" sldId="324"/>
        </pc:sldMkLst>
        <pc:spChg chg="mod">
          <ac:chgData name="Émilie Brazeau" userId="9a2de6af80d081c7" providerId="LiveId" clId="{0FE62060-3000-4E74-9FB2-DE9B71F25AEC}" dt="2023-10-04T13:09:59.184" v="3682" actId="20577"/>
          <ac:spMkLst>
            <pc:docMk/>
            <pc:sldMk cId="0" sldId="324"/>
            <ac:spMk id="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9:36.868" v="3672" actId="478"/>
          <ac:spMkLst>
            <pc:docMk/>
            <pc:sldMk cId="0" sldId="324"/>
            <ac:spMk id="1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9:36.868" v="3672" actId="478"/>
          <ac:spMkLst>
            <pc:docMk/>
            <pc:sldMk cId="0" sldId="324"/>
            <ac:spMk id="1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09:36.868" v="3672" actId="478"/>
          <ac:spMkLst>
            <pc:docMk/>
            <pc:sldMk cId="0" sldId="324"/>
            <ac:spMk id="14" creationId="{00000000-0000-0000-0000-000000000000}"/>
          </ac:spMkLst>
        </pc:spChg>
        <pc:picChg chg="add mod">
          <ac:chgData name="Émilie Brazeau" userId="9a2de6af80d081c7" providerId="LiveId" clId="{0FE62060-3000-4E74-9FB2-DE9B71F25AEC}" dt="2023-10-04T13:09:42.529" v="3675" actId="1076"/>
          <ac:picMkLst>
            <pc:docMk/>
            <pc:sldMk cId="0" sldId="324"/>
            <ac:picMk id="24" creationId="{A36A6974-5861-29A9-D7F8-42DCD710A1AB}"/>
          </ac:picMkLst>
        </pc:picChg>
        <pc:picChg chg="add del">
          <ac:chgData name="Émilie Brazeau" userId="9a2de6af80d081c7" providerId="LiveId" clId="{0FE62060-3000-4E74-9FB2-DE9B71F25AEC}" dt="2023-10-04T13:10:02.116" v="3684" actId="22"/>
          <ac:picMkLst>
            <pc:docMk/>
            <pc:sldMk cId="0" sldId="324"/>
            <ac:picMk id="26" creationId="{D18D99A6-A7E0-3FA9-41F2-64A4EA002221}"/>
          </ac:picMkLst>
        </pc:picChg>
        <pc:picChg chg="add mod">
          <ac:chgData name="Émilie Brazeau" userId="9a2de6af80d081c7" providerId="LiveId" clId="{0FE62060-3000-4E74-9FB2-DE9B71F25AEC}" dt="2023-10-04T13:10:15.128" v="3689" actId="1076"/>
          <ac:picMkLst>
            <pc:docMk/>
            <pc:sldMk cId="0" sldId="324"/>
            <ac:picMk id="28" creationId="{F98C746F-5B09-C96A-9BD3-6C7CBC814C18}"/>
          </ac:picMkLst>
        </pc:picChg>
      </pc:sldChg>
      <pc:sldChg chg="addSp delSp modSp mod">
        <pc:chgData name="Émilie Brazeau" userId="9a2de6af80d081c7" providerId="LiveId" clId="{0FE62060-3000-4E74-9FB2-DE9B71F25AEC}" dt="2023-10-04T13:11:47.703" v="3735" actId="1076"/>
        <pc:sldMkLst>
          <pc:docMk/>
          <pc:sldMk cId="0" sldId="325"/>
        </pc:sldMkLst>
        <pc:spChg chg="mod">
          <ac:chgData name="Émilie Brazeau" userId="9a2de6af80d081c7" providerId="LiveId" clId="{0FE62060-3000-4E74-9FB2-DE9B71F25AEC}" dt="2023-10-04T13:10:25.637" v="3700" actId="20577"/>
          <ac:spMkLst>
            <pc:docMk/>
            <pc:sldMk cId="0" sldId="325"/>
            <ac:spMk id="5" creationId="{00000000-0000-0000-0000-000000000000}"/>
          </ac:spMkLst>
        </pc:spChg>
        <pc:spChg chg="del mod">
          <ac:chgData name="Émilie Brazeau" userId="9a2de6af80d081c7" providerId="LiveId" clId="{0FE62060-3000-4E74-9FB2-DE9B71F25AEC}" dt="2023-10-04T13:10:48.775" v="3705" actId="478"/>
          <ac:spMkLst>
            <pc:docMk/>
            <pc:sldMk cId="0" sldId="325"/>
            <ac:spMk id="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0:52.895" v="3706" actId="478"/>
          <ac:spMkLst>
            <pc:docMk/>
            <pc:sldMk cId="0" sldId="325"/>
            <ac:spMk id="1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0:52.895" v="3706" actId="478"/>
          <ac:spMkLst>
            <pc:docMk/>
            <pc:sldMk cId="0" sldId="325"/>
            <ac:spMk id="1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0:52.895" v="3706" actId="478"/>
          <ac:spMkLst>
            <pc:docMk/>
            <pc:sldMk cId="0" sldId="325"/>
            <ac:spMk id="1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0:52.895" v="3706" actId="478"/>
          <ac:spMkLst>
            <pc:docMk/>
            <pc:sldMk cId="0" sldId="325"/>
            <ac:spMk id="1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0:52.895" v="3706" actId="478"/>
          <ac:spMkLst>
            <pc:docMk/>
            <pc:sldMk cId="0" sldId="325"/>
            <ac:spMk id="1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0:52.895" v="3706" actId="478"/>
          <ac:spMkLst>
            <pc:docMk/>
            <pc:sldMk cId="0" sldId="325"/>
            <ac:spMk id="1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0:52.895" v="3706" actId="478"/>
          <ac:spMkLst>
            <pc:docMk/>
            <pc:sldMk cId="0" sldId="325"/>
            <ac:spMk id="16" creationId="{00000000-0000-0000-0000-000000000000}"/>
          </ac:spMkLst>
        </pc:spChg>
        <pc:spChg chg="del mod">
          <ac:chgData name="Émilie Brazeau" userId="9a2de6af80d081c7" providerId="LiveId" clId="{0FE62060-3000-4E74-9FB2-DE9B71F25AEC}" dt="2023-10-04T13:11:01.397" v="3721"/>
          <ac:spMkLst>
            <pc:docMk/>
            <pc:sldMk cId="0" sldId="325"/>
            <ac:spMk id="1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1:31.581" v="3731" actId="478"/>
          <ac:spMkLst>
            <pc:docMk/>
            <pc:sldMk cId="0" sldId="325"/>
            <ac:spMk id="1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1:31.581" v="3731" actId="478"/>
          <ac:spMkLst>
            <pc:docMk/>
            <pc:sldMk cId="0" sldId="325"/>
            <ac:spMk id="2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1:31.581" v="3731" actId="478"/>
          <ac:spMkLst>
            <pc:docMk/>
            <pc:sldMk cId="0" sldId="325"/>
            <ac:spMk id="2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1:31.581" v="3731" actId="478"/>
          <ac:spMkLst>
            <pc:docMk/>
            <pc:sldMk cId="0" sldId="325"/>
            <ac:spMk id="22" creationId="{00000000-0000-0000-0000-000000000000}"/>
          </ac:spMkLst>
        </pc:spChg>
        <pc:spChg chg="del mod">
          <ac:chgData name="Émilie Brazeau" userId="9a2de6af80d081c7" providerId="LiveId" clId="{0FE62060-3000-4E74-9FB2-DE9B71F25AEC}" dt="2023-10-04T13:11:42.856" v="3732" actId="478"/>
          <ac:spMkLst>
            <pc:docMk/>
            <pc:sldMk cId="0" sldId="325"/>
            <ac:spMk id="23" creationId="{00000000-0000-0000-0000-000000000000}"/>
          </ac:spMkLst>
        </pc:spChg>
        <pc:picChg chg="add mod">
          <ac:chgData name="Émilie Brazeau" userId="9a2de6af80d081c7" providerId="LiveId" clId="{0FE62060-3000-4E74-9FB2-DE9B71F25AEC}" dt="2023-10-04T13:10:35.057" v="3703" actId="1076"/>
          <ac:picMkLst>
            <pc:docMk/>
            <pc:sldMk cId="0" sldId="325"/>
            <ac:picMk id="30" creationId="{F7AA93E5-E7AA-2A53-C805-EA8488CF5ED8}"/>
          </ac:picMkLst>
        </pc:picChg>
        <pc:picChg chg="add mod">
          <ac:chgData name="Émilie Brazeau" userId="9a2de6af80d081c7" providerId="LiveId" clId="{0FE62060-3000-4E74-9FB2-DE9B71F25AEC}" dt="2023-10-04T13:11:10.357" v="3726" actId="1076"/>
          <ac:picMkLst>
            <pc:docMk/>
            <pc:sldMk cId="0" sldId="325"/>
            <ac:picMk id="32" creationId="{0A45F9A5-605E-0919-4C06-B0B36FD39361}"/>
          </ac:picMkLst>
        </pc:picChg>
        <pc:picChg chg="add mod">
          <ac:chgData name="Émilie Brazeau" userId="9a2de6af80d081c7" providerId="LiveId" clId="{0FE62060-3000-4E74-9FB2-DE9B71F25AEC}" dt="2023-10-04T13:11:22.242" v="3729" actId="1076"/>
          <ac:picMkLst>
            <pc:docMk/>
            <pc:sldMk cId="0" sldId="325"/>
            <ac:picMk id="34" creationId="{9085380A-5D22-B3FD-1ACD-47A980817A96}"/>
          </ac:picMkLst>
        </pc:picChg>
        <pc:picChg chg="add mod">
          <ac:chgData name="Émilie Brazeau" userId="9a2de6af80d081c7" providerId="LiveId" clId="{0FE62060-3000-4E74-9FB2-DE9B71F25AEC}" dt="2023-10-04T13:11:47.703" v="3735" actId="1076"/>
          <ac:picMkLst>
            <pc:docMk/>
            <pc:sldMk cId="0" sldId="325"/>
            <ac:picMk id="36" creationId="{F2858997-5656-A1B6-742A-95F4D608B227}"/>
          </ac:picMkLst>
        </pc:picChg>
      </pc:sldChg>
      <pc:sldChg chg="modSp mod">
        <pc:chgData name="Émilie Brazeau" userId="9a2de6af80d081c7" providerId="LiveId" clId="{0FE62060-3000-4E74-9FB2-DE9B71F25AEC}" dt="2023-10-04T13:12:16.967" v="3743" actId="20577"/>
        <pc:sldMkLst>
          <pc:docMk/>
          <pc:sldMk cId="0" sldId="329"/>
        </pc:sldMkLst>
        <pc:spChg chg="mod">
          <ac:chgData name="Émilie Brazeau" userId="9a2de6af80d081c7" providerId="LiveId" clId="{0FE62060-3000-4E74-9FB2-DE9B71F25AEC}" dt="2023-10-04T13:12:16.967" v="3743" actId="20577"/>
          <ac:spMkLst>
            <pc:docMk/>
            <pc:sldMk cId="0" sldId="329"/>
            <ac:spMk id="3" creationId="{00000000-0000-0000-0000-000000000000}"/>
          </ac:spMkLst>
        </pc:spChg>
      </pc:sldChg>
      <pc:sldChg chg="modSp mod">
        <pc:chgData name="Émilie Brazeau" userId="9a2de6af80d081c7" providerId="LiveId" clId="{0FE62060-3000-4E74-9FB2-DE9B71F25AEC}" dt="2023-10-04T13:13:12.106" v="3760" actId="14100"/>
        <pc:sldMkLst>
          <pc:docMk/>
          <pc:sldMk cId="0" sldId="334"/>
        </pc:sldMkLst>
        <pc:spChg chg="mod">
          <ac:chgData name="Émilie Brazeau" userId="9a2de6af80d081c7" providerId="LiveId" clId="{0FE62060-3000-4E74-9FB2-DE9B71F25AEC}" dt="2023-10-04T13:13:06.778" v="3757" actId="20577"/>
          <ac:spMkLst>
            <pc:docMk/>
            <pc:sldMk cId="0" sldId="334"/>
            <ac:spMk id="19" creationId="{00000000-0000-0000-0000-000000000000}"/>
          </ac:spMkLst>
        </pc:spChg>
        <pc:spChg chg="mod">
          <ac:chgData name="Émilie Brazeau" userId="9a2de6af80d081c7" providerId="LiveId" clId="{0FE62060-3000-4E74-9FB2-DE9B71F25AEC}" dt="2023-10-04T13:13:12.106" v="3760" actId="14100"/>
          <ac:spMkLst>
            <pc:docMk/>
            <pc:sldMk cId="0" sldId="334"/>
            <ac:spMk id="20" creationId="{00000000-0000-0000-0000-000000000000}"/>
          </ac:spMkLst>
        </pc:spChg>
        <pc:spChg chg="mod">
          <ac:chgData name="Émilie Brazeau" userId="9a2de6af80d081c7" providerId="LiveId" clId="{0FE62060-3000-4E74-9FB2-DE9B71F25AEC}" dt="2023-10-04T13:12:54.813" v="3755" actId="20577"/>
          <ac:spMkLst>
            <pc:docMk/>
            <pc:sldMk cId="0" sldId="334"/>
            <ac:spMk id="27" creationId="{00000000-0000-0000-0000-000000000000}"/>
          </ac:spMkLst>
        </pc:spChg>
      </pc:sldChg>
      <pc:sldChg chg="addSp delSp modSp mod">
        <pc:chgData name="Émilie Brazeau" userId="9a2de6af80d081c7" providerId="LiveId" clId="{0FE62060-3000-4E74-9FB2-DE9B71F25AEC}" dt="2023-10-04T13:14:23.497" v="3782" actId="1076"/>
        <pc:sldMkLst>
          <pc:docMk/>
          <pc:sldMk cId="0" sldId="335"/>
        </pc:sldMkLst>
        <pc:spChg chg="mod">
          <ac:chgData name="Émilie Brazeau" userId="9a2de6af80d081c7" providerId="LiveId" clId="{0FE62060-3000-4E74-9FB2-DE9B71F25AEC}" dt="2023-10-04T13:14:05.834" v="3777" actId="20577"/>
          <ac:spMkLst>
            <pc:docMk/>
            <pc:sldMk cId="0" sldId="335"/>
            <ac:spMk id="4" creationId="{00000000-0000-0000-0000-000000000000}"/>
          </ac:spMkLst>
        </pc:spChg>
        <pc:spChg chg="mod">
          <ac:chgData name="Émilie Brazeau" userId="9a2de6af80d081c7" providerId="LiveId" clId="{0FE62060-3000-4E74-9FB2-DE9B71F25AEC}" dt="2023-10-04T13:13:23.736" v="3763" actId="14100"/>
          <ac:spMkLst>
            <pc:docMk/>
            <pc:sldMk cId="0" sldId="335"/>
            <ac:spMk id="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3:26.622" v="3764" actId="478"/>
          <ac:spMkLst>
            <pc:docMk/>
            <pc:sldMk cId="0" sldId="335"/>
            <ac:spMk id="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4:16.773" v="3778" actId="478"/>
          <ac:spMkLst>
            <pc:docMk/>
            <pc:sldMk cId="0" sldId="335"/>
            <ac:spMk id="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4:16.773" v="3778" actId="478"/>
          <ac:spMkLst>
            <pc:docMk/>
            <pc:sldMk cId="0" sldId="335"/>
            <ac:spMk id="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4:19.758" v="3779" actId="478"/>
          <ac:spMkLst>
            <pc:docMk/>
            <pc:sldMk cId="0" sldId="335"/>
            <ac:spMk id="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4:16.773" v="3778" actId="478"/>
          <ac:spMkLst>
            <pc:docMk/>
            <pc:sldMk cId="0" sldId="335"/>
            <ac:spMk id="1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4:16.773" v="3778" actId="478"/>
          <ac:spMkLst>
            <pc:docMk/>
            <pc:sldMk cId="0" sldId="335"/>
            <ac:spMk id="1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4:16.773" v="3778" actId="478"/>
          <ac:spMkLst>
            <pc:docMk/>
            <pc:sldMk cId="0" sldId="335"/>
            <ac:spMk id="12" creationId="{00000000-0000-0000-0000-000000000000}"/>
          </ac:spMkLst>
        </pc:spChg>
        <pc:picChg chg="add mod">
          <ac:chgData name="Émilie Brazeau" userId="9a2de6af80d081c7" providerId="LiveId" clId="{0FE62060-3000-4E74-9FB2-DE9B71F25AEC}" dt="2023-10-04T13:13:37.672" v="3767" actId="1076"/>
          <ac:picMkLst>
            <pc:docMk/>
            <pc:sldMk cId="0" sldId="335"/>
            <ac:picMk id="15" creationId="{4E4B56A5-A388-8FFD-65CA-8C7B31DED024}"/>
          </ac:picMkLst>
        </pc:picChg>
        <pc:picChg chg="add mod">
          <ac:chgData name="Émilie Brazeau" userId="9a2de6af80d081c7" providerId="LiveId" clId="{0FE62060-3000-4E74-9FB2-DE9B71F25AEC}" dt="2023-10-04T13:14:23.497" v="3782" actId="1076"/>
          <ac:picMkLst>
            <pc:docMk/>
            <pc:sldMk cId="0" sldId="335"/>
            <ac:picMk id="17" creationId="{C48B2212-D49F-DD41-821D-4888DBDA5863}"/>
          </ac:picMkLst>
        </pc:picChg>
      </pc:sldChg>
      <pc:sldChg chg="addSp delSp modSp mod">
        <pc:chgData name="Émilie Brazeau" userId="9a2de6af80d081c7" providerId="LiveId" clId="{0FE62060-3000-4E74-9FB2-DE9B71F25AEC}" dt="2023-10-04T13:15:56.848" v="3834" actId="1076"/>
        <pc:sldMkLst>
          <pc:docMk/>
          <pc:sldMk cId="0" sldId="336"/>
        </pc:sldMkLst>
        <pc:spChg chg="mod">
          <ac:chgData name="Émilie Brazeau" userId="9a2de6af80d081c7" providerId="LiveId" clId="{0FE62060-3000-4E74-9FB2-DE9B71F25AEC}" dt="2023-10-04T13:15:29.358" v="3829" actId="14100"/>
          <ac:spMkLst>
            <pc:docMk/>
            <pc:sldMk cId="0" sldId="336"/>
            <ac:spMk id="4" creationId="{00000000-0000-0000-0000-000000000000}"/>
          </ac:spMkLst>
        </pc:spChg>
        <pc:spChg chg="mod">
          <ac:chgData name="Émilie Brazeau" userId="9a2de6af80d081c7" providerId="LiveId" clId="{0FE62060-3000-4E74-9FB2-DE9B71F25AEC}" dt="2023-10-04T13:14:58.467" v="3808" actId="14100"/>
          <ac:spMkLst>
            <pc:docMk/>
            <pc:sldMk cId="0" sldId="336"/>
            <ac:spMk id="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5:37.532" v="3830" actId="478"/>
          <ac:spMkLst>
            <pc:docMk/>
            <pc:sldMk cId="0" sldId="336"/>
            <ac:spMk id="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5:37.532" v="3830" actId="478"/>
          <ac:spMkLst>
            <pc:docMk/>
            <pc:sldMk cId="0" sldId="336"/>
            <ac:spMk id="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5:45.086" v="3831" actId="478"/>
          <ac:spMkLst>
            <pc:docMk/>
            <pc:sldMk cId="0" sldId="336"/>
            <ac:spMk id="8" creationId="{00000000-0000-0000-0000-000000000000}"/>
          </ac:spMkLst>
        </pc:spChg>
        <pc:picChg chg="add mod">
          <ac:chgData name="Émilie Brazeau" userId="9a2de6af80d081c7" providerId="LiveId" clId="{0FE62060-3000-4E74-9FB2-DE9B71F25AEC}" dt="2023-10-04T13:15:56.848" v="3834" actId="1076"/>
          <ac:picMkLst>
            <pc:docMk/>
            <pc:sldMk cId="0" sldId="336"/>
            <ac:picMk id="11" creationId="{1C387315-238F-D9EA-93DD-7627B99AD2D9}"/>
          </ac:picMkLst>
        </pc:picChg>
      </pc:sldChg>
      <pc:sldChg chg="addSp delSp modSp mod">
        <pc:chgData name="Émilie Brazeau" userId="9a2de6af80d081c7" providerId="LiveId" clId="{0FE62060-3000-4E74-9FB2-DE9B71F25AEC}" dt="2023-10-04T13:16:47.797" v="3845" actId="14100"/>
        <pc:sldMkLst>
          <pc:docMk/>
          <pc:sldMk cId="0" sldId="337"/>
        </pc:sldMkLst>
        <pc:spChg chg="mod">
          <ac:chgData name="Émilie Brazeau" userId="9a2de6af80d081c7" providerId="LiveId" clId="{0FE62060-3000-4E74-9FB2-DE9B71F25AEC}" dt="2023-10-04T13:16:41.687" v="3842" actId="20577"/>
          <ac:spMkLst>
            <pc:docMk/>
            <pc:sldMk cId="0" sldId="337"/>
            <ac:spMk id="19" creationId="{00000000-0000-0000-0000-000000000000}"/>
          </ac:spMkLst>
        </pc:spChg>
        <pc:spChg chg="mod">
          <ac:chgData name="Émilie Brazeau" userId="9a2de6af80d081c7" providerId="LiveId" clId="{0FE62060-3000-4E74-9FB2-DE9B71F25AEC}" dt="2023-10-04T13:16:47.797" v="3845" actId="14100"/>
          <ac:spMkLst>
            <pc:docMk/>
            <pc:sldMk cId="0" sldId="337"/>
            <ac:spMk id="2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2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2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2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2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2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2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3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3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3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3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3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3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3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3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3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3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4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4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4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4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4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4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4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4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4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49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50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5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5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5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54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55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56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57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58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6:24.608" v="3835" actId="478"/>
          <ac:spMkLst>
            <pc:docMk/>
            <pc:sldMk cId="0" sldId="337"/>
            <ac:spMk id="59" creationId="{00000000-0000-0000-0000-000000000000}"/>
          </ac:spMkLst>
        </pc:spChg>
        <pc:picChg chg="add mod">
          <ac:chgData name="Émilie Brazeau" userId="9a2de6af80d081c7" providerId="LiveId" clId="{0FE62060-3000-4E74-9FB2-DE9B71F25AEC}" dt="2023-10-04T13:16:35.709" v="3838" actId="1076"/>
          <ac:picMkLst>
            <pc:docMk/>
            <pc:sldMk cId="0" sldId="337"/>
            <ac:picMk id="62" creationId="{9DDEBE45-9400-680A-BD71-1F1A8B3F91CD}"/>
          </ac:picMkLst>
        </pc:picChg>
      </pc:sldChg>
      <pc:sldChg chg="addSp delSp modSp mod">
        <pc:chgData name="Émilie Brazeau" userId="9a2de6af80d081c7" providerId="LiveId" clId="{0FE62060-3000-4E74-9FB2-DE9B71F25AEC}" dt="2023-10-04T13:17:26.179" v="3851" actId="14100"/>
        <pc:sldMkLst>
          <pc:docMk/>
          <pc:sldMk cId="0" sldId="338"/>
        </pc:sldMkLst>
        <pc:spChg chg="del">
          <ac:chgData name="Émilie Brazeau" userId="9a2de6af80d081c7" providerId="LiveId" clId="{0FE62060-3000-4E74-9FB2-DE9B71F25AEC}" dt="2023-10-04T13:17:17.571" v="3847" actId="478"/>
          <ac:spMkLst>
            <pc:docMk/>
            <pc:sldMk cId="0" sldId="338"/>
            <ac:spMk id="11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7:14.176" v="3846" actId="478"/>
          <ac:spMkLst>
            <pc:docMk/>
            <pc:sldMk cId="0" sldId="338"/>
            <ac:spMk id="12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7:17.571" v="3847" actId="478"/>
          <ac:spMkLst>
            <pc:docMk/>
            <pc:sldMk cId="0" sldId="338"/>
            <ac:spMk id="13" creationId="{00000000-0000-0000-0000-000000000000}"/>
          </ac:spMkLst>
        </pc:spChg>
        <pc:spChg chg="del">
          <ac:chgData name="Émilie Brazeau" userId="9a2de6af80d081c7" providerId="LiveId" clId="{0FE62060-3000-4E74-9FB2-DE9B71F25AEC}" dt="2023-10-04T13:17:14.176" v="3846" actId="478"/>
          <ac:spMkLst>
            <pc:docMk/>
            <pc:sldMk cId="0" sldId="338"/>
            <ac:spMk id="14" creationId="{00000000-0000-0000-0000-000000000000}"/>
          </ac:spMkLst>
        </pc:spChg>
        <pc:picChg chg="add mod">
          <ac:chgData name="Émilie Brazeau" userId="9a2de6af80d081c7" providerId="LiveId" clId="{0FE62060-3000-4E74-9FB2-DE9B71F25AEC}" dt="2023-10-04T13:17:26.179" v="3851" actId="14100"/>
          <ac:picMkLst>
            <pc:docMk/>
            <pc:sldMk cId="0" sldId="338"/>
            <ac:picMk id="18" creationId="{4A83F71A-0319-3FF0-F900-299C5E36B529}"/>
          </ac:picMkLst>
        </pc:picChg>
      </pc:sldChg>
      <pc:sldChg chg="addSp modSp mod">
        <pc:chgData name="Émilie Brazeau" userId="9a2de6af80d081c7" providerId="LiveId" clId="{0FE62060-3000-4E74-9FB2-DE9B71F25AEC}" dt="2023-10-04T13:17:50.467" v="3855" actId="14100"/>
        <pc:sldMkLst>
          <pc:docMk/>
          <pc:sldMk cId="0" sldId="339"/>
        </pc:sldMkLst>
        <pc:picChg chg="add mod">
          <ac:chgData name="Émilie Brazeau" userId="9a2de6af80d081c7" providerId="LiveId" clId="{0FE62060-3000-4E74-9FB2-DE9B71F25AEC}" dt="2023-10-04T13:17:50.467" v="3855" actId="14100"/>
          <ac:picMkLst>
            <pc:docMk/>
            <pc:sldMk cId="0" sldId="339"/>
            <ac:picMk id="27" creationId="{95370A9E-0043-F197-DC4F-DFE4670CC01C}"/>
          </ac:picMkLst>
        </pc:picChg>
      </pc:sldChg>
      <pc:sldChg chg="addSp mod">
        <pc:chgData name="Émilie Brazeau" userId="9a2de6af80d081c7" providerId="LiveId" clId="{0FE62060-3000-4E74-9FB2-DE9B71F25AEC}" dt="2023-10-04T13:19:08.856" v="3858" actId="9405"/>
        <pc:sldMkLst>
          <pc:docMk/>
          <pc:sldMk cId="0" sldId="343"/>
        </pc:sldMkLst>
        <pc:inkChg chg="add">
          <ac:chgData name="Émilie Brazeau" userId="9a2de6af80d081c7" providerId="LiveId" clId="{0FE62060-3000-4E74-9FB2-DE9B71F25AEC}" dt="2023-10-04T13:18:58.480" v="3856" actId="9405"/>
          <ac:inkMkLst>
            <pc:docMk/>
            <pc:sldMk cId="0" sldId="343"/>
            <ac:inkMk id="7" creationId="{D906A45F-FFE2-E13B-62AC-E8B4DE08EB9F}"/>
          </ac:inkMkLst>
        </pc:inkChg>
        <pc:inkChg chg="add">
          <ac:chgData name="Émilie Brazeau" userId="9a2de6af80d081c7" providerId="LiveId" clId="{0FE62060-3000-4E74-9FB2-DE9B71F25AEC}" dt="2023-10-04T13:19:04.415" v="3857" actId="9405"/>
          <ac:inkMkLst>
            <pc:docMk/>
            <pc:sldMk cId="0" sldId="343"/>
            <ac:inkMk id="8" creationId="{4E429874-6AC3-9D3E-C196-8C145DA32076}"/>
          </ac:inkMkLst>
        </pc:inkChg>
        <pc:inkChg chg="add">
          <ac:chgData name="Émilie Brazeau" userId="9a2de6af80d081c7" providerId="LiveId" clId="{0FE62060-3000-4E74-9FB2-DE9B71F25AEC}" dt="2023-10-04T13:19:08.856" v="3858" actId="9405"/>
          <ac:inkMkLst>
            <pc:docMk/>
            <pc:sldMk cId="0" sldId="343"/>
            <ac:inkMk id="9" creationId="{25ADE9B9-8D9C-CF7C-CDCB-475E56EE21BA}"/>
          </ac:inkMkLst>
        </pc:inkChg>
      </pc:sldChg>
      <pc:sldChg chg="addSp delSp modSp mod">
        <pc:chgData name="Émilie Brazeau" userId="9a2de6af80d081c7" providerId="LiveId" clId="{0FE62060-3000-4E74-9FB2-DE9B71F25AEC}" dt="2023-10-04T13:25:27.395" v="4238" actId="1076"/>
        <pc:sldMkLst>
          <pc:docMk/>
          <pc:sldMk cId="0" sldId="346"/>
        </pc:sldMkLst>
        <pc:spChg chg="mod">
          <ac:chgData name="Émilie Brazeau" userId="9a2de6af80d081c7" providerId="LiveId" clId="{0FE62060-3000-4E74-9FB2-DE9B71F25AEC}" dt="2023-10-04T13:20:53.301" v="3946" actId="20577"/>
          <ac:spMkLst>
            <pc:docMk/>
            <pc:sldMk cId="0" sldId="346"/>
            <ac:spMk id="9" creationId="{00000000-0000-0000-0000-000000000000}"/>
          </ac:spMkLst>
        </pc:spChg>
        <pc:spChg chg="mod topLvl">
          <ac:chgData name="Émilie Brazeau" userId="9a2de6af80d081c7" providerId="LiveId" clId="{0FE62060-3000-4E74-9FB2-DE9B71F25AEC}" dt="2023-10-04T13:24:50.170" v="4234" actId="165"/>
          <ac:spMkLst>
            <pc:docMk/>
            <pc:sldMk cId="0" sldId="346"/>
            <ac:spMk id="24" creationId="{00000000-0000-0000-0000-000000000000}"/>
          </ac:spMkLst>
        </pc:spChg>
        <pc:spChg chg="mod topLvl">
          <ac:chgData name="Émilie Brazeau" userId="9a2de6af80d081c7" providerId="LiveId" clId="{0FE62060-3000-4E74-9FB2-DE9B71F25AEC}" dt="2023-10-04T13:24:50.170" v="4234" actId="165"/>
          <ac:spMkLst>
            <pc:docMk/>
            <pc:sldMk cId="0" sldId="346"/>
            <ac:spMk id="25" creationId="{00000000-0000-0000-0000-000000000000}"/>
          </ac:spMkLst>
        </pc:spChg>
        <pc:spChg chg="mod topLvl">
          <ac:chgData name="Émilie Brazeau" userId="9a2de6af80d081c7" providerId="LiveId" clId="{0FE62060-3000-4E74-9FB2-DE9B71F25AEC}" dt="2023-10-04T13:25:02.541" v="4235" actId="1076"/>
          <ac:spMkLst>
            <pc:docMk/>
            <pc:sldMk cId="0" sldId="346"/>
            <ac:spMk id="26" creationId="{00000000-0000-0000-0000-000000000000}"/>
          </ac:spMkLst>
        </pc:spChg>
        <pc:spChg chg="mod topLvl">
          <ac:chgData name="Émilie Brazeau" userId="9a2de6af80d081c7" providerId="LiveId" clId="{0FE62060-3000-4E74-9FB2-DE9B71F25AEC}" dt="2023-10-04T13:25:02.541" v="4235" actId="1076"/>
          <ac:spMkLst>
            <pc:docMk/>
            <pc:sldMk cId="0" sldId="346"/>
            <ac:spMk id="27" creationId="{00000000-0000-0000-0000-000000000000}"/>
          </ac:spMkLst>
        </pc:spChg>
        <pc:spChg chg="mod">
          <ac:chgData name="Émilie Brazeau" userId="9a2de6af80d081c7" providerId="LiveId" clId="{0FE62060-3000-4E74-9FB2-DE9B71F25AEC}" dt="2023-10-04T13:25:02.541" v="4235" actId="1076"/>
          <ac:spMkLst>
            <pc:docMk/>
            <pc:sldMk cId="0" sldId="346"/>
            <ac:spMk id="29" creationId="{00000000-0000-0000-0000-000000000000}"/>
          </ac:spMkLst>
        </pc:spChg>
        <pc:spChg chg="add mod">
          <ac:chgData name="Émilie Brazeau" userId="9a2de6af80d081c7" providerId="LiveId" clId="{0FE62060-3000-4E74-9FB2-DE9B71F25AEC}" dt="2023-10-04T13:25:27.395" v="4238" actId="1076"/>
          <ac:spMkLst>
            <pc:docMk/>
            <pc:sldMk cId="0" sldId="346"/>
            <ac:spMk id="30" creationId="{ECA05870-2518-3A79-503B-84A1203B69EC}"/>
          </ac:spMkLst>
        </pc:spChg>
        <pc:spChg chg="add del mod">
          <ac:chgData name="Émilie Brazeau" userId="9a2de6af80d081c7" providerId="LiveId" clId="{0FE62060-3000-4E74-9FB2-DE9B71F25AEC}" dt="2023-10-04T13:21:49.039" v="3948" actId="478"/>
          <ac:spMkLst>
            <pc:docMk/>
            <pc:sldMk cId="0" sldId="346"/>
            <ac:spMk id="31" creationId="{CF149852-BA7A-682F-18F8-DD92CED40694}"/>
          </ac:spMkLst>
        </pc:spChg>
        <pc:grpChg chg="del mod">
          <ac:chgData name="Émilie Brazeau" userId="9a2de6af80d081c7" providerId="LiveId" clId="{0FE62060-3000-4E74-9FB2-DE9B71F25AEC}" dt="2023-10-04T13:24:50.170" v="4234" actId="165"/>
          <ac:grpSpMkLst>
            <pc:docMk/>
            <pc:sldMk cId="0" sldId="346"/>
            <ac:grpSpMk id="23" creationId="{00000000-0000-0000-0000-000000000000}"/>
          </ac:grpSpMkLst>
        </pc:gr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0-02T14:09:58.532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0,'1372'0,"-1353"0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29:40.499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0 1078 24575,'4'0'0,"0"-1"0,1 1 0,-1-1 0,0-1 0,0 1 0,0 0 0,0-1 0,-1 0 0,6-3 0,-3 2 0,28-16 0,53-40 0,27-33 0,3-2 0,39-14 0,42-14 0,-72 48 0,-32 6 0,-58 41 0,49-28 0,99-40 0,-54 28 0,-94 50 0,65-19 0,55-3 0,202-26 0,-54 43 0,2 22 0,-155 1 0,1321 0 0,-1443 0 0,0 1 0,43 9 0,57 20 0,-53-11 0,-15-6 0,88 24 0,-94-23 0,63 8 0,-106-20 0,-1 0 0,1 1 0,-1 1 0,1 0 0,-1 0 0,14 10 0,-10-6 0,0-1 0,20 8 0,88 23 0,-93-28 0,-1 1 0,0 2 0,37 24 0,72 41 0,-122-71 0,1-1 0,0-1 0,1 0 0,19 3 0,48 14 0,-55-14 0,-1-2 0,44 7 0,-54-12 0,0 2 0,29 9 0,-29-7 0,1 0 0,24 2 0,-27-5 0,1 1 0,-1 1 0,-1 0 0,25 12 0,-24-10 0,-1 0 0,1-2 0,0 1 0,28 3 0,69-6 0,-78-4 0,52 6 0,37 4 0,-114-9 0,1 2 0,0 0 0,16 4 0,-14-3 0,20 3 0,-34-6 0,1 1 0,0-1 0,-1 0 0,1 0 0,0 0 0,-1 0 0,1 0 0,0 0 0,-1 0 0,1 0 0,-1 0 0,1 0 0,0-1 0,-1 1 0,1 0 0,0 0 0,-1-1 0,1 1 0,-1 0 0,1-1 0,-1 1 0,2-1 0,-2 1 0,0-1 0,0 1 0,0-1 0,0 0 0,0 1 0,0-1 0,0 1 0,0-1 0,0 1 0,0-1 0,-1 1 0,1-1 0,0 1 0,0 0 0,0-1 0,-1 1 0,1-1 0,0 1 0,-1-1 0,1 1 0,-1-1 0,-3-4 0,-1 0 0,-9-9 0,13 13 0,-79-62 0,0-1 0,62 48 0,1 0 0,-20-25 0,-21-31 0,50 64 0,9 13 0,13 18 0,33 30 0,18 25 0,-32-37 0,15 20 0,-43-53 0,0 0 0,-1 0 0,0 1 0,0-1 0,-1 1 0,3 12 0,-5-15 0,1 1 0,-1-1 0,-1 1 0,1-1 0,-1 1 0,-1 12 0,1-16 0,-1-1 0,0 0 0,1 0 0,-1 1 0,0-1 0,0 0 0,0 0 0,0 0 0,0 0 0,-1 0 0,1 0 0,-1-1 0,1 1 0,-1 0 0,1-1 0,-1 1 0,0-1 0,0 0 0,0 1 0,0-1 0,0 0 0,0 0 0,-2 1 0,-32 9 0,27-9 0,0 1 0,0 0 0,0 0 0,-11 7 0,5-1 0,1 2 0,1 0 0,0 0 0,-22 26 0,32-35-80,0 1 0,0-1-1,0 1 1,0-1 0,0 0-1,0 0 1,-1-1 0,1 1-1,0-1 1,-1 1 0,0-1 0,1 0-1,-1 0 1,0-1 0,1 1-1,-5-1 1,-12 1-6746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30:43.770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1 2216 24575,'-1'-134'0,"5"-195"0,21 124 0,0 8 0,-16 108 0,28-116 0,-33 178 0,2-35 0,-5 38 0,9-45 0,-7 56 0,0 0 0,1 0 0,1 0 0,0 0 0,1 1 0,0-1 0,1 2 0,10-15 0,3 2 0,-12 15 0,-1 0 0,0-1 0,0 0 0,0 0 0,-1 0 0,6-17 0,-5 7 0,2-7 0,13-29 0,-17 47 0,-1 0 0,1 1 0,1 0 0,0 0 0,0 1 0,0 0 0,10-9 0,-15 15 0,34-30 0,41-45 0,-53 49 0,-14 15 0,1 0 0,0 1 0,1 0 0,16-13 0,-18 17 0,0 0 0,0 0 0,0-1 0,10-13 0,-15 16 0,0-1 0,-1 0 0,1 0 0,-1 0 0,0 0 0,0-1 0,-1 1 0,3-13 0,-3 8 0,0 0 0,-1-1 0,0 1 0,-1-1 0,-1-18 0,1 28 0,-1 0 0,1 0 0,-1 1 0,1-1 0,-1 0 0,0 0 0,0 1 0,1-1 0,-1 0 0,0 1 0,-1-1 0,1 1 0,0-1 0,0 1 0,-3-2 0,1 1 0,1 0 0,-1 0 0,0 1 0,0-1 0,0 1 0,0 0 0,0 0 0,-5-1 0,-4 0 0,-1 1 0,1 0 0,-22 1 0,28 1 0,-5-1 0,-20 1 0,-57-4 0,72 0 0,-17-1 0,30 3 0,1 1 0,-1 0 0,1 0 0,-1 1 0,1-1 0,-1 0 0,1 1 0,0 0 0,-5 1 0,7-2 0,-1 0 0,1 1 0,-1-1 0,1 1 0,-1-1 0,1 1 0,-1-1 0,1 1 0,-1-1 0,1 1 0,0-1 0,-1 1 0,1 0 0,0-1 0,-1 1 0,1-1 0,0 1 0,0 0 0,0-1 0,-1 1 0,1 0 0,0-1 0,0 1 0,0 0 0,0-1 0,0 1 0,0 0 0,1 0 0,-1-1 0,0 1 0,0-1 0,0 1 0,1 0 0,-1-1 0,0 1 0,1 0 0,-1-1 0,0 1 0,1-1 0,0 1 0,1 3 0,1 0 0,0 0 0,0 0 0,5 4 0,18 15 0,37 25 0,-13-11 0,-38-28 0,0 2 0,0 0 0,0 0 0,-2 1 0,1 0 0,14 23 0,-18-25 0,13 16 0,-13-17 0,12 17 0,-16-22 0,-1 0 0,0 0 0,-1 1 0,1-1 0,-1 0 0,1 1 0,-1-1 0,0 6 0,1 37 0,-3 50 0,-1-21 0,2 93-1365,0-149-5461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52:48.801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476 1 24575,'0'13'0,"-2"0"0,0-1 0,0 1 0,-5 13 0,0 6 0,-73 464-2432,68-245 3451,11-213-927,-10 108 874,9-121-611,-6 41-355,-3 46 0,10-48 0,-1 27 0,-2-66 0,-1-1 0,-10 29 0,9-33 0,4-10 0,-1 0 0,-1-1 0,1 1 0,-2-1 0,1 0 0,-1 0 0,0 0 0,-1-1 0,0 0 0,-13 14 0,0-7 0,1 0 0,-2-1 0,0 0 0,-37 17 0,54-30 0,0 0 0,1 0 0,-1 0 0,0 0 0,0 0 0,1-1 0,-1 1 0,0-1 0,0 0 0,0 0 0,-4 0 0,6-1 0,0 1 0,-1 0 0,1-1 0,0 0 0,-1 1 0,1-1 0,0 0 0,0 1 0,0-1 0,-1 0 0,1 0 0,0 0 0,0 0 0,0 0 0,0 0 0,1 0 0,-1-1 0,0 1 0,0 0 0,1 0 0,-1-1 0,1 1 0,-1 0 0,0-3 0,-1-9 0,0 0 0,0-1 0,1 1 0,1-1 0,2-22 0,-1 10 0,2-296 0,-3 240 0,-2 110 0,-1 0 0,-1 0 0,-9 29 0,13-56 0,-6 27 0,2 0 0,-1 34 0,4 57 0,2-85 0,-1-25 0,0-1 0,1 0 0,0 1 0,3 11 0,-3-18 0,-1 1 0,1-1 0,0 0 0,0 1 0,1-1 0,-1 0 0,0 0 0,1 0 0,-1 0 0,1 0 0,0 0 0,-1 0 0,1-1 0,0 1 0,0-1 0,0 1 0,0-1 0,1 0 0,2 2 0,4 0 0,0-1 0,0 0 0,0 0 0,0-1 0,14 0 0,20 4 0,-24-2 0,-2 0 0,-1 0 0,1 1 0,-1 1 0,23 10 0,64 32 0,-89-42 0,0-1 0,0 0 0,1-1 0,0-1 0,23 2 0,121-5 121,-59 0-1607,-74 1-5340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58:15.214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2745 1 24575,'-9'0'0,"1"1"0,0 0 0,0 1 0,0 0 0,0 0 0,-9 4 0,-4 1 0,-436 136-2466,151-48 1740,-146 42 678,216-63-195,5 15 246,217-81 406,0 0 0,0 1 0,1 1 0,0 0 1,1 1-1,-16 16 0,-28 25 207,-149 106-616,162-121 0,26-22 0,0-1 0,-26 17 0,-100 45 0,118-65 0,-2-2 0,1 0 0,-48 9 0,39-12 0,15-1 0,-39 2 0,57-7 0,0 0 0,0 0 0,0 0 0,-1-1 0,1 1 0,0 0 0,0-1 0,0 1 0,0-1 0,0 0 0,0 0 0,0 0 0,0 0 0,0 0 0,1 0 0,-1 0 0,0-1 0,1 1 0,-4-4 0,3 2 0,0 0 0,0-1 0,0 1 0,1-1 0,-1 1 0,1-1 0,0 0 0,0 0 0,0 0 0,0-5 0,-3-36 0,3-1 0,4-54 0,1 3 0,-4-86 0,0 187 0,0 51 0,-12 93 0,6-94 0,3 0 0,3 67 0,2-44 0,-3-43 0,3 44 0,-2-75 0,0 0 0,1 0 0,0-1 0,-1 1 0,1 0 0,0 0 0,0-1 0,0 1 0,1 0 0,-1-1 0,1 0 0,-1 1 0,5 3 0,-3-3 0,0 0 0,1-1 0,-1 1 0,1-1 0,0 0 0,0 0 0,0 0 0,6 1 0,14 6 0,1-2 0,0-1 0,0-1 0,0-1 0,30 1 0,111-6 0,18 2 0,-132 5-1365,-29-2-5461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58:16.970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1 0 24575,'0'1266'-1365,"0"-1243"-5461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58:18.281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0 0 24575,'0'0'-8191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58:20.912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898 609 24575,'0'-12'0,"-1"1"0,-3-14 0,-1-4 0,-18-136 0,19 151 0,1 0 0,-2 1 0,0-1 0,0 1 0,-2 1 0,-7-13 0,-2-1 0,-35-41 0,36 52 0,1 0 0,-2 0 0,-29-20 0,16 16 0,-48-24 0,66 38 0,0 0 0,-1 1 0,0 1 0,0 0 0,0 1 0,-23-2 0,-75 5 0,61 1 0,36-2 0,-7 0 0,-30 5 0,43-4 0,1 0 0,-1 1 0,1 0 0,0 0 0,0 0 0,0 1 0,0 0 0,-10 7 0,9-4 0,0 0 0,1 0 0,-1 1 0,1 0 0,0 0 0,1 1 0,0-1 0,0 1 0,-7 15 0,1 5 0,-13 49 0,21-66 0,-9 28 0,5-18 0,-6 35 0,7 1 0,3 1 0,4 64 0,1-31 0,-2 341 0,0-407 0,2 0 0,0 0 0,2 0 0,1-1 0,11 36 0,-14-55 0,0-1 0,1 0 0,-1 1 0,1-1 0,0-1 0,0 1 0,1 0 0,-1-1 0,1 1 0,4 3 0,7 6 0,93 82 0,-76-68 0,-21-18 0,-1-2 0,1 1 0,1-2 0,-1 1 0,17 5 0,64 18 0,-65-22 0,-12-4 0,0-1 0,-1 0 0,22 0 0,44-2 0,-61-1 0,-12 0-68,-1 0 0,0-1-1,0 1 1,1-1 0,-1-1 0,0 1-1,0-1 1,0 0 0,0 0 0,-1-1-1,1 0 1,-1 0 0,1 0 0,-1 0-1,0-1 1,0 0 0,0 0 0,-1-1-1,8-7 1,2-9-6758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58:22.348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20 1 24575,'-6'91'0,"1"-30"0,-4 548-70,10-438-435,9 284 361,0-7 173,-11-223-819,1-204-5921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58:23.401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0 0 24575,'0'0'-8191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5:04:17.436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5522 1227 24575,'-20'-38'0,"-12"-28"0,-35-123 0,32 85 0,-7-29 0,39 123 0,-1 1 0,0-1 0,-1 1 0,0 1 0,0-1 0,-1 1 0,0-1 0,-1 2 0,0-1 0,-9-7 0,-11-8 0,-45-30 0,65 49 0,-71-48 0,-110-80 0,182 127 0,-23-19 0,-2 1 0,0 1 0,-46-23 0,6 6 0,51 27 0,0 1 0,-1 0 0,-22-7 0,0 6 0,-51-8 0,20 6 0,-30-12 0,-20-5 0,90 25 0,-58-4 0,-179 9 0,124 3 0,116-3 0,16 0 0,0 1 0,1 0 0,-1 1 0,1 1 0,-20 4 0,18 0 0,-1 0 0,1 1 0,0 1 0,1 0 0,-18 13 0,-67 58 0,71-54 0,13-12 0,-1 0 0,-1-2 0,0 0 0,0 0 0,-1-2 0,0 0 0,-25 7 0,33-13 0,0 0 0,0 1 0,0 1 0,0 0 0,0 1 0,1 0 0,0 0 0,-9 8 0,-8 9 0,2 1 0,0 2 0,1 0 0,2 1 0,1 2 0,-24 41 0,-12 45 0,35-68 0,-1-1 0,-44 63 0,-52 42 0,-48 68 0,149-191 3,2 2 0,0 0 0,-17 49 0,18-33-18,-17 91 0,19-34-398,-1 173 0,20 368 413,-4-571 0,15 93 0,1-63 1,14 85-182,-8 180-380,-22 0 223,-2-331 334,-7 193-186,-19-4 196,-80 207 2047,83-353-2024,-15 105 0,28-128-29,-23 226 0,30-251 0,-1 0 0,-15 55 0,-4 23 0,5-1 0,8-60 0,-4 84 0,14-128 0,0 1 0,-1-1 0,1 1 0,-1-1 0,0 0 0,0 1 0,-1-1 0,1 0 0,-1 0 0,-4 6 0,-10 15 0,-1-2 0,-29 33 0,43-53 0,-12 11 0,0-1 0,-1 0 0,-1-1 0,-34 21 0,30-22 0,1 2 0,0 0 0,-23 23 0,12-4 0,-32 31 0,53-55 0,0-1 0,-1-1 0,0 1 0,-23 10 0,-84 29 0,102-41 0,0-1 0,-33 6 0,-34-2 0,41-5 0,30-2 0,-25 1 0,0 2 0,0 2 0,-44 13 0,78-19 0,-54 22 0,51-20 0,0 0 0,0 1 0,0 0 0,1 0 0,-1 0 0,-8 10 0,-15 20 0,9-10 0,-22 20 0,-17 6 0,37-33 0,1 1 0,1 1 0,1 0 0,-18 24 0,-46 62 0,77-99 0,0 0 0,-1-1 0,0 1 0,0-1 0,0-1 0,0 1 0,-1-1 0,0-1 0,0 1 0,0-1 0,0-1 0,-17 4 0,0-2 0,-1-1 0,0-1 0,-26-2 0,-71-2-1365,96 2-5461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0-02T14:10:02.568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50,'45'0,"86"11,152 19,-2-29,-147-2,633 1,-754-1,-1 0,0-1,0 0,14-5,23-4,43-7,-46 9,0 1,50-2,-39 10,78-6,114 0,-157 7,2066-1,-2151 0,1 0,-1-1,0 0,8-2,4-3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5:04:19.462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1 1 24575,'0'6'0,"0"5"0,0 4 0,0 6 0,0 2 0,0 3 0,0-2-8191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5:08:03.016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845 1 24575,'-186'9'0,"144"-3"0,-1 2 0,-53 17 0,67-15 0,1 0 0,-34 18 0,49-20 0,0-1 0,0 2 0,1 0 0,0 0 0,1 1 0,-16 17 0,5 1 0,-34 56 0,-10 35 0,6 11 0,52-116 0,0 1 0,1 0 0,1 1 0,1-1 0,0 1 0,-5 29 0,5 19 0,7 100 0,0-57 0,-2 207 0,2-276 0,1 0 0,2 0 0,2 0 0,16 50 0,-12-41 0,-2 0 0,-2 1 0,2 54 0,-9 151 0,-2-131 0,3-15 0,-2 102 0,1-205 0,0 1 0,-1 0 0,1-1 0,-1 1 0,0-1 0,0 1 0,0-1 0,-1 1 0,1-1 0,-1 0 0,0 0 0,-1 0 0,-2 4 0,4-6 0,-7 9 0,8-10 0,0-1 0,0 0 0,0 1 0,0-1 0,0 0 0,0 1 0,0-1 0,0 0 0,1 0 0,-1 1 0,0-1 0,0 0 0,0 1 0,0-1 0,0 0 0,1 0 0,-1 1 0,0-1 0,0 0 0,0 0 0,1 0 0,-1 1 0,0-1 0,0 0 0,1 0 0,-1 0 0,0 0 0,1 1 0,-1-1 0,0 0 0,1 0 0,-1 0 0,0 0 0,0 0 0,1 0 0,-1 0 0,0 0 0,1 0 0,-1 0 0,0 0 0,1 0 0,-1 0 0,33 2 0,-20-2 0,20 4 0,41 13 0,20 4 0,-79-18 0,1 0 0,-1 0 0,0 1 0,0 1 0,0 1 0,-1 0 0,0 1 0,0 0 0,0 1 0,-1 1 0,-1 0 0,20 18 0,117 125 0,-135-138 0,16 24 0,-26-31 0,1 0 0,-1 1 0,0-1 0,-1 1 0,6 16 0,0 12 0,1-3 0,-2 0 0,-2 0 0,3 45 0,-8 277 0,-3-166 0,2 531 0,0-707 0,1-1 0,0 0 0,1 0 0,3 15 0,-3-20 0,1 1 0,0-1 0,0 0 0,0 0 0,1-1 0,0 1 0,9 11 0,7 4 0,24 21 0,-20-21 0,-6-5 0,0-2 0,1-1 0,23 14 0,65 28 0,-45-22 0,-48-26 0,-1 0 0,1-1 0,0 0 0,0-1 0,28 7 0,-13-9 0,0 0 0,1-2 0,30-2 0,-58 0-65,0 0 0,0 0 0,0 0 0,1 0 0,-1-1 0,0 1 0,0 0 0,0-1 0,0 0 0,0 1 0,0-1 0,0 0 0,0 0 0,0 0 0,0 0 0,0-1 0,0 1 0,-1 0 0,1-1 0,2-2 0,8-16-6761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5:08:06.641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0 1 24575,'0'501'0,"2"-423"0,0-65 0,-1-1 0,1 0 0,1 0 0,5 15 0,-4-19 0,-1 0 0,2-1 0,-1 1 0,1-1 0,0 0 0,0-1 0,1 1 0,0-1 0,0 0 0,9 5 0,-4-2 0,1-1 0,0-1 0,0 0 0,1 0 0,18 6 0,-14-8 0,1 0 0,-1-1 0,1-1 0,28 1 0,74-5 0,-55-1 0,-42 2 0,-3 0 0,0-1 0,21-3 0,-34 3 0,0-1 0,0 0 0,0 0 0,0 0 0,-1-1 0,1 0 0,-1-1 0,0 1 0,9-7 0,-1-2 0,1 2 0,1 0 0,0 0 0,0 2 0,1 0 0,0 1 0,0 1 0,1 0 0,0 1 0,0 1 0,0 1 0,0 0 0,27 1 0,30 2 0,87 13 0,-114-8 0,0-2 0,65-4 0,-36-7 0,14-1 0,199 8 0,-147 2 0,-124-2 0,-1 0 0,0-1 0,0 0 0,0-2 0,0 0 0,0-1 0,-1-1 0,0 0 0,29-16 0,-37 17 0,-1 0 0,0-1 0,0 0 0,0 0 0,0-1 0,-1 0 0,0 0 0,-1-1 0,0 0 0,0 0 0,0 0 0,-1-1 0,0 0 0,-1 0 0,0 0 0,0-1 0,-1 1 0,-1-1 0,3-15 0,-2-8 0,-2 0 0,-5-49 0,1 22 0,1-57-1365,2 93-5461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5:08:11.441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679 1 24575,'-288'0'0,"279"0"0,0 0 0,0 0 0,1 1 0,-1 0 0,0 1 0,0 0 0,1 0 0,-1 1 0,1 0 0,0 1 0,-8 4 0,-7 5 0,0 2 0,2 1 0,-22 19 0,31-24 0,1 1 0,0 0 0,0 0 0,2 1 0,0 0 0,-12 22 0,-35 93 0,49-110 0,1 1 0,1 0 0,1 1 0,1-1 0,-1 22 0,4 160 0,1-93 0,-1 622 0,0-700 0,2-1 0,1 0 0,14 57 0,31 80 0,3 5 0,-16 4 0,-22 36 0,-15 0 0,0-87 0,0 1257 0,3-743 0,-2-475 0,2 180 0,0-330 0,1 0 0,0-1 0,1 1 0,0-1 0,0 0 0,2 0 0,-1 0 0,11 18 0,6 5 0,34 44 0,-28-42 0,-7-8 0,2-2 0,2 0 0,0-2 0,54 44 0,71 60 0,-21-16 0,-111-100 0,1-1 0,0-1 0,1 0 0,0-1 0,0-1 0,1-1 0,0-1 0,31 7 0,-9-6 0,0-2 0,1-2 0,53-1 0,72 5 0,1 1 0,-26-10 0,-137 1-227,1 0-1,-1-1 1,1 1-1,-1-1 1,11-4-1,1-2-6598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5:08:14.400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2 486 24575,'-1'104'0,"2"110"0,0-207 0,0 1 0,0-1 0,0 0 0,1 0 0,0 1 0,1-1 0,0 0 0,0-1 0,0 1 0,1 0 0,0-1 0,0 0 0,0 0 0,1 0 0,0-1 0,0 1 0,1-1 0,-1 0 0,1-1 0,0 1 0,0-1 0,1 0 0,-1-1 0,1 0 0,0 0 0,0 0 0,0-1 0,0 0 0,12 2 0,10-1 0,-1-1 0,56-4 0,-30-1 0,638 1 0,-387 3 0,246-1 0,-532 0 0,1-1 0,0 0 0,-1-2 0,1 0 0,27-9 0,-38 9 0,-1 0 0,0 0 0,-1-1 0,1 0 0,0-1 0,-1 0 0,0 0 0,0 0 0,-1-1 0,1 0 0,-1 0 0,-1-1 0,1 0 0,-1 0 0,5-8 0,2-9 0,-1-1 0,0-1 0,-2 0 0,-2 0 0,0 0 0,4-33 0,-2-14 0,-1-80 0,-11-56 0,1 51 0,2 133-1365,0 4-5461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5:09:15.788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952 229 24575,'-453'0'0,"441"0"0,1 0 0,-1 1 0,0 0 0,0 1 0,1 1 0,-1 0 0,1 0 0,-20 9 0,-4 4 0,-37 25 0,33-17 0,25-17 0,1 1 0,0 0 0,0 1 0,1 1 0,0 0 0,-15 17 0,16-12 0,1 0 0,0 0 0,1 1 0,1 1 0,0-1 0,1 1 0,1 0 0,1 1 0,0 0 0,-2 25 0,-11 56 0,11-63 0,-4 44 0,9 131 0,3-107 0,-1 394 0,0-490 0,1-1 0,0 0 0,0 0 0,0 1 0,1-1 0,0 0 0,0 0 0,0-1 0,1 1 0,0 0 0,1-1 0,0 0 0,6 10 0,7 6 0,0-1 0,2 0 0,0-1 0,30 22 0,154 110 0,-111-72 0,25 18 0,-101-87 0,0-1 0,0 0 0,1-2 0,0 1 0,36 11 0,12-1 0,54 14 0,-94-25 0,-1 0 0,40 20 0,-39-16 0,-1-1 0,39 11 0,-29-15 0,1-1 0,62 3 0,74-10 0,-89-1 0,174 2 0,-220 2 0,67 11 0,-17 0 0,286 14 0,-161-9 0,4 1 0,231-18 0,-197-3 0,57 2 0,-293 0 0,-1 0 0,1-1 0,21-5 0,-27 4 0,-1 0 0,0 0 0,1 0 0,-1-1 0,0 0 0,-1-1 0,1 1 0,-1-1 0,7-5 0,4-7 0,-1 0 0,-1-1 0,0 0 0,-1-1 0,16-30 0,-5 1 0,21-58 0,-38 88 0,66-181 0,-54 136 0,15-81 0,-14 13 0,3-172 0,-22-134 0,-4 194 0,4 228 0,-1 0 0,-1 1 0,0-1 0,-1 0 0,-1 1 0,0 0 0,-1-1 0,-8-19 0,-3 3 0,-1 0 0,-1 1 0,-2 1 0,-35-42 0,49 65 0,-47-55 0,-87-77 0,116 118 0,-1 1 0,-42-24 0,48 33 0,0 0 0,-1 1 0,0 1 0,-35-8 0,17 9 0,0 1 0,-48-1 0,-76 9 0,87 0 0,-823 2 0,549-6 0,-37 1 0,370 1 0,-1 0 0,0 2 0,-28 8 0,-8 1 0,-2-6 0,1-2 0,-81-5 0,53 0 0,49 1 0,-1 1 0,1 2 0,-36 7 0,57-6 0,0-1 0,0 2 0,-20 10 0,18-9 0,2 1 0,1 0 0,1 0 0,-1 0 0,1 1 0,0 1 0,1 0 0,-11 14 0,8-9 0,-1-1 0,0-1 0,-14 12 0,-86 49-135,78-53-1095,12-6-5596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5:09:23.913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569 0 24575,'-7'1'0,"0"-1"0,1 1 0,-1 0 0,0 1 0,1-1 0,-1 1 0,1 1 0,0-1 0,-10 6 0,-3 3 0,-28 24 0,19-14 0,16-13 0,1 1 0,0 0 0,0 0 0,1 2 0,0-1 0,0 1 0,1 0 0,1 1 0,-10 18 0,3 1 0,-15 49 0,16-38 0,8-29 0,-9 17 0,-3 8 0,5-5 0,-1-1 0,-2 0 0,-37 56 0,41-71 0,1 0 0,0 1 0,2 0 0,0 0 0,1 1 0,-7 23 0,9-18 0,1 0 0,1 0 0,1 0 0,0 45 0,3-47 0,0-1 0,4 27 0,-3-41 0,0 0 0,0-1 0,1 1 0,0-1 0,1 0 0,0 0 0,-1 0 0,6 8 0,2-1 0,0-1 0,1 1 0,0-2 0,0 0 0,1 0 0,1-1 0,0 0 0,18 9 0,6 1 0,76 29 0,-10 0 0,-70-31 0,37 14 0,-51-26 0,35 7 0,-1-1 0,-13-1 0,1-2 0,-1-2 0,1-1 0,59 0 0,335-7 0,-425 1 0,-1-1 0,1 1 0,0-2 0,-1 0 0,11-3 0,-14 4 0,0-2 0,-1 1 0,0-1 0,1 1 0,-1-1 0,0-1 0,0 1 0,-1-1 0,9-8 0,-13 12 0,58-66 0,-49 54 0,0 0 0,-1 0 0,13-27 0,-17 28 0,-1 0 0,0 0 0,0 0 0,-1 0 0,0-1 0,0-12 0,-4-71 0,-1 46 0,1-319 0,3 214 0,-1 146 0,-1 0 0,0 0 0,0 1 0,0-1 0,-1 0 0,-1 0 0,1 1 0,-1-1 0,0 1 0,-1 0 0,-6-11 0,2 7 0,0 1 0,-1-1 0,0 1 0,-1 1 0,-21-16 0,11 9 0,-2-1 0,-1 0 0,0 2 0,-45-23 0,23 18 0,26 10 0,-1 1 0,0 2 0,-1 0 0,-34-7 0,6 5 0,-47-4 0,85 12 0,1-1 0,-1-1 0,1 1 0,-12-6 0,8 4 0,-20-6 0,-26 3 0,35 4 0,-37-8 0,40 2-1365,6-1-5461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0-04T13:18:58.472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52,'29'-8,"0"2,0 1,48-3,-73 8,262-12,0 13,-71 1,850-2,-1038 0,0 0,0-1,1 1,-1-1,11-4,1-3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0-04T13:19:04.415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1,'4'14,"-1"1,0-1,1 30,-2-26,0-1,6 27,3-4,3 1,1-2,27 52,-2-20,91 125,-5-53,-94-112,1-1,47 32,139 72,-192-120,0-1,1-2,0-1,57 13,-75-20,156 27,-1-13,-141-13,0 1,0 1,31 12,-35-11,34 12,-22-7,1-1,68 13,83-7,354 12,898-30,-1087 1,-328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0-04T13:19:08.856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0,'0'1110,"0"-1100,0 0,1 0,1-1,-1 1,7 17,-7-22,1 0,0 0,1-1,-1 1,1-1,0 0,0 0,0 0,1 0,-1 0,1-1,0 1,5 2,11 7,0-2,1 0,0-1,35 11,-1-4,-14-4,67 13,-80-22,-11-2,0 0,0 2,0 0,19 7,59 37,-50-23,-28-18,0 0,0-1,26 5,16 5,-37-8,-4-1,1-1,32 6,-14-5,40 14,-47-13,-1 0,59 6,-57-10,45 11,-45-9,43 6,124-11,-106-2,-68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0-02T14:10:05.923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0 121,'513'0,"-477"-1,41-9,-75 10,9-2,0-1,-1 0,1-1,16-8,-14 5,0 2,15-5,-9 7,1 0,0 1,32 0,-27 2,40-5,-47 2,25-5,0 2,45 0,561 7,-647 0,1-1,-1 0,0-1,1 1,-1 0,0-1,1 1,-1-1,0 1,0-1,0 0,1 0,-1 0,0 0,0-1,1-1,11-11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0-02T14:17:47.031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70,'1029'0,"-1018"1,1 0,0 1,-1 0,14 5,-10-3,24 4,30-4,8 1,1 11,-22-4,-21-8,0-1,67-3,-40-2,1124 2,-592 0,-565-1,1-2,0-2,37-9,-51 10,11-1,0 1,38-1,56 6,-42 0,94-9,-94 2,89 5,-77 2,538-1,-615-1,0 0,0-1,23-7,-21 5,0 0,19-1,159 3,-102 3,123-1,-213 0,0 0,-1 0,1 0,0 0,0 0,0-1,0 1,0-1,-1 0,1 1,0-1,0 0,-1 0,1 0,-1 0,1 0,-1-1,1 1,-1 0,0-1,0 1,1-1,-1 1,0-1,0 0,0 1,-1-1,1 0,0 0,0-1,6-21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28:26.924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55 238 24575,'38'-68'0,"-25"48"0,-1-2 0,12-29 0,-20 40 0,-1 2 0,0 1 0,1-1 0,0 1 0,0 0 0,6-7 0,-10 14 0,1 1 0,-1-1 0,1 0 0,-1 1 0,1-1 0,-1 1 0,1-1 0,-1 1 0,1-1 0,0 1 0,-1-1 0,1 1 0,0 0 0,-1-1 0,1 1 0,0 0 0,1-1 0,-2 2 0,1-1 0,-1 0 0,1 0 0,-1 0 0,1 0 0,-1 0 0,0 0 0,1 1 0,-1-1 0,1 0 0,-1 0 0,0 1 0,1-1 0,-1 0 0,0 0 0,1 1 0,-1-1 0,0 0 0,1 1 0,-1-1 0,0 1 0,2 2 0,-1 0 0,0 0 0,0 0 0,0 0 0,0 1 0,0 5 0,2 29 0,-4 65 0,-1-36 0,2 336 0,1-400 0,-1 1 0,-1 0 0,1 0 0,-1-1 0,1 1 0,-1 0 0,0-1 0,0 1 0,-3 4 0,3-6 0,0-1 0,0 1 0,0 0 0,-1-1 0,1 1 0,0-1 0,-1 1 0,0-1 0,1 0 0,-1 0 0,0 0 0,1 0 0,-1 0 0,0 0 0,0 0 0,0-1 0,0 1 0,-4 0 0,-9 1 0,0-1 0,0 0 0,0-1 0,-18-3 0,-6 1 0,26 2 0,-2 0 0,27-1 0,298 2-1365,-292-1-5461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28:34.212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1 136 24575,'2'-5'0,"0"1"0,1 0 0,0 0 0,0 0 0,0 0 0,0 1 0,6-6 0,30-20 0,-25 20 0,-13 8 0,6-5 0,1 0 0,0 1 0,0 0 0,1 0 0,0 1 0,0 0 0,0 0 0,13-2 0,0 1 0,1 1 0,-1 1 0,36 1 0,-56 2 0,-1 0 0,1 0 0,0 0 0,0 1 0,-1-1 0,1 1 0,0-1 0,0 1 0,-1 0 0,1 0 0,-1 0 0,1-1 0,-1 2 0,1-1 0,-1 0 0,1 0 0,-1 0 0,0 1 0,0-1 0,0 0 0,0 1 0,0-1 0,0 1 0,0-1 0,0 1 0,0 0 0,-1-1 0,1 1 0,-1 0 0,1 3 0,1 5 0,-1-1 0,-1 1 0,1 0 0,-3 15 0,1-11 0,1 14 0,-3 28 0,2-49 0,0-1 0,-1 0 0,0 1 0,0-1 0,0 0 0,-6 10 0,-43 66 0,-66 80 0,54-83 0,59-73 0,0 0 0,0 1 0,0-1 0,1 1 0,0 0 0,0 0 0,1 0 0,-1 0 0,2 0 0,-1 1 0,1-1 0,0 0 0,1 1 0,-1-1 0,2 1 0,0 9 0,-1-14 0,1-1 0,-1 0 0,1 1 0,-1-1 0,1 0 0,0 0 0,0 1 0,0-1 0,0 0 0,0 0 0,1 0 0,-1 0 0,0-1 0,1 1 0,-1 0 0,1 0 0,0-1 0,0 1 0,0-1 0,0 0 0,0 1 0,0-1 0,0 0 0,0 0 0,0 0 0,0-1 0,0 1 0,4 0 0,5 1 0,0-1 0,0 0 0,0-1 0,20-1 0,-15 0 0,222-2-1365,-219 3-5461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28:40.603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0 260 24575,'0'-5'0,"1"-1"0,-1 1 0,1 0 0,0 0 0,0 0 0,1 0 0,-1 0 0,3-5 0,2 0 0,-1 0 0,12-15 0,-7 11 0,8-18 0,-14 23 0,1 0 0,0 1 0,0-1 0,1 1 0,0 1 0,1-1 0,8-7 0,-8 9 0,0 1 0,1 0 0,-1 1 0,1 0 0,0 0 0,0 1 0,10-4 0,-12 5 0,1 1 0,-1 0 0,0 0 0,1 0 0,-1 1 0,0 0 0,1 0 0,-1 0 0,0 1 0,10 2 0,-14-3 0,-1 1 0,1 0 0,0-1 0,-1 1 0,1 0 0,-1 0 0,1 0 0,-1 0 0,0 0 0,1 1 0,-1-1 0,0 0 0,0 1 0,0-1 0,0 0 0,0 1 0,0-1 0,0 1 0,0 0 0,-1-1 0,1 1 0,-1 0 0,1-1 0,0 4 0,0 4 0,0-1 0,-1 1 0,-1 15 0,1-12 0,-4 191 0,4-192 0,0 0 0,-1 0 0,-1 0 0,1 0 0,-2 0 0,0-1 0,0 1 0,-7 14 0,7-18 0,1-3 0,0-1 0,0 2 0,0-1 0,0 0 0,-1 6 0,3-9 0,0 0 0,0 0 0,0 0 0,0-1 0,0 1 0,0 0 0,0 0 0,0 0 0,0-1 0,1 1 0,-1 0 0,0 0 0,0-1 0,1 1 0,-1 0 0,0 0 0,1-1 0,-1 1 0,1 0 0,-1-1 0,1 1 0,-1-1 0,1 1 0,-1-1 0,1 1 0,0-1 0,-1 1 0,1-1 0,0 1 0,-1-1 0,1 0 0,0 1 0,0-1 0,-1 0 0,1 0 0,0 0 0,1 1 0,5 0 0,1 0 0,-1 0 0,1-1 0,11-1 0,-11 1 0,0 0 0,0 0 0,10 2 0,-15-2 0,0 1 0,0 0 0,0 0 0,0 0 0,0 1 0,-1-1 0,1 0 0,0 1 0,-1 0 0,1 0 0,4 4 0,-4-3 0,0 1 0,0 0 0,0 0 0,-1 0 0,0 0 0,0 0 0,0 0 0,0 1 0,0-1 0,-1 1 0,0-1 0,0 1 0,1 7 0,-1 7 0,0 0 0,-3 20 0,1-16 0,-1 80 0,2-99 0,0-1 0,-1 1 0,0 0 0,1-1 0,-1 1 0,-1-1 0,1 1 0,0-1 0,-1 1 0,0-1 0,0 0 0,0 0 0,0 0 0,0 0 0,0 0 0,-1 0 0,0-1 0,1 1 0,-1-1 0,0 0 0,-4 3 0,-5 1 0,1-1 0,-1 0 0,0 0 0,-22 4 0,11-3 0,-6 5 0,21-8 0,0 0 0,-16 4 0,7-4 0,-32 2 0,44-5 0,0 0 0,-1 0 0,1-1 0,0 1 0,0-1 0,0 0 0,0-1 0,0 1 0,0-1 0,-8-4 0,12 5 5,-1 0 0,1-1-1,-1 1 1,1-1-1,0 1 1,-1-1 0,1 0-1,0 0 1,0 1 0,0-1-1,1 0 1,-1 0 0,0 0-1,1 0 1,-1 0 0,1 0-1,-1-3 1,0-5-228,0-1 0,1-11 0,1 12-557,-1-10-6046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29:09.557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500 111 24575,'0'-3'0,"1"0"0,-2 0 0,1 0 0,0 0 0,-1 0 0,1 0 0,-1 0 0,0 0 0,0 0 0,0 0 0,0 0 0,-1 0 0,1 0 0,-1 1 0,1-1 0,-1 1 0,0-1 0,0 1 0,0 0 0,-1-1 0,1 1 0,0 0 0,-1 1 0,-2-3 0,-4-1 0,1 0 0,-1 0 0,0 0 0,-1 1 0,1 1 0,-1 0 0,0 0 0,1 1 0,-20-3 0,-7 3 0,-52 3 0,38 0 0,45-1 0,0 0 0,0 0 0,0 0 0,0 1 0,0 0 0,1 0 0,-1 0 0,0 1 0,1-1 0,-1 1 0,1 0 0,-1 0 0,1 1 0,0 0 0,0-1 0,0 1 0,0 0 0,0 1 0,1-1 0,-5 6 0,1 0 0,0 1 0,0 0 0,1 0 0,1 0 0,-1 1 0,2 0 0,-5 12 0,0 3 0,5-17 0,1 1 0,0-1 0,0 1 0,1-1 0,-2 17 0,4-16 0,-2 6 0,2-1 0,0 0 0,0 1 0,5 20 0,-4-34 0,-1 1 0,1-1 0,0 1 0,1 0 0,-1-1 0,0 0 0,1 1 0,-1-1 0,1 0 0,0 0 0,0 0 0,0 0 0,0 0 0,0 0 0,0 0 0,0-1 0,1 1 0,-1-1 0,0 0 0,1 0 0,0 0 0,-1 0 0,1 0 0,-1 0 0,6 0 0,6 1 0,-1-1 0,1 0 0,0-1 0,14-2 0,-6 1 0,19 1 0,28-2 0,-61 1 0,0 0 0,-1 0 0,1-1 0,-1 0 0,1 0 0,10-6 0,-13 5 0,0 0 0,-1 0 0,1 0 0,-1-1 0,0 0 0,0 0 0,0 0 0,-1 0 0,1-1 0,-1 1 0,5-10 0,0-4 0,13-37 0,-13 34 0,-3 6 0,0 0 0,2 1 0,0 0 0,12-18 0,-19 31 0,1 0 0,0 0 0,-1 1 0,1-1 0,0 0 0,-1 0 0,1 1 0,0-1 0,0 0 0,0 1 0,0-1 0,-1 1 0,1-1 0,0 1 0,0-1 0,0 1 0,0 0 0,1-1 0,-1 1 0,0 1 0,-1-1 0,1 0 0,-1 0 0,1 1 0,-1-1 0,1 0 0,-1 1 0,1-1 0,-1 0 0,1 1 0,-1-1 0,1 1 0,-1-1 0,1 1 0,-1-1 0,0 1 0,1-1 0,-1 1 0,0 0 0,0-1 0,1 1 0,-1-1 0,0 1 0,0 0 0,0-1 0,0 1 0,0 0 0,0 0 0,3 16 0,-2 1 0,0 0 0,-3 32 0,1-10 0,0 0 0,2 67 0,4-74-1365,-2-15-5461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14:29:14.029"/>
    </inkml:context>
    <inkml:brush xml:id="br0">
      <inkml:brushProperty name="width" value="0.05" units="cm"/>
      <inkml:brushProperty name="height" value="0.05" units="cm"/>
      <inkml:brushProperty name="color" value="#009999"/>
    </inkml:brush>
  </inkml:definitions>
  <inkml:trace contextRef="#ctx0" brushRef="#br0">1 0 24575,'0'515'0,"0"-523"0,1 0 0,0 0 0,0-1 0,1 1 0,0 0 0,0 0 0,1 0 0,0 1 0,8-15 0,3 1 0,30-38 0,-22 31 0,-16 22 0,-1 0 0,1 1 0,1 0 0,-1 0 0,1 1 0,0-1 0,0 1 0,9-3 0,-1-1 0,-8 5 0,0 0 0,0 1 0,0-1 0,0 1 0,0 1 0,1-1 0,-1 1 0,0 1 0,1-1 0,-1 1 0,1 1 0,-1-1 0,0 1 0,9 2 0,-12-2 0,0 0 0,-1 0 0,1 1 0,0-1 0,-1 1 0,1 0 0,-1 0 0,1 0 0,-1 0 0,0 0 0,0 1 0,0 0 0,0 0 0,0-1 0,-1 1 0,1 1 0,-1-1 0,0 0 0,0 1 0,0-1 0,0 1 0,-1-1 0,1 1 0,-1 0 0,0 0 0,0 0 0,0 6 0,1 21 0,-4 36 0,0-27 0,2-34 0,0-1 0,0 0 0,-1 1 0,0-1 0,0 0 0,-1 0 0,1 0 0,-1 1 0,-5 7 0,3-7 0,1-1 0,-2 0 0,1 1 0,-1-1 0,0-1 0,0 1 0,-8 5 0,-10 8 0,15-11 0,1-1 0,-1 0 0,0-1 0,0 0 0,-1 0 0,0-1 0,1 0 0,-14 4 0,9-5 0,0-1 0,-1 0 0,1-1 0,-27-1 0,37-1-5,1 1 0,0 0-1,-1-1 1,1 0-1,0 1 1,-1-1 0,1 0-1,0 0 1,0 0 0,0-1-1,0 1 1,0 0 0,0-1-1,-1-1 1,0 0 30,0-1 0,0 1 0,0-1 0,1 1 0,0-1 0,-1 0 0,0-4 0,-2-4-322,2 1 0,0-1 0,0 1 0,-2-21 0,4 16-6529</inkml:trace>
</inkml:ink>
</file>

<file path=ppt/media/image1.jpg>
</file>

<file path=ppt/media/image10.png>
</file>

<file path=ppt/media/image100.png>
</file>

<file path=ppt/media/image101.png>
</file>

<file path=ppt/media/image102.jpg>
</file>

<file path=ppt/media/image103.png>
</file>

<file path=ppt/media/image104.jp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jpg>
</file>

<file path=ppt/media/image111.jpg>
</file>

<file path=ppt/media/image112.jp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jpg>
</file>

<file path=ppt/media/image122.jpg>
</file>

<file path=ppt/media/image123.png>
</file>

<file path=ppt/media/image124.png>
</file>

<file path=ppt/media/image125.png>
</file>

<file path=ppt/media/image126.png>
</file>

<file path=ppt/media/image127.jpg>
</file>

<file path=ppt/media/image128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png>
</file>

<file path=ppt/media/image26.png>
</file>

<file path=ppt/media/image27.jpg>
</file>

<file path=ppt/media/image28.png>
</file>

<file path=ppt/media/image29.jpg>
</file>

<file path=ppt/media/image3.jp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0.pn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jpg>
</file>

<file path=ppt/media/image77.jp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jpg>
</file>

<file path=ppt/media/image93.png>
</file>

<file path=ppt/media/image94.jpg>
</file>

<file path=ppt/media/image95.jp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59993" y="1938274"/>
            <a:ext cx="10872012" cy="512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404040"/>
                </a:solidFill>
                <a:latin typeface="Franklin Gothic Medium"/>
                <a:cs typeface="Franklin Gothic Medium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Franklin Gothic Medium"/>
                <a:cs typeface="Franklin Gothic Medium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404040"/>
                </a:solidFill>
                <a:latin typeface="Franklin Gothic Medium"/>
                <a:cs typeface="Franklin Gothic Medium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404040"/>
                </a:solidFill>
                <a:latin typeface="Franklin Gothic Medium"/>
                <a:cs typeface="Franklin Gothic Medium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404040"/>
                </a:solidFill>
                <a:latin typeface="Franklin Gothic Medium"/>
                <a:cs typeface="Franklin Gothic Medium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404040"/>
                </a:solidFill>
                <a:latin typeface="Franklin Gothic Medium"/>
                <a:cs typeface="Franklin Gothic Medium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48055" y="457200"/>
            <a:ext cx="3703320" cy="94615"/>
          </a:xfrm>
          <a:custGeom>
            <a:avLst/>
            <a:gdLst/>
            <a:ahLst/>
            <a:cxnLst/>
            <a:rect l="l" t="t" r="r" b="b"/>
            <a:pathLst>
              <a:path w="3703320" h="94615">
                <a:moveTo>
                  <a:pt x="3703320" y="0"/>
                </a:moveTo>
                <a:lnTo>
                  <a:pt x="0" y="0"/>
                </a:lnTo>
                <a:lnTo>
                  <a:pt x="0" y="94487"/>
                </a:lnTo>
                <a:lnTo>
                  <a:pt x="3703320" y="94487"/>
                </a:lnTo>
                <a:lnTo>
                  <a:pt x="3703320" y="0"/>
                </a:lnTo>
                <a:close/>
              </a:path>
            </a:pathLst>
          </a:custGeom>
          <a:solidFill>
            <a:srgbClr val="4652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8040623" y="454151"/>
            <a:ext cx="3703320" cy="97790"/>
          </a:xfrm>
          <a:custGeom>
            <a:avLst/>
            <a:gdLst/>
            <a:ahLst/>
            <a:cxnLst/>
            <a:rect l="l" t="t" r="r" b="b"/>
            <a:pathLst>
              <a:path w="3703320" h="97790">
                <a:moveTo>
                  <a:pt x="3703320" y="0"/>
                </a:moveTo>
                <a:lnTo>
                  <a:pt x="0" y="0"/>
                </a:lnTo>
                <a:lnTo>
                  <a:pt x="0" y="97536"/>
                </a:lnTo>
                <a:lnTo>
                  <a:pt x="3703320" y="97536"/>
                </a:lnTo>
                <a:lnTo>
                  <a:pt x="3703320" y="0"/>
                </a:lnTo>
                <a:close/>
              </a:path>
            </a:pathLst>
          </a:custGeom>
          <a:solidFill>
            <a:srgbClr val="959FA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4242815" y="457200"/>
            <a:ext cx="3703320" cy="91440"/>
          </a:xfrm>
          <a:custGeom>
            <a:avLst/>
            <a:gdLst/>
            <a:ahLst/>
            <a:cxnLst/>
            <a:rect l="l" t="t" r="r" b="b"/>
            <a:pathLst>
              <a:path w="3703320" h="91440">
                <a:moveTo>
                  <a:pt x="3703320" y="0"/>
                </a:moveTo>
                <a:lnTo>
                  <a:pt x="0" y="0"/>
                </a:lnTo>
                <a:lnTo>
                  <a:pt x="0" y="91439"/>
                </a:lnTo>
                <a:lnTo>
                  <a:pt x="3703320" y="91439"/>
                </a:lnTo>
                <a:lnTo>
                  <a:pt x="3703320" y="0"/>
                </a:lnTo>
                <a:close/>
              </a:path>
            </a:pathLst>
          </a:custGeom>
          <a:solidFill>
            <a:srgbClr val="1CACE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53896" y="2889504"/>
            <a:ext cx="9284207" cy="18592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786633" y="1411046"/>
            <a:ext cx="6618732" cy="1398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Franklin Gothic Medium"/>
                <a:cs typeface="Franklin Gothic Medium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533378" y="6469734"/>
            <a:ext cx="253365" cy="2438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404040"/>
                </a:solidFill>
                <a:latin typeface="Franklin Gothic Medium"/>
                <a:cs typeface="Franklin Gothic Medium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hat-is-deep-learning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customXml" Target="../ink/ink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dureka.co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dureka.co/" TargetMode="External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edureka.co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customXml" Target="../ink/ink5.xml"/><Relationship Id="rId7" Type="http://schemas.openxmlformats.org/officeDocument/2006/relationships/customXml" Target="../ink/ink7.xml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2.png"/><Relationship Id="rId5" Type="http://schemas.openxmlformats.org/officeDocument/2006/relationships/customXml" Target="../ink/ink6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customXml" Target="../ink/ink8.xml"/><Relationship Id="rId7" Type="http://schemas.openxmlformats.org/officeDocument/2006/relationships/customXml" Target="../ink/ink10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6.png"/><Relationship Id="rId5" Type="http://schemas.openxmlformats.org/officeDocument/2006/relationships/customXml" Target="../ink/ink9.xml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0.png"/><Relationship Id="rId4" Type="http://schemas.openxmlformats.org/officeDocument/2006/relationships/customXml" Target="../ink/ink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5.png"/><Relationship Id="rId5" Type="http://schemas.openxmlformats.org/officeDocument/2006/relationships/image" Target="../media/image46.png"/><Relationship Id="rId4" Type="http://schemas.openxmlformats.org/officeDocument/2006/relationships/image" Target="../media/image5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png"/><Relationship Id="rId4" Type="http://schemas.openxmlformats.org/officeDocument/2006/relationships/customXml" Target="../ink/ink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robot.com/wiki/artificial-intelligence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ats.stackexchange.com/questions/45643/why-l1-norm-for-sparse-models/159379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image" Target="../media/image71.png"/><Relationship Id="rId3" Type="http://schemas.openxmlformats.org/officeDocument/2006/relationships/image" Target="../media/image39.png"/><Relationship Id="rId7" Type="http://schemas.openxmlformats.org/officeDocument/2006/relationships/image" Target="../media/image68.png"/><Relationship Id="rId12" Type="http://schemas.openxmlformats.org/officeDocument/2006/relationships/customXml" Target="../ink/ink17.xm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14.xml"/><Relationship Id="rId11" Type="http://schemas.openxmlformats.org/officeDocument/2006/relationships/image" Target="../media/image70.png"/><Relationship Id="rId5" Type="http://schemas.openxmlformats.org/officeDocument/2006/relationships/image" Target="../media/image67.png"/><Relationship Id="rId10" Type="http://schemas.openxmlformats.org/officeDocument/2006/relationships/customXml" Target="../ink/ink16.xml"/><Relationship Id="rId4" Type="http://schemas.openxmlformats.org/officeDocument/2006/relationships/customXml" Target="../ink/ink13.xml"/><Relationship Id="rId9" Type="http://schemas.openxmlformats.org/officeDocument/2006/relationships/image" Target="../media/image69.png"/><Relationship Id="rId14" Type="http://schemas.openxmlformats.org/officeDocument/2006/relationships/customXml" Target="../ink/ink1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%3A%2F%2Fwww.liberaldictionary.com%2Fregression%2F&amp;psig=AOvVaw1v0pGXcuUFHwYmXDbXwDrV&amp;ust=1602428100585000&amp;source=images&amp;cd=vfe&amp;ved=0CAIQjRxqFwoTCLjs9P-jquwCFQAAAAAdAAAAABAS" TargetMode="External"/><Relationship Id="rId2" Type="http://schemas.openxmlformats.org/officeDocument/2006/relationships/image" Target="../media/image66.jp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%3A%2F%2Fwww.liberaldictionary.com%2Fregression%2F&amp;psig=AOvVaw1v0pGXcuUFHwYmXDbXwDrV&amp;ust=1602428100585000&amp;source=images&amp;cd=vfe&amp;ved=0CAIQjRxqFwoTCLjs9P-jquwCFQAAAAAdAAAAABAS" TargetMode="External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customXml" Target="../ink/ink2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png"/><Relationship Id="rId5" Type="http://schemas.openxmlformats.org/officeDocument/2006/relationships/customXml" Target="../ink/ink20.xml"/><Relationship Id="rId4" Type="http://schemas.openxmlformats.org/officeDocument/2006/relationships/image" Target="../media/image77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13" Type="http://schemas.openxmlformats.org/officeDocument/2006/relationships/customXml" Target="../ink/ink26.xml"/><Relationship Id="rId3" Type="http://schemas.openxmlformats.org/officeDocument/2006/relationships/customXml" Target="../ink/ink21.xml"/><Relationship Id="rId7" Type="http://schemas.openxmlformats.org/officeDocument/2006/relationships/customXml" Target="../ink/ink23.xml"/><Relationship Id="rId12" Type="http://schemas.openxmlformats.org/officeDocument/2006/relationships/image" Target="../media/image85.png"/><Relationship Id="rId2" Type="http://schemas.openxmlformats.org/officeDocument/2006/relationships/image" Target="../media/image77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2.png"/><Relationship Id="rId11" Type="http://schemas.openxmlformats.org/officeDocument/2006/relationships/customXml" Target="../ink/ink25.xml"/><Relationship Id="rId5" Type="http://schemas.openxmlformats.org/officeDocument/2006/relationships/customXml" Target="../ink/ink22.xml"/><Relationship Id="rId10" Type="http://schemas.openxmlformats.org/officeDocument/2006/relationships/image" Target="../media/image84.png"/><Relationship Id="rId4" Type="http://schemas.openxmlformats.org/officeDocument/2006/relationships/image" Target="../media/image81.png"/><Relationship Id="rId9" Type="http://schemas.openxmlformats.org/officeDocument/2006/relationships/customXml" Target="../ink/ink24.xml"/><Relationship Id="rId14" Type="http://schemas.openxmlformats.org/officeDocument/2006/relationships/image" Target="../media/image8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7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ml-cheatsheet.readthedocs.io/en/latest/linear_regression.html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jpg"/><Relationship Id="rId2" Type="http://schemas.openxmlformats.org/officeDocument/2006/relationships/image" Target="../media/image94.jpg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quora.com/What-is-the-differences-between-artificial-neural-network-computer-science-and-biological-neural-network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8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8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Sigmoid_function" TargetMode="Externa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jp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jp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9.png"/><Relationship Id="rId4" Type="http://schemas.openxmlformats.org/officeDocument/2006/relationships/image" Target="../media/image108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jp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jpg"/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jp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jpg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customXml" Target="../ink/ink29.xml"/><Relationship Id="rId3" Type="http://schemas.openxmlformats.org/officeDocument/2006/relationships/hyperlink" Target="https://en.wikipedia.org/wiki/Perceptrons_(book)#The_XOR_affair" TargetMode="External"/><Relationship Id="rId7" Type="http://schemas.openxmlformats.org/officeDocument/2006/relationships/image" Target="../media/image124.png"/><Relationship Id="rId2" Type="http://schemas.openxmlformats.org/officeDocument/2006/relationships/image" Target="../media/image122.jpg"/><Relationship Id="rId1" Type="http://schemas.openxmlformats.org/officeDocument/2006/relationships/slideLayout" Target="../slideLayouts/slideLayout4.xml"/><Relationship Id="rId6" Type="http://schemas.openxmlformats.org/officeDocument/2006/relationships/customXml" Target="../ink/ink28.xml"/><Relationship Id="rId5" Type="http://schemas.openxmlformats.org/officeDocument/2006/relationships/image" Target="../media/image123.png"/><Relationship Id="rId4" Type="http://schemas.openxmlformats.org/officeDocument/2006/relationships/customXml" Target="../ink/ink27.xml"/><Relationship Id="rId9" Type="http://schemas.openxmlformats.org/officeDocument/2006/relationships/image" Target="../media/image125.png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27.jp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9993" y="1938274"/>
            <a:ext cx="444373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3200" b="1" spc="10" dirty="0">
                <a:solidFill>
                  <a:srgbClr val="404040"/>
                </a:solidFill>
                <a:latin typeface="Trebuchet MS"/>
                <a:cs typeface="Trebuchet MS"/>
              </a:rPr>
              <a:t>RÉSEAUX</a:t>
            </a:r>
            <a:r>
              <a:rPr sz="3200" b="1" spc="-14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3200" b="1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3200" b="1" spc="-16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3200" b="1" spc="-25" dirty="0">
                <a:solidFill>
                  <a:srgbClr val="404040"/>
                </a:solidFill>
                <a:latin typeface="Trebuchet MS"/>
                <a:cs typeface="Trebuchet MS"/>
              </a:rPr>
              <a:t>NEURONES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448055" y="457200"/>
            <a:ext cx="3703320" cy="94615"/>
          </a:xfrm>
          <a:custGeom>
            <a:avLst/>
            <a:gdLst/>
            <a:ahLst/>
            <a:cxnLst/>
            <a:rect l="l" t="t" r="r" b="b"/>
            <a:pathLst>
              <a:path w="3703320" h="94615">
                <a:moveTo>
                  <a:pt x="3703320" y="0"/>
                </a:moveTo>
                <a:lnTo>
                  <a:pt x="0" y="0"/>
                </a:lnTo>
                <a:lnTo>
                  <a:pt x="0" y="94487"/>
                </a:lnTo>
                <a:lnTo>
                  <a:pt x="3703320" y="94487"/>
                </a:lnTo>
                <a:lnTo>
                  <a:pt x="3703320" y="0"/>
                </a:lnTo>
                <a:close/>
              </a:path>
            </a:pathLst>
          </a:custGeom>
          <a:solidFill>
            <a:srgbClr val="4652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42815" y="457200"/>
            <a:ext cx="3703320" cy="91440"/>
          </a:xfrm>
          <a:custGeom>
            <a:avLst/>
            <a:gdLst/>
            <a:ahLst/>
            <a:cxnLst/>
            <a:rect l="l" t="t" r="r" b="b"/>
            <a:pathLst>
              <a:path w="3703320" h="91440">
                <a:moveTo>
                  <a:pt x="3703320" y="0"/>
                </a:moveTo>
                <a:lnTo>
                  <a:pt x="0" y="0"/>
                </a:lnTo>
                <a:lnTo>
                  <a:pt x="0" y="91439"/>
                </a:lnTo>
                <a:lnTo>
                  <a:pt x="3703320" y="91439"/>
                </a:lnTo>
                <a:lnTo>
                  <a:pt x="3703320" y="0"/>
                </a:lnTo>
                <a:close/>
              </a:path>
            </a:pathLst>
          </a:custGeom>
          <a:solidFill>
            <a:srgbClr val="1CACE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040623" y="454151"/>
            <a:ext cx="3703320" cy="97790"/>
          </a:xfrm>
          <a:custGeom>
            <a:avLst/>
            <a:gdLst/>
            <a:ahLst/>
            <a:cxnLst/>
            <a:rect l="l" t="t" r="r" b="b"/>
            <a:pathLst>
              <a:path w="3703320" h="97790">
                <a:moveTo>
                  <a:pt x="3703320" y="0"/>
                </a:moveTo>
                <a:lnTo>
                  <a:pt x="0" y="0"/>
                </a:lnTo>
                <a:lnTo>
                  <a:pt x="0" y="97536"/>
                </a:lnTo>
                <a:lnTo>
                  <a:pt x="3703320" y="97536"/>
                </a:lnTo>
                <a:lnTo>
                  <a:pt x="3703320" y="0"/>
                </a:lnTo>
                <a:close/>
              </a:path>
            </a:pathLst>
          </a:custGeom>
          <a:solidFill>
            <a:srgbClr val="959FA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8055" y="3081527"/>
            <a:ext cx="11262360" cy="3310128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9993" y="2526233"/>
            <a:ext cx="2878455" cy="2711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spc="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</a:t>
            </a:r>
            <a:r>
              <a:rPr sz="1600" spc="-5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L</a:t>
            </a:r>
            <a:r>
              <a:rPr sz="1600" spc="-6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</a:t>
            </a:r>
            <a:r>
              <a:rPr sz="16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SSIF</a:t>
            </a:r>
            <a:r>
              <a:rPr sz="1600" spc="-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I</a:t>
            </a:r>
            <a:r>
              <a:rPr sz="1600" spc="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</a:t>
            </a:r>
            <a:r>
              <a:rPr sz="1600" spc="-2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</a:t>
            </a:r>
            <a:r>
              <a:rPr sz="16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T</a:t>
            </a:r>
            <a:r>
              <a:rPr sz="16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IO</a:t>
            </a:r>
            <a:r>
              <a:rPr sz="1600" spc="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N</a:t>
            </a:r>
            <a:r>
              <a:rPr sz="1600" spc="-6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600" spc="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E</a:t>
            </a:r>
            <a:r>
              <a:rPr sz="1600" spc="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T</a:t>
            </a:r>
            <a:r>
              <a:rPr sz="1600" spc="-3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6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R</a:t>
            </a:r>
            <a:r>
              <a:rPr sz="1600" spc="-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É</a:t>
            </a:r>
            <a:r>
              <a:rPr sz="160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G</a:t>
            </a:r>
            <a:r>
              <a:rPr sz="16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R</a:t>
            </a:r>
            <a:r>
              <a:rPr sz="1600" spc="-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E</a:t>
            </a:r>
            <a:r>
              <a:rPr sz="16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SSION</a:t>
            </a:r>
            <a:endParaRPr sz="1600">
              <a:latin typeface="Franklin Gothic Medium"/>
              <a:cs typeface="Franklin Gothic Medium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441683" y="6522211"/>
            <a:ext cx="9334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5" dirty="0">
                <a:solidFill>
                  <a:srgbClr val="404040"/>
                </a:solidFill>
                <a:latin typeface="Franklin Gothic Medium"/>
                <a:cs typeface="Franklin Gothic Medium"/>
              </a:rPr>
              <a:t>1</a:t>
            </a:r>
            <a:endParaRPr sz="9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78612" y="752982"/>
            <a:ext cx="3014345" cy="2851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b="1" spc="-60" dirty="0">
                <a:solidFill>
                  <a:srgbClr val="404040"/>
                </a:solidFill>
                <a:latin typeface="Trebuchet MS"/>
                <a:cs typeface="Trebuchet MS"/>
              </a:rPr>
              <a:t>H</a:t>
            </a:r>
            <a:r>
              <a:rPr sz="1700" b="1" spc="-7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700" b="1" spc="-140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700" b="1" spc="-114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700" b="1" spc="-10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700" b="1" spc="11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700" b="1" spc="7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700" b="1" spc="-3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700" b="1" spc="-21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700" b="1" spc="-10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700" b="1" spc="30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700" b="1" spc="-3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700" b="1" spc="-204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700" b="1" spc="-10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700" b="1" spc="6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700" b="1" spc="35" dirty="0">
                <a:solidFill>
                  <a:srgbClr val="404040"/>
                </a:solidFill>
                <a:latin typeface="Trebuchet MS"/>
                <a:cs typeface="Trebuchet MS"/>
              </a:rPr>
              <a:t>C</a:t>
            </a:r>
            <a:r>
              <a:rPr sz="1700" b="1" spc="-12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700" b="1" spc="-35" dirty="0">
                <a:solidFill>
                  <a:srgbClr val="404040"/>
                </a:solidFill>
                <a:latin typeface="Trebuchet MS"/>
                <a:cs typeface="Trebuchet MS"/>
              </a:rPr>
              <a:t>NN</a:t>
            </a:r>
            <a:r>
              <a:rPr sz="1700" b="1" spc="-10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700" b="1" spc="35" dirty="0">
                <a:solidFill>
                  <a:srgbClr val="404040"/>
                </a:solidFill>
                <a:latin typeface="Trebuchet MS"/>
                <a:cs typeface="Trebuchet MS"/>
              </a:rPr>
              <a:t>C</a:t>
            </a:r>
            <a:r>
              <a:rPr sz="1700" b="1" spc="-204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700" b="1" spc="-10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1700" b="1" spc="12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endParaRPr sz="17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033272" y="980428"/>
            <a:ext cx="10193020" cy="5167630"/>
            <a:chOff x="1033272" y="980428"/>
            <a:chExt cx="10193020" cy="51676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29919" y="980428"/>
              <a:ext cx="5895913" cy="2975875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3272" y="3200400"/>
              <a:ext cx="4895088" cy="2947416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1539473" y="6515124"/>
            <a:ext cx="24828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10</a:t>
            </a:fld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DF6455-3AC7-7DE7-12C8-8B78DB3A7F4C}"/>
              </a:ext>
            </a:extLst>
          </p:cNvPr>
          <p:cNvSpPr txBox="1"/>
          <p:nvPr/>
        </p:nvSpPr>
        <p:spPr>
          <a:xfrm>
            <a:off x="6781800" y="42672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 </a:t>
            </a:r>
            <a:endParaRPr lang="en-CA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4779" y="675208"/>
            <a:ext cx="278130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404040"/>
                </a:solidFill>
                <a:latin typeface="Trebuchet MS"/>
                <a:cs typeface="Trebuchet MS"/>
              </a:rPr>
              <a:t>APPRENTISSAGE</a:t>
            </a:r>
            <a:r>
              <a:rPr sz="1800" b="1" spc="-12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-40" dirty="0">
                <a:solidFill>
                  <a:srgbClr val="404040"/>
                </a:solidFill>
                <a:latin typeface="Trebuchet MS"/>
                <a:cs typeface="Trebuchet MS"/>
              </a:rPr>
              <a:t>PROFOND</a:t>
            </a:r>
            <a:endParaRPr sz="18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7898" y="2600064"/>
            <a:ext cx="8645479" cy="199906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7454010" y="1649095"/>
            <a:ext cx="268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Franklin Gothic Medium"/>
                <a:cs typeface="Franklin Gothic Medium"/>
              </a:rPr>
              <a:t>Jeff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Dean,</a:t>
            </a:r>
            <a:r>
              <a:rPr sz="1800" spc="-45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lead</a:t>
            </a:r>
            <a:r>
              <a:rPr sz="1800" spc="-15" dirty="0">
                <a:latin typeface="Franklin Gothic Medium"/>
                <a:cs typeface="Franklin Gothic Medium"/>
              </a:rPr>
              <a:t> </a:t>
            </a:r>
            <a:r>
              <a:rPr sz="1800" spc="-25" dirty="0">
                <a:latin typeface="Franklin Gothic Medium"/>
                <a:cs typeface="Franklin Gothic Medium"/>
              </a:rPr>
              <a:t>at </a:t>
            </a:r>
            <a:r>
              <a:rPr sz="1800" spc="-20" dirty="0">
                <a:latin typeface="Franklin Gothic Medium"/>
                <a:cs typeface="Franklin Gothic Medium"/>
              </a:rPr>
              <a:t>Google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80" dirty="0">
                <a:latin typeface="Franklin Gothic Medium"/>
                <a:cs typeface="Franklin Gothic Medium"/>
              </a:rPr>
              <a:t>AI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9230614" y="2119248"/>
            <a:ext cx="79375" cy="410845"/>
          </a:xfrm>
          <a:custGeom>
            <a:avLst/>
            <a:gdLst/>
            <a:ahLst/>
            <a:cxnLst/>
            <a:rect l="l" t="t" r="r" b="b"/>
            <a:pathLst>
              <a:path w="79375" h="410844">
                <a:moveTo>
                  <a:pt x="34763" y="335809"/>
                </a:moveTo>
                <a:lnTo>
                  <a:pt x="3175" y="339089"/>
                </a:lnTo>
                <a:lnTo>
                  <a:pt x="49021" y="410845"/>
                </a:lnTo>
                <a:lnTo>
                  <a:pt x="72540" y="348361"/>
                </a:lnTo>
                <a:lnTo>
                  <a:pt x="36067" y="348361"/>
                </a:lnTo>
                <a:lnTo>
                  <a:pt x="34763" y="335809"/>
                </a:lnTo>
                <a:close/>
              </a:path>
              <a:path w="79375" h="410844">
                <a:moveTo>
                  <a:pt x="47458" y="334491"/>
                </a:moveTo>
                <a:lnTo>
                  <a:pt x="34763" y="335809"/>
                </a:lnTo>
                <a:lnTo>
                  <a:pt x="36067" y="348361"/>
                </a:lnTo>
                <a:lnTo>
                  <a:pt x="48767" y="347090"/>
                </a:lnTo>
                <a:lnTo>
                  <a:pt x="47458" y="334491"/>
                </a:lnTo>
                <a:close/>
              </a:path>
              <a:path w="79375" h="410844">
                <a:moveTo>
                  <a:pt x="78993" y="331215"/>
                </a:moveTo>
                <a:lnTo>
                  <a:pt x="47458" y="334491"/>
                </a:lnTo>
                <a:lnTo>
                  <a:pt x="48767" y="347090"/>
                </a:lnTo>
                <a:lnTo>
                  <a:pt x="36067" y="348361"/>
                </a:lnTo>
                <a:lnTo>
                  <a:pt x="72540" y="348361"/>
                </a:lnTo>
                <a:lnTo>
                  <a:pt x="78993" y="331215"/>
                </a:lnTo>
                <a:close/>
              </a:path>
              <a:path w="79375" h="410844">
                <a:moveTo>
                  <a:pt x="12700" y="0"/>
                </a:moveTo>
                <a:lnTo>
                  <a:pt x="0" y="1270"/>
                </a:lnTo>
                <a:lnTo>
                  <a:pt x="34763" y="335809"/>
                </a:lnTo>
                <a:lnTo>
                  <a:pt x="47458" y="334491"/>
                </a:lnTo>
                <a:lnTo>
                  <a:pt x="12700" y="0"/>
                </a:lnTo>
                <a:close/>
              </a:path>
            </a:pathLst>
          </a:custGeom>
          <a:solidFill>
            <a:srgbClr val="335B7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57073" y="6442937"/>
            <a:ext cx="573405" cy="233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70"/>
              </a:lnSpc>
            </a:pPr>
            <a:r>
              <a:rPr sz="1400" u="sng" spc="-45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S</a:t>
            </a:r>
            <a:r>
              <a:rPr sz="1400" u="sng" spc="3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ou</a:t>
            </a:r>
            <a:r>
              <a:rPr sz="1400" u="sng" spc="2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í</a:t>
            </a:r>
            <a:r>
              <a:rPr sz="1400" u="sng" spc="-15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c</a:t>
            </a:r>
            <a:r>
              <a:rPr sz="1400" u="sng" spc="5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e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536426" y="6515124"/>
            <a:ext cx="24701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11</a:t>
            </a:fld>
            <a:endParaRPr sz="1200">
              <a:latin typeface="Franklin Gothic Medium"/>
              <a:cs typeface="Franklin Gothic Medium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82DB670-1AD7-ED6E-780A-A96398919F04}"/>
                  </a:ext>
                </a:extLst>
              </p14:cNvPr>
              <p14:cNvContentPartPr/>
              <p14:nvPr/>
            </p14:nvContentPartPr>
            <p14:xfrm>
              <a:off x="7504000" y="3772474"/>
              <a:ext cx="2080440" cy="504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82DB670-1AD7-ED6E-780A-A96398919F0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50000" y="3664474"/>
                <a:ext cx="2188080" cy="26604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F3918488-6ADB-1AB6-104C-EA07E4437021}"/>
              </a:ext>
            </a:extLst>
          </p:cNvPr>
          <p:cNvSpPr txBox="1"/>
          <p:nvPr/>
        </p:nvSpPr>
        <p:spPr>
          <a:xfrm>
            <a:off x="6623112" y="4953000"/>
            <a:ext cx="434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 Les slides précédentes (neural network) parlaient d’interconnections à quelques niveaux. Ici, on parle de centaines de niveaux.</a:t>
            </a:r>
            <a:endParaRPr lang="en-CA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7197" y="884300"/>
            <a:ext cx="4485005" cy="25590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00" b="1" spc="-105" dirty="0">
                <a:solidFill>
                  <a:srgbClr val="404040"/>
                </a:solidFill>
                <a:latin typeface="Arial"/>
                <a:cs typeface="Arial"/>
              </a:rPr>
              <a:t>PLUSIEURS</a:t>
            </a:r>
            <a:r>
              <a:rPr sz="1500" b="1" spc="-12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35" dirty="0">
                <a:solidFill>
                  <a:srgbClr val="404040"/>
                </a:solidFill>
                <a:latin typeface="Arial"/>
                <a:cs typeface="Arial"/>
              </a:rPr>
              <a:t>COUCHES</a:t>
            </a:r>
            <a:r>
              <a:rPr sz="1500" b="1" spc="-114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35" dirty="0">
                <a:solidFill>
                  <a:srgbClr val="404040"/>
                </a:solidFill>
                <a:latin typeface="Arial"/>
                <a:cs typeface="Arial"/>
              </a:rPr>
              <a:t>ENTRE</a:t>
            </a:r>
            <a:r>
              <a:rPr sz="1500" b="1" spc="-7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45" dirty="0">
                <a:solidFill>
                  <a:srgbClr val="404040"/>
                </a:solidFill>
                <a:latin typeface="Arial"/>
                <a:cs typeface="Arial"/>
              </a:rPr>
              <a:t>L’ENTRÉE</a:t>
            </a:r>
            <a:r>
              <a:rPr sz="1500" b="1" spc="-10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60" dirty="0">
                <a:solidFill>
                  <a:srgbClr val="404040"/>
                </a:solidFill>
                <a:latin typeface="Arial"/>
                <a:cs typeface="Arial"/>
              </a:rPr>
              <a:t>ET</a:t>
            </a:r>
            <a:r>
              <a:rPr sz="1500" b="1" spc="-7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60" dirty="0">
                <a:solidFill>
                  <a:srgbClr val="404040"/>
                </a:solidFill>
                <a:latin typeface="Arial"/>
                <a:cs typeface="Arial"/>
              </a:rPr>
              <a:t>LA</a:t>
            </a:r>
            <a:r>
              <a:rPr sz="1500" b="1" spc="-6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25" dirty="0">
                <a:solidFill>
                  <a:srgbClr val="404040"/>
                </a:solidFill>
                <a:latin typeface="Arial"/>
                <a:cs typeface="Arial"/>
              </a:rPr>
              <a:t>SORTIE</a:t>
            </a:r>
            <a:endParaRPr sz="15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886200" y="1185672"/>
            <a:ext cx="7339965" cy="2435860"/>
            <a:chOff x="3886200" y="1185672"/>
            <a:chExt cx="7339965" cy="243586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84697" y="2198026"/>
              <a:ext cx="2160412" cy="84082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10455" y="2709672"/>
              <a:ext cx="2228088" cy="911351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86200" y="1450847"/>
              <a:ext cx="2225040" cy="911351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14416" y="2017775"/>
              <a:ext cx="2228088" cy="911351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516879" y="1389888"/>
              <a:ext cx="2228087" cy="908303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095744" y="1542288"/>
              <a:ext cx="2225040" cy="911351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818632" y="2615183"/>
              <a:ext cx="2228088" cy="908303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93279" y="2209800"/>
              <a:ext cx="2225039" cy="911351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561832" y="1755648"/>
              <a:ext cx="2228087" cy="911351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717279" y="2563368"/>
              <a:ext cx="2225039" cy="91135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000744" y="1185672"/>
              <a:ext cx="2225040" cy="911351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789431" y="4187964"/>
            <a:ext cx="6955790" cy="1757045"/>
            <a:chOff x="789431" y="4187964"/>
            <a:chExt cx="6955790" cy="1757045"/>
          </a:xfrm>
        </p:grpSpPr>
        <p:pic>
          <p:nvPicPr>
            <p:cNvPr id="17" name="object 1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044278" y="4873764"/>
              <a:ext cx="1399374" cy="577101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135462" y="4233684"/>
              <a:ext cx="1399374" cy="577101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084576" y="4724412"/>
              <a:ext cx="1453896" cy="610476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447287" y="5209031"/>
              <a:ext cx="1450848" cy="613397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218431" y="4480572"/>
              <a:ext cx="1453896" cy="610476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322064" y="4962156"/>
              <a:ext cx="1453896" cy="610476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230367" y="4693932"/>
              <a:ext cx="1453895" cy="613397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90015" y="4285500"/>
              <a:ext cx="1453896" cy="610476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285999" y="5333999"/>
              <a:ext cx="1453896" cy="610476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10512" y="4285500"/>
              <a:ext cx="1453896" cy="610476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21663" y="5333999"/>
              <a:ext cx="1453896" cy="610476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89431" y="4873764"/>
              <a:ext cx="1453895" cy="613397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382767" y="5117591"/>
              <a:ext cx="1453895" cy="613397"/>
            </a:xfrm>
            <a:prstGeom prst="rect">
              <a:avLst/>
            </a:prstGeom>
          </p:spPr>
        </p:pic>
        <p:pic>
          <p:nvPicPr>
            <p:cNvPr id="30" name="object 3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276087" y="4187964"/>
              <a:ext cx="1450847" cy="613397"/>
            </a:xfrm>
            <a:prstGeom prst="rect">
              <a:avLst/>
            </a:prstGeom>
          </p:spPr>
        </p:pic>
        <p:pic>
          <p:nvPicPr>
            <p:cNvPr id="31" name="object 3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291072" y="4724412"/>
              <a:ext cx="1453896" cy="610476"/>
            </a:xfrm>
            <a:prstGeom prst="rect">
              <a:avLst/>
            </a:prstGeom>
          </p:spPr>
        </p:pic>
        <p:pic>
          <p:nvPicPr>
            <p:cNvPr id="32" name="object 3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275831" y="4306836"/>
              <a:ext cx="1453895" cy="613397"/>
            </a:xfrm>
            <a:prstGeom prst="rect">
              <a:avLst/>
            </a:prstGeom>
          </p:spPr>
        </p:pic>
      </p:grpSp>
      <p:sp>
        <p:nvSpPr>
          <p:cNvPr id="33" name="object 3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12</a:t>
            </a:fld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54507" y="758444"/>
            <a:ext cx="6717665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60" dirty="0">
                <a:solidFill>
                  <a:srgbClr val="404040"/>
                </a:solidFill>
                <a:latin typeface="Trebuchet MS"/>
                <a:cs typeface="Trebuchet MS"/>
              </a:rPr>
              <a:t>CO</a:t>
            </a:r>
            <a:r>
              <a:rPr sz="2000" b="1" spc="-5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000" b="1" spc="-24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2000" b="1" spc="-1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000" b="1" spc="-130" dirty="0">
                <a:solidFill>
                  <a:srgbClr val="404040"/>
                </a:solidFill>
                <a:latin typeface="Trebuchet MS"/>
                <a:cs typeface="Trebuchet MS"/>
              </a:rPr>
              <a:t>X</a:t>
            </a:r>
            <a:r>
              <a:rPr sz="2000" b="1" spc="-12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2000" b="1" spc="-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000" b="1" spc="-11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50" dirty="0">
                <a:solidFill>
                  <a:srgbClr val="404040"/>
                </a:solidFill>
                <a:latin typeface="Trebuchet MS"/>
                <a:cs typeface="Trebuchet MS"/>
              </a:rPr>
              <a:t>HIS</a:t>
            </a:r>
            <a:r>
              <a:rPr sz="2000" b="1" spc="-4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2000" b="1" spc="-3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2000" b="1" spc="-2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2000" b="1" spc="-3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2000" b="1" spc="-100" dirty="0">
                <a:solidFill>
                  <a:srgbClr val="404040"/>
                </a:solidFill>
                <a:latin typeface="Trebuchet MS"/>
                <a:cs typeface="Trebuchet MS"/>
              </a:rPr>
              <a:t>Q</a:t>
            </a:r>
            <a:r>
              <a:rPr sz="2000" b="1" spc="-40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2000" b="1" spc="-30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000" b="1" spc="-8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1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000" b="1" spc="-25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2000" b="1" spc="-9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14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2000" b="1" spc="-75" dirty="0">
                <a:solidFill>
                  <a:srgbClr val="404040"/>
                </a:solidFill>
                <a:latin typeface="Trebuchet MS"/>
                <a:cs typeface="Trebuchet MS"/>
              </a:rPr>
              <a:t>V</a:t>
            </a:r>
            <a:r>
              <a:rPr sz="2000" b="1" spc="-85" dirty="0">
                <a:solidFill>
                  <a:srgbClr val="404040"/>
                </a:solidFill>
                <a:latin typeface="Trebuchet MS"/>
                <a:cs typeface="Trebuchet MS"/>
              </a:rPr>
              <a:t>È</a:t>
            </a:r>
            <a:r>
              <a:rPr sz="2000" b="1" spc="-4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000" b="1" spc="-1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000" b="1" spc="21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2000" b="1" spc="-1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000" b="1" spc="-4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000" b="1" spc="-25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2000" b="1" spc="-5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35" dirty="0">
                <a:solidFill>
                  <a:srgbClr val="404040"/>
                </a:solidFill>
                <a:latin typeface="Trebuchet MS"/>
                <a:cs typeface="Trebuchet MS"/>
              </a:rPr>
              <a:t>D</a:t>
            </a:r>
            <a:r>
              <a:rPr sz="2000" b="1" spc="-30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2000" b="1" spc="-5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2000" b="1" spc="-1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000" b="1" spc="25" dirty="0">
                <a:solidFill>
                  <a:srgbClr val="404040"/>
                </a:solidFill>
                <a:latin typeface="Trebuchet MS"/>
                <a:cs typeface="Trebuchet MS"/>
              </a:rPr>
              <a:t>P</a:t>
            </a:r>
            <a:r>
              <a:rPr sz="2000" b="1" spc="-7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105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2000" b="1" spc="-1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000" b="1" spc="-7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2000" b="1" spc="9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2000" b="1" spc="-4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000" b="1" spc="-10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2000" b="1" spc="-1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000" b="1" spc="-65" dirty="0">
                <a:solidFill>
                  <a:srgbClr val="404040"/>
                </a:solidFill>
                <a:latin typeface="Trebuchet MS"/>
                <a:cs typeface="Trebuchet MS"/>
              </a:rPr>
              <a:t>G</a:t>
            </a:r>
            <a:endParaRPr sz="20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30586" y="1411178"/>
            <a:ext cx="7981950" cy="4974590"/>
            <a:chOff x="930586" y="1411178"/>
            <a:chExt cx="7981950" cy="497459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30586" y="1411178"/>
              <a:ext cx="6175351" cy="138290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410711" y="2090927"/>
              <a:ext cx="5501640" cy="4294632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13</a:t>
            </a:fld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874331" y="5629211"/>
            <a:ext cx="2117090" cy="821055"/>
            <a:chOff x="874331" y="5629211"/>
            <a:chExt cx="2117090" cy="821055"/>
          </a:xfrm>
        </p:grpSpPr>
        <p:sp>
          <p:nvSpPr>
            <p:cNvPr id="4" name="object 4"/>
            <p:cNvSpPr/>
            <p:nvPr/>
          </p:nvSpPr>
          <p:spPr>
            <a:xfrm>
              <a:off x="885444" y="5640323"/>
              <a:ext cx="2094864" cy="798830"/>
            </a:xfrm>
            <a:custGeom>
              <a:avLst/>
              <a:gdLst/>
              <a:ahLst/>
              <a:cxnLst/>
              <a:rect l="l" t="t" r="r" b="b"/>
              <a:pathLst>
                <a:path w="2094864" h="798829">
                  <a:moveTo>
                    <a:pt x="1621536" y="0"/>
                  </a:moveTo>
                  <a:lnTo>
                    <a:pt x="0" y="0"/>
                  </a:lnTo>
                  <a:lnTo>
                    <a:pt x="0" y="798576"/>
                  </a:lnTo>
                  <a:lnTo>
                    <a:pt x="1621536" y="798576"/>
                  </a:lnTo>
                  <a:lnTo>
                    <a:pt x="1621536" y="332739"/>
                  </a:lnTo>
                  <a:lnTo>
                    <a:pt x="2094483" y="48590"/>
                  </a:lnTo>
                  <a:lnTo>
                    <a:pt x="1621536" y="133095"/>
                  </a:lnTo>
                  <a:lnTo>
                    <a:pt x="1621536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85444" y="5640323"/>
              <a:ext cx="2094864" cy="798830"/>
            </a:xfrm>
            <a:custGeom>
              <a:avLst/>
              <a:gdLst/>
              <a:ahLst/>
              <a:cxnLst/>
              <a:rect l="l" t="t" r="r" b="b"/>
              <a:pathLst>
                <a:path w="2094864" h="798829">
                  <a:moveTo>
                    <a:pt x="0" y="0"/>
                  </a:moveTo>
                  <a:lnTo>
                    <a:pt x="945895" y="0"/>
                  </a:lnTo>
                  <a:lnTo>
                    <a:pt x="1351280" y="0"/>
                  </a:lnTo>
                  <a:lnTo>
                    <a:pt x="1621536" y="0"/>
                  </a:lnTo>
                  <a:lnTo>
                    <a:pt x="1621536" y="133095"/>
                  </a:lnTo>
                  <a:lnTo>
                    <a:pt x="2094483" y="48590"/>
                  </a:lnTo>
                  <a:lnTo>
                    <a:pt x="1621536" y="332739"/>
                  </a:lnTo>
                  <a:lnTo>
                    <a:pt x="1621536" y="798576"/>
                  </a:lnTo>
                  <a:lnTo>
                    <a:pt x="1351280" y="798576"/>
                  </a:lnTo>
                  <a:lnTo>
                    <a:pt x="945895" y="798576"/>
                  </a:lnTo>
                  <a:lnTo>
                    <a:pt x="0" y="798576"/>
                  </a:lnTo>
                  <a:lnTo>
                    <a:pt x="0" y="332739"/>
                  </a:lnTo>
                  <a:lnTo>
                    <a:pt x="0" y="133095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026972" y="5747410"/>
            <a:ext cx="133286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Et</a:t>
            </a:r>
            <a:r>
              <a:rPr sz="1800" spc="-5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4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BEAUCOUP</a:t>
            </a:r>
            <a:endParaRPr sz="1800">
              <a:latin typeface="Franklin Gothic Medium"/>
              <a:cs typeface="Franklin Gothic Medium"/>
            </a:endParaRPr>
          </a:p>
          <a:p>
            <a:pPr marL="100965">
              <a:lnSpc>
                <a:spcPct val="100000"/>
              </a:lnSpc>
            </a:pP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de</a:t>
            </a:r>
            <a:r>
              <a:rPr sz="18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données</a:t>
            </a:r>
            <a:endParaRPr sz="1800">
              <a:latin typeface="Franklin Gothic Medium"/>
              <a:cs typeface="Franklin Gothic Medium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542161" y="850740"/>
            <a:ext cx="8778875" cy="3095625"/>
            <a:chOff x="542161" y="850740"/>
            <a:chExt cx="8778875" cy="3095625"/>
          </a:xfrm>
        </p:grpSpPr>
        <p:sp>
          <p:nvSpPr>
            <p:cNvPr id="8" name="object 8"/>
            <p:cNvSpPr/>
            <p:nvPr/>
          </p:nvSpPr>
          <p:spPr>
            <a:xfrm>
              <a:off x="5411724" y="1854708"/>
              <a:ext cx="3895090" cy="2077720"/>
            </a:xfrm>
            <a:custGeom>
              <a:avLst/>
              <a:gdLst/>
              <a:ahLst/>
              <a:cxnLst/>
              <a:rect l="l" t="t" r="r" b="b"/>
              <a:pathLst>
                <a:path w="3895090" h="2077720">
                  <a:moveTo>
                    <a:pt x="835151" y="1621536"/>
                  </a:moveTo>
                  <a:lnTo>
                    <a:pt x="943737" y="2076830"/>
                  </a:lnTo>
                </a:path>
                <a:path w="3895090" h="2077720">
                  <a:moveTo>
                    <a:pt x="950976" y="2077339"/>
                  </a:moveTo>
                  <a:lnTo>
                    <a:pt x="1504187" y="1170431"/>
                  </a:lnTo>
                </a:path>
                <a:path w="3895090" h="2077720">
                  <a:moveTo>
                    <a:pt x="2565400" y="2077339"/>
                  </a:moveTo>
                  <a:lnTo>
                    <a:pt x="2014727" y="1170431"/>
                  </a:lnTo>
                </a:path>
                <a:path w="3895090" h="2077720">
                  <a:moveTo>
                    <a:pt x="3151631" y="1879599"/>
                  </a:moveTo>
                  <a:lnTo>
                    <a:pt x="3894962" y="0"/>
                  </a:lnTo>
                </a:path>
                <a:path w="3895090" h="2077720">
                  <a:moveTo>
                    <a:pt x="2593848" y="2076577"/>
                  </a:moveTo>
                  <a:lnTo>
                    <a:pt x="3160649" y="1877567"/>
                  </a:lnTo>
                </a:path>
                <a:path w="3895090" h="2077720">
                  <a:moveTo>
                    <a:pt x="2021967" y="1170431"/>
                  </a:moveTo>
                  <a:lnTo>
                    <a:pt x="1530096" y="1170431"/>
                  </a:lnTo>
                </a:path>
                <a:path w="3895090" h="2077720">
                  <a:moveTo>
                    <a:pt x="0" y="2076830"/>
                  </a:moveTo>
                  <a:lnTo>
                    <a:pt x="223012" y="1621536"/>
                  </a:lnTo>
                </a:path>
                <a:path w="3895090" h="2077720">
                  <a:moveTo>
                    <a:pt x="822578" y="1624583"/>
                  </a:moveTo>
                  <a:lnTo>
                    <a:pt x="222503" y="1624583"/>
                  </a:lnTo>
                </a:path>
              </a:pathLst>
            </a:custGeom>
            <a:ln w="28575">
              <a:solidFill>
                <a:srgbClr val="179CC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42161" y="850740"/>
              <a:ext cx="6706379" cy="1435637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5337175" y="4150309"/>
            <a:ext cx="12172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Franklin Gothic Medium"/>
                <a:cs typeface="Franklin Gothic Medium"/>
              </a:rPr>
              <a:t>1944</a:t>
            </a:r>
            <a:r>
              <a:rPr sz="1800" spc="409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1969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850760" y="2492197"/>
            <a:ext cx="55943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Franklin Gothic Medium"/>
                <a:cs typeface="Franklin Gothic Medium"/>
              </a:rPr>
              <a:t>1</a:t>
            </a:r>
            <a:r>
              <a:rPr sz="1800" spc="-5" dirty="0">
                <a:latin typeface="Franklin Gothic Medium"/>
                <a:cs typeface="Franklin Gothic Medium"/>
              </a:rPr>
              <a:t>980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696581" y="4150309"/>
            <a:ext cx="132143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87400" algn="l"/>
              </a:tabLst>
            </a:pPr>
            <a:r>
              <a:rPr sz="1800" spc="-5" dirty="0">
                <a:latin typeface="Franklin Gothic Medium"/>
                <a:cs typeface="Franklin Gothic Medium"/>
              </a:rPr>
              <a:t>200</a:t>
            </a:r>
            <a:r>
              <a:rPr sz="1800" dirty="0">
                <a:latin typeface="Franklin Gothic Medium"/>
                <a:cs typeface="Franklin Gothic Medium"/>
              </a:rPr>
              <a:t>0	</a:t>
            </a:r>
            <a:r>
              <a:rPr sz="1800" spc="-5" dirty="0">
                <a:latin typeface="Franklin Gothic Medium"/>
                <a:cs typeface="Franklin Gothic Medium"/>
              </a:rPr>
              <a:t>2</a:t>
            </a:r>
            <a:r>
              <a:rPr sz="1800" spc="-75" dirty="0">
                <a:latin typeface="Franklin Gothic Medium"/>
                <a:cs typeface="Franklin Gothic Medium"/>
              </a:rPr>
              <a:t>0</a:t>
            </a:r>
            <a:r>
              <a:rPr sz="1800" spc="-50" dirty="0">
                <a:latin typeface="Franklin Gothic Medium"/>
                <a:cs typeface="Franklin Gothic Medium"/>
              </a:rPr>
              <a:t>1</a:t>
            </a:r>
            <a:r>
              <a:rPr sz="1800" dirty="0">
                <a:latin typeface="Franklin Gothic Medium"/>
                <a:cs typeface="Franklin Gothic Medium"/>
              </a:rPr>
              <a:t>0</a:t>
            </a:r>
            <a:endParaRPr sz="1800">
              <a:latin typeface="Franklin Gothic Medium"/>
              <a:cs typeface="Franklin Gothic Medium"/>
            </a:endParaRPr>
          </a:p>
        </p:txBody>
      </p:sp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38144" y="5132832"/>
            <a:ext cx="6248400" cy="1168522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14</a:t>
            </a:fld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0550" y="729234"/>
            <a:ext cx="3532504" cy="25590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00" b="1" spc="-12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500" b="1" spc="-114" dirty="0">
                <a:solidFill>
                  <a:srgbClr val="404040"/>
                </a:solidFill>
                <a:latin typeface="Arial"/>
                <a:cs typeface="Arial"/>
              </a:rPr>
              <a:t>X</a:t>
            </a:r>
            <a:r>
              <a:rPr sz="1500" b="1" spc="-95" dirty="0">
                <a:solidFill>
                  <a:srgbClr val="404040"/>
                </a:solidFill>
                <a:latin typeface="Arial"/>
                <a:cs typeface="Arial"/>
              </a:rPr>
              <a:t>EMPLE</a:t>
            </a:r>
            <a:r>
              <a:rPr sz="1500" b="1" spc="-12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35" dirty="0">
                <a:solidFill>
                  <a:srgbClr val="404040"/>
                </a:solidFill>
                <a:latin typeface="Arial"/>
                <a:cs typeface="Arial"/>
              </a:rPr>
              <a:t>P</a:t>
            </a:r>
            <a:r>
              <a:rPr sz="1500" b="1" spc="-170" dirty="0">
                <a:solidFill>
                  <a:srgbClr val="404040"/>
                </a:solidFill>
                <a:latin typeface="Arial"/>
                <a:cs typeface="Arial"/>
              </a:rPr>
              <a:t>O</a:t>
            </a:r>
            <a:r>
              <a:rPr sz="1500" b="1" spc="-105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r>
              <a:rPr sz="1500" b="1" spc="-10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500" b="1" spc="-6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55" dirty="0">
                <a:solidFill>
                  <a:srgbClr val="404040"/>
                </a:solidFill>
                <a:latin typeface="Arial"/>
                <a:cs typeface="Arial"/>
              </a:rPr>
              <a:t>L</a:t>
            </a:r>
            <a:r>
              <a:rPr sz="1500" b="1" spc="-14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500" b="1" spc="-8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8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500" b="1" spc="-10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500" b="1" spc="-175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500" b="1" spc="10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500" b="1" spc="-18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500" b="1" spc="-85" dirty="0">
                <a:solidFill>
                  <a:srgbClr val="404040"/>
                </a:solidFill>
                <a:latin typeface="Arial"/>
                <a:cs typeface="Arial"/>
              </a:rPr>
              <a:t>EME</a:t>
            </a:r>
            <a:r>
              <a:rPr sz="1500" b="1" spc="-80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500" b="1" spc="-18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500" b="1" spc="-10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50" dirty="0">
                <a:solidFill>
                  <a:srgbClr val="404040"/>
                </a:solidFill>
                <a:latin typeface="Arial"/>
                <a:cs typeface="Arial"/>
              </a:rPr>
              <a:t>D’</a:t>
            </a:r>
            <a:r>
              <a:rPr sz="1500" b="1" spc="-35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500" b="1" spc="-65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500" b="1" spc="-95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500" b="1" spc="-215" dirty="0">
                <a:solidFill>
                  <a:srgbClr val="404040"/>
                </a:solidFill>
                <a:latin typeface="Arial"/>
                <a:cs typeface="Arial"/>
              </a:rPr>
              <a:t>G</a:t>
            </a:r>
            <a:r>
              <a:rPr sz="1500" b="1" spc="-14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endParaRPr sz="15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55252" y="1651948"/>
            <a:ext cx="8385885" cy="3985255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31140" y="6493905"/>
            <a:ext cx="502920" cy="204470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sz="1200" u="sng" spc="-2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S</a:t>
            </a:r>
            <a:r>
              <a:rPr sz="1200" u="sng" spc="1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o</a:t>
            </a:r>
            <a:r>
              <a:rPr sz="1200" u="sng" spc="-2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u</a:t>
            </a:r>
            <a:r>
              <a:rPr sz="1200" u="sng" spc="35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íce</a:t>
            </a:r>
            <a:endParaRPr sz="1200">
              <a:latin typeface="Roboto"/>
              <a:cs typeface="Robo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536426" y="6515124"/>
            <a:ext cx="24701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15</a:t>
            </a:fld>
            <a:endParaRPr sz="12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70712" y="738962"/>
            <a:ext cx="3999865" cy="2857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b="1" spc="-18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700" b="1" spc="-110" dirty="0">
                <a:solidFill>
                  <a:srgbClr val="404040"/>
                </a:solidFill>
                <a:latin typeface="Arial"/>
                <a:cs typeface="Arial"/>
              </a:rPr>
              <a:t>X</a:t>
            </a:r>
            <a:r>
              <a:rPr sz="1700" b="1" spc="-18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700" b="1" spc="-100" dirty="0">
                <a:solidFill>
                  <a:srgbClr val="404040"/>
                </a:solidFill>
                <a:latin typeface="Arial"/>
                <a:cs typeface="Arial"/>
              </a:rPr>
              <a:t>MPLE</a:t>
            </a:r>
            <a:r>
              <a:rPr sz="1700" b="1" spc="-7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700" b="1" spc="-155" dirty="0">
                <a:solidFill>
                  <a:srgbClr val="404040"/>
                </a:solidFill>
                <a:latin typeface="Arial"/>
                <a:cs typeface="Arial"/>
              </a:rPr>
              <a:t>P</a:t>
            </a:r>
            <a:r>
              <a:rPr sz="1700" b="1" spc="-195" dirty="0">
                <a:solidFill>
                  <a:srgbClr val="404040"/>
                </a:solidFill>
                <a:latin typeface="Arial"/>
                <a:cs typeface="Arial"/>
              </a:rPr>
              <a:t>O</a:t>
            </a:r>
            <a:r>
              <a:rPr sz="1700" b="1" spc="-120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r>
              <a:rPr sz="1700" b="1" spc="-114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700" b="1" spc="-6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700" b="1" spc="-180" dirty="0">
                <a:solidFill>
                  <a:srgbClr val="404040"/>
                </a:solidFill>
                <a:latin typeface="Arial"/>
                <a:cs typeface="Arial"/>
              </a:rPr>
              <a:t>L</a:t>
            </a:r>
            <a:r>
              <a:rPr sz="1700" b="1" spc="-16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700" b="1" spc="-8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700" b="1" spc="-204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700" b="1" spc="-11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700" b="1" spc="-200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700" b="1" spc="25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700" b="1" spc="-204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700" b="1" spc="-18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700" b="1" spc="-65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700" b="1" spc="-7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700" b="1" spc="-185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700" b="1" spc="-155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700" b="1" spc="-8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700" b="1" spc="-120" dirty="0">
                <a:solidFill>
                  <a:srgbClr val="404040"/>
                </a:solidFill>
                <a:latin typeface="Arial"/>
                <a:cs typeface="Arial"/>
              </a:rPr>
              <a:t>D</a:t>
            </a:r>
            <a:r>
              <a:rPr sz="1700" b="1" spc="-55" dirty="0">
                <a:solidFill>
                  <a:srgbClr val="404040"/>
                </a:solidFill>
                <a:latin typeface="Arial"/>
                <a:cs typeface="Arial"/>
              </a:rPr>
              <a:t>’</a:t>
            </a:r>
            <a:r>
              <a:rPr sz="1700" b="1" spc="25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700" b="1" spc="-75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700" b="1" spc="-100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700" b="1" spc="-225" dirty="0">
                <a:solidFill>
                  <a:srgbClr val="404040"/>
                </a:solidFill>
                <a:latin typeface="Arial"/>
                <a:cs typeface="Arial"/>
              </a:rPr>
              <a:t>G</a:t>
            </a:r>
            <a:r>
              <a:rPr sz="1700" b="1" spc="-16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endParaRPr sz="17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36648" y="1222247"/>
            <a:ext cx="6656027" cy="4540512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31140" y="6493905"/>
            <a:ext cx="502920" cy="204470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sz="1200" u="sng" spc="-2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S</a:t>
            </a:r>
            <a:r>
              <a:rPr sz="1200" u="sng" spc="1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o</a:t>
            </a:r>
            <a:r>
              <a:rPr sz="1200" u="sng" spc="-2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u</a:t>
            </a:r>
            <a:r>
              <a:rPr sz="1200" u="sng" spc="35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3"/>
              </a:rPr>
              <a:t>íce</a:t>
            </a:r>
            <a:endParaRPr sz="1200">
              <a:latin typeface="Roboto"/>
              <a:cs typeface="Robo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536426" y="6515124"/>
            <a:ext cx="24701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16</a:t>
            </a:fld>
            <a:endParaRPr sz="12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96925" y="822452"/>
            <a:ext cx="42418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7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-150" dirty="0">
                <a:solidFill>
                  <a:srgbClr val="404040"/>
                </a:solidFill>
                <a:latin typeface="Arial"/>
                <a:cs typeface="Arial"/>
              </a:rPr>
              <a:t>X</a:t>
            </a:r>
            <a:r>
              <a:rPr sz="1800" b="1" spc="-14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35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800" b="1" spc="-165" dirty="0">
                <a:solidFill>
                  <a:srgbClr val="404040"/>
                </a:solidFill>
                <a:latin typeface="Arial"/>
                <a:cs typeface="Arial"/>
              </a:rPr>
              <a:t>PLE</a:t>
            </a:r>
            <a:r>
              <a:rPr sz="1800" b="1" spc="-5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165" dirty="0">
                <a:solidFill>
                  <a:srgbClr val="404040"/>
                </a:solidFill>
                <a:latin typeface="Arial"/>
                <a:cs typeface="Arial"/>
              </a:rPr>
              <a:t>PO</a:t>
            </a:r>
            <a:r>
              <a:rPr sz="1800" b="1" spc="-160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r>
              <a:rPr sz="1800" b="1" spc="-12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800" b="1" spc="-5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185" dirty="0">
                <a:solidFill>
                  <a:srgbClr val="404040"/>
                </a:solidFill>
                <a:latin typeface="Arial"/>
                <a:cs typeface="Arial"/>
              </a:rPr>
              <a:t>L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-6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215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800" b="1" spc="-17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800" b="1" spc="-160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800" b="1" spc="25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800" b="1" spc="-215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800" b="1" spc="-17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35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800" b="1" spc="-17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-150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800" b="1" spc="-22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800" b="1" spc="-6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125" dirty="0">
                <a:solidFill>
                  <a:srgbClr val="404040"/>
                </a:solidFill>
                <a:latin typeface="Arial"/>
                <a:cs typeface="Arial"/>
              </a:rPr>
              <a:t>D</a:t>
            </a:r>
            <a:r>
              <a:rPr sz="1800" b="1" dirty="0">
                <a:solidFill>
                  <a:srgbClr val="404040"/>
                </a:solidFill>
                <a:latin typeface="Arial"/>
                <a:cs typeface="Arial"/>
              </a:rPr>
              <a:t>’I</a:t>
            </a:r>
            <a:r>
              <a:rPr sz="1800" b="1" spc="5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800" b="1" spc="-250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800" b="1" spc="-215" dirty="0">
                <a:solidFill>
                  <a:srgbClr val="404040"/>
                </a:solidFill>
                <a:latin typeface="Arial"/>
                <a:cs typeface="Arial"/>
              </a:rPr>
              <a:t>GE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4738" y="4343056"/>
            <a:ext cx="6694383" cy="1473343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434584" y="819912"/>
            <a:ext cx="4711825" cy="326268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231140" y="6493905"/>
            <a:ext cx="502920" cy="204470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sz="1200" u="sng" spc="-2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4"/>
              </a:rPr>
              <a:t>S</a:t>
            </a:r>
            <a:r>
              <a:rPr sz="1200" u="sng" spc="1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4"/>
              </a:rPr>
              <a:t>o</a:t>
            </a:r>
            <a:r>
              <a:rPr sz="1200" u="sng" spc="-2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4"/>
              </a:rPr>
              <a:t>u</a:t>
            </a:r>
            <a:r>
              <a:rPr sz="1200" u="sng" spc="35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4"/>
              </a:rPr>
              <a:t>íce</a:t>
            </a:r>
            <a:endParaRPr sz="1200">
              <a:latin typeface="Roboto"/>
              <a:cs typeface="Robo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536426" y="6515124"/>
            <a:ext cx="24701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17</a:t>
            </a:fld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8D4C2D-4D77-5725-FDFD-4AAFC1D1844F}"/>
              </a:ext>
            </a:extLst>
          </p:cNvPr>
          <p:cNvSpPr txBox="1"/>
          <p:nvPr/>
        </p:nvSpPr>
        <p:spPr>
          <a:xfrm>
            <a:off x="8153400" y="4267200"/>
            <a:ext cx="3733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 Apprentissage supervisé = quelqu’un fait de l’annotation d’image connue</a:t>
            </a:r>
          </a:p>
          <a:p>
            <a:endParaRPr lang="fr-CA" dirty="0"/>
          </a:p>
          <a:p>
            <a:r>
              <a:rPr lang="fr-CA" dirty="0"/>
              <a:t>Apprentissage non-supervisé = clustering selon une similitude quelconque</a:t>
            </a:r>
            <a:endParaRPr lang="en-CA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76476" y="1518869"/>
            <a:ext cx="1791970" cy="4210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6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600" b="1" spc="-6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600" b="1" spc="-14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600" b="1" spc="5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2600" b="1" spc="60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2600" b="1" spc="95" dirty="0">
                <a:solidFill>
                  <a:srgbClr val="404040"/>
                </a:solidFill>
                <a:latin typeface="Trebuchet MS"/>
                <a:cs typeface="Trebuchet MS"/>
              </a:rPr>
              <a:t>SUMÉ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30323" y="2442972"/>
            <a:ext cx="0" cy="2886075"/>
          </a:xfrm>
          <a:custGeom>
            <a:avLst/>
            <a:gdLst/>
            <a:ahLst/>
            <a:cxnLst/>
            <a:rect l="l" t="t" r="r" b="b"/>
            <a:pathLst>
              <a:path h="2886075">
                <a:moveTo>
                  <a:pt x="0" y="0"/>
                </a:moveTo>
                <a:lnTo>
                  <a:pt x="0" y="2885821"/>
                </a:lnTo>
              </a:path>
            </a:pathLst>
          </a:custGeom>
          <a:ln w="57150">
            <a:solidFill>
              <a:srgbClr val="179C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64552" y="1313929"/>
            <a:ext cx="746760" cy="744220"/>
          </a:xfrm>
          <a:custGeom>
            <a:avLst/>
            <a:gdLst/>
            <a:ahLst/>
            <a:cxnLst/>
            <a:rect l="l" t="t" r="r" b="b"/>
            <a:pathLst>
              <a:path w="746760" h="744219">
                <a:moveTo>
                  <a:pt x="699427" y="77762"/>
                </a:moveTo>
                <a:lnTo>
                  <a:pt x="680847" y="55016"/>
                </a:lnTo>
                <a:lnTo>
                  <a:pt x="680847" y="77762"/>
                </a:lnTo>
                <a:lnTo>
                  <a:pt x="680643" y="78625"/>
                </a:lnTo>
                <a:lnTo>
                  <a:pt x="674878" y="100952"/>
                </a:lnTo>
                <a:lnTo>
                  <a:pt x="674243" y="101549"/>
                </a:lnTo>
                <a:lnTo>
                  <a:pt x="653669" y="104686"/>
                </a:lnTo>
                <a:lnTo>
                  <a:pt x="633653" y="100533"/>
                </a:lnTo>
                <a:lnTo>
                  <a:pt x="633653" y="120472"/>
                </a:lnTo>
                <a:lnTo>
                  <a:pt x="622046" y="159804"/>
                </a:lnTo>
                <a:lnTo>
                  <a:pt x="622046" y="282536"/>
                </a:lnTo>
                <a:lnTo>
                  <a:pt x="619747" y="297929"/>
                </a:lnTo>
                <a:lnTo>
                  <a:pt x="618769" y="297967"/>
                </a:lnTo>
                <a:lnTo>
                  <a:pt x="616813" y="297967"/>
                </a:lnTo>
                <a:lnTo>
                  <a:pt x="595744" y="295567"/>
                </a:lnTo>
                <a:lnTo>
                  <a:pt x="562279" y="291769"/>
                </a:lnTo>
                <a:lnTo>
                  <a:pt x="511035" y="273977"/>
                </a:lnTo>
                <a:lnTo>
                  <a:pt x="464896" y="245465"/>
                </a:lnTo>
                <a:lnTo>
                  <a:pt x="425678" y="207098"/>
                </a:lnTo>
                <a:lnTo>
                  <a:pt x="435800" y="195668"/>
                </a:lnTo>
                <a:lnTo>
                  <a:pt x="447776" y="186436"/>
                </a:lnTo>
                <a:lnTo>
                  <a:pt x="461264" y="179628"/>
                </a:lnTo>
                <a:lnTo>
                  <a:pt x="475932" y="175463"/>
                </a:lnTo>
                <a:lnTo>
                  <a:pt x="506285" y="198005"/>
                </a:lnTo>
                <a:lnTo>
                  <a:pt x="539267" y="216077"/>
                </a:lnTo>
                <a:lnTo>
                  <a:pt x="574421" y="229489"/>
                </a:lnTo>
                <a:lnTo>
                  <a:pt x="611238" y="237985"/>
                </a:lnTo>
                <a:lnTo>
                  <a:pt x="617728" y="252145"/>
                </a:lnTo>
                <a:lnTo>
                  <a:pt x="621347" y="267131"/>
                </a:lnTo>
                <a:lnTo>
                  <a:pt x="622046" y="282536"/>
                </a:lnTo>
                <a:lnTo>
                  <a:pt x="622046" y="159804"/>
                </a:lnTo>
                <a:lnTo>
                  <a:pt x="604989" y="217576"/>
                </a:lnTo>
                <a:lnTo>
                  <a:pt x="575754" y="210007"/>
                </a:lnTo>
                <a:lnTo>
                  <a:pt x="547725" y="199085"/>
                </a:lnTo>
                <a:lnTo>
                  <a:pt x="521182" y="184950"/>
                </a:lnTo>
                <a:lnTo>
                  <a:pt x="507517" y="175463"/>
                </a:lnTo>
                <a:lnTo>
                  <a:pt x="496392" y="167728"/>
                </a:lnTo>
                <a:lnTo>
                  <a:pt x="552259" y="83096"/>
                </a:lnTo>
                <a:lnTo>
                  <a:pt x="571157" y="95427"/>
                </a:lnTo>
                <a:lnTo>
                  <a:pt x="591121" y="105816"/>
                </a:lnTo>
                <a:lnTo>
                  <a:pt x="612000" y="114185"/>
                </a:lnTo>
                <a:lnTo>
                  <a:pt x="633653" y="120472"/>
                </a:lnTo>
                <a:lnTo>
                  <a:pt x="633653" y="100533"/>
                </a:lnTo>
                <a:lnTo>
                  <a:pt x="625119" y="98755"/>
                </a:lnTo>
                <a:lnTo>
                  <a:pt x="596379" y="87579"/>
                </a:lnTo>
                <a:lnTo>
                  <a:pt x="588365" y="83096"/>
                </a:lnTo>
                <a:lnTo>
                  <a:pt x="571080" y="73444"/>
                </a:lnTo>
                <a:lnTo>
                  <a:pt x="552894" y="58686"/>
                </a:lnTo>
                <a:lnTo>
                  <a:pt x="541185" y="39255"/>
                </a:lnTo>
                <a:lnTo>
                  <a:pt x="541223" y="38392"/>
                </a:lnTo>
                <a:lnTo>
                  <a:pt x="541655" y="37757"/>
                </a:lnTo>
                <a:lnTo>
                  <a:pt x="555091" y="19113"/>
                </a:lnTo>
                <a:lnTo>
                  <a:pt x="555675" y="18808"/>
                </a:lnTo>
                <a:lnTo>
                  <a:pt x="556539" y="18808"/>
                </a:lnTo>
                <a:lnTo>
                  <a:pt x="620458" y="43205"/>
                </a:lnTo>
                <a:lnTo>
                  <a:pt x="679780" y="76390"/>
                </a:lnTo>
                <a:lnTo>
                  <a:pt x="680847" y="77762"/>
                </a:lnTo>
                <a:lnTo>
                  <a:pt x="680847" y="55016"/>
                </a:lnTo>
                <a:lnTo>
                  <a:pt x="659917" y="42303"/>
                </a:lnTo>
                <a:lnTo>
                  <a:pt x="628434" y="26149"/>
                </a:lnTo>
                <a:lnTo>
                  <a:pt x="611136" y="18808"/>
                </a:lnTo>
                <a:lnTo>
                  <a:pt x="595871" y="12319"/>
                </a:lnTo>
                <a:lnTo>
                  <a:pt x="562356" y="863"/>
                </a:lnTo>
                <a:lnTo>
                  <a:pt x="555891" y="0"/>
                </a:lnTo>
                <a:lnTo>
                  <a:pt x="549617" y="1104"/>
                </a:lnTo>
                <a:lnTo>
                  <a:pt x="543966" y="4051"/>
                </a:lnTo>
                <a:lnTo>
                  <a:pt x="539381" y="8674"/>
                </a:lnTo>
                <a:lnTo>
                  <a:pt x="521512" y="33528"/>
                </a:lnTo>
                <a:lnTo>
                  <a:pt x="521169" y="42557"/>
                </a:lnTo>
                <a:lnTo>
                  <a:pt x="525449" y="49695"/>
                </a:lnTo>
                <a:lnTo>
                  <a:pt x="538010" y="70459"/>
                </a:lnTo>
                <a:lnTo>
                  <a:pt x="482015" y="155244"/>
                </a:lnTo>
                <a:lnTo>
                  <a:pt x="457619" y="160642"/>
                </a:lnTo>
                <a:lnTo>
                  <a:pt x="435673" y="171792"/>
                </a:lnTo>
                <a:lnTo>
                  <a:pt x="417169" y="188036"/>
                </a:lnTo>
                <a:lnTo>
                  <a:pt x="403098" y="208699"/>
                </a:lnTo>
                <a:lnTo>
                  <a:pt x="422732" y="232371"/>
                </a:lnTo>
                <a:lnTo>
                  <a:pt x="444893" y="253530"/>
                </a:lnTo>
                <a:lnTo>
                  <a:pt x="469353" y="271995"/>
                </a:lnTo>
                <a:lnTo>
                  <a:pt x="495884" y="287566"/>
                </a:lnTo>
                <a:lnTo>
                  <a:pt x="466788" y="349770"/>
                </a:lnTo>
                <a:lnTo>
                  <a:pt x="464388" y="354368"/>
                </a:lnTo>
                <a:lnTo>
                  <a:pt x="466204" y="360057"/>
                </a:lnTo>
                <a:lnTo>
                  <a:pt x="475462" y="364807"/>
                </a:lnTo>
                <a:lnTo>
                  <a:pt x="481152" y="363004"/>
                </a:lnTo>
                <a:lnTo>
                  <a:pt x="483514" y="358368"/>
                </a:lnTo>
                <a:lnTo>
                  <a:pt x="483743" y="357936"/>
                </a:lnTo>
                <a:lnTo>
                  <a:pt x="512953" y="295567"/>
                </a:lnTo>
                <a:lnTo>
                  <a:pt x="538010" y="304774"/>
                </a:lnTo>
                <a:lnTo>
                  <a:pt x="563803" y="311416"/>
                </a:lnTo>
                <a:lnTo>
                  <a:pt x="590143" y="315429"/>
                </a:lnTo>
                <a:lnTo>
                  <a:pt x="616813" y="316801"/>
                </a:lnTo>
                <a:lnTo>
                  <a:pt x="621753" y="316801"/>
                </a:lnTo>
                <a:lnTo>
                  <a:pt x="626706" y="316649"/>
                </a:lnTo>
                <a:lnTo>
                  <a:pt x="632942" y="316293"/>
                </a:lnTo>
                <a:lnTo>
                  <a:pt x="638187" y="297967"/>
                </a:lnTo>
                <a:lnTo>
                  <a:pt x="639826" y="292265"/>
                </a:lnTo>
                <a:lnTo>
                  <a:pt x="640346" y="271995"/>
                </a:lnTo>
                <a:lnTo>
                  <a:pt x="640346" y="267131"/>
                </a:lnTo>
                <a:lnTo>
                  <a:pt x="634974" y="243662"/>
                </a:lnTo>
                <a:lnTo>
                  <a:pt x="623481" y="221462"/>
                </a:lnTo>
                <a:lnTo>
                  <a:pt x="624624" y="217576"/>
                </a:lnTo>
                <a:lnTo>
                  <a:pt x="652259" y="123964"/>
                </a:lnTo>
                <a:lnTo>
                  <a:pt x="684530" y="119049"/>
                </a:lnTo>
                <a:lnTo>
                  <a:pt x="691248" y="112966"/>
                </a:lnTo>
                <a:lnTo>
                  <a:pt x="693381" y="104686"/>
                </a:lnTo>
                <a:lnTo>
                  <a:pt x="698906" y="83337"/>
                </a:lnTo>
                <a:lnTo>
                  <a:pt x="699427" y="77762"/>
                </a:lnTo>
                <a:close/>
              </a:path>
              <a:path w="746760" h="744219">
                <a:moveTo>
                  <a:pt x="746683" y="242620"/>
                </a:moveTo>
                <a:lnTo>
                  <a:pt x="654024" y="242620"/>
                </a:lnTo>
                <a:lnTo>
                  <a:pt x="656069" y="248780"/>
                </a:lnTo>
                <a:lnTo>
                  <a:pt x="657555" y="255066"/>
                </a:lnTo>
                <a:lnTo>
                  <a:pt x="658583" y="261454"/>
                </a:lnTo>
                <a:lnTo>
                  <a:pt x="727837" y="261454"/>
                </a:lnTo>
                <a:lnTo>
                  <a:pt x="727837" y="489839"/>
                </a:lnTo>
                <a:lnTo>
                  <a:pt x="722617" y="515493"/>
                </a:lnTo>
                <a:lnTo>
                  <a:pt x="721042" y="517829"/>
                </a:lnTo>
                <a:lnTo>
                  <a:pt x="721042" y="550456"/>
                </a:lnTo>
                <a:lnTo>
                  <a:pt x="701103" y="588556"/>
                </a:lnTo>
                <a:lnTo>
                  <a:pt x="612051" y="684022"/>
                </a:lnTo>
                <a:lnTo>
                  <a:pt x="578472" y="709561"/>
                </a:lnTo>
                <a:lnTo>
                  <a:pt x="565645" y="715530"/>
                </a:lnTo>
                <a:lnTo>
                  <a:pt x="574738" y="703326"/>
                </a:lnTo>
                <a:lnTo>
                  <a:pt x="581431" y="689800"/>
                </a:lnTo>
                <a:lnTo>
                  <a:pt x="585609" y="675297"/>
                </a:lnTo>
                <a:lnTo>
                  <a:pt x="587121" y="660158"/>
                </a:lnTo>
                <a:lnTo>
                  <a:pt x="587908" y="574624"/>
                </a:lnTo>
                <a:lnTo>
                  <a:pt x="661885" y="574624"/>
                </a:lnTo>
                <a:lnTo>
                  <a:pt x="678230" y="573024"/>
                </a:lnTo>
                <a:lnTo>
                  <a:pt x="693813" y="568350"/>
                </a:lnTo>
                <a:lnTo>
                  <a:pt x="708240" y="560768"/>
                </a:lnTo>
                <a:lnTo>
                  <a:pt x="721042" y="550456"/>
                </a:lnTo>
                <a:lnTo>
                  <a:pt x="721042" y="517829"/>
                </a:lnTo>
                <a:lnTo>
                  <a:pt x="708482" y="536448"/>
                </a:lnTo>
                <a:lnTo>
                  <a:pt x="687527" y="550583"/>
                </a:lnTo>
                <a:lnTo>
                  <a:pt x="661885" y="555777"/>
                </a:lnTo>
                <a:lnTo>
                  <a:pt x="569226" y="555777"/>
                </a:lnTo>
                <a:lnTo>
                  <a:pt x="568312" y="656412"/>
                </a:lnTo>
                <a:lnTo>
                  <a:pt x="548703" y="706183"/>
                </a:lnTo>
                <a:lnTo>
                  <a:pt x="502361" y="725347"/>
                </a:lnTo>
                <a:lnTo>
                  <a:pt x="247256" y="725347"/>
                </a:lnTo>
                <a:lnTo>
                  <a:pt x="247256" y="656412"/>
                </a:lnTo>
                <a:lnTo>
                  <a:pt x="247256" y="261454"/>
                </a:lnTo>
                <a:lnTo>
                  <a:pt x="425602" y="261454"/>
                </a:lnTo>
                <a:lnTo>
                  <a:pt x="420725" y="256921"/>
                </a:lnTo>
                <a:lnTo>
                  <a:pt x="415950" y="252272"/>
                </a:lnTo>
                <a:lnTo>
                  <a:pt x="411264" y="247510"/>
                </a:lnTo>
                <a:lnTo>
                  <a:pt x="406679" y="242620"/>
                </a:lnTo>
                <a:lnTo>
                  <a:pt x="228409" y="242620"/>
                </a:lnTo>
                <a:lnTo>
                  <a:pt x="228409" y="656412"/>
                </a:lnTo>
                <a:lnTo>
                  <a:pt x="23368" y="596582"/>
                </a:lnTo>
                <a:lnTo>
                  <a:pt x="160375" y="127254"/>
                </a:lnTo>
                <a:lnTo>
                  <a:pt x="389636" y="194144"/>
                </a:lnTo>
                <a:lnTo>
                  <a:pt x="392823" y="188366"/>
                </a:lnTo>
                <a:lnTo>
                  <a:pt x="396506" y="182880"/>
                </a:lnTo>
                <a:lnTo>
                  <a:pt x="400710" y="177736"/>
                </a:lnTo>
                <a:lnTo>
                  <a:pt x="227647" y="127254"/>
                </a:lnTo>
                <a:lnTo>
                  <a:pt x="147561" y="103898"/>
                </a:lnTo>
                <a:lnTo>
                  <a:pt x="0" y="609384"/>
                </a:lnTo>
                <a:lnTo>
                  <a:pt x="228409" y="676033"/>
                </a:lnTo>
                <a:lnTo>
                  <a:pt x="228409" y="744194"/>
                </a:lnTo>
                <a:lnTo>
                  <a:pt x="516140" y="744194"/>
                </a:lnTo>
                <a:lnTo>
                  <a:pt x="546747" y="741006"/>
                </a:lnTo>
                <a:lnTo>
                  <a:pt x="587438" y="725347"/>
                </a:lnTo>
                <a:lnTo>
                  <a:pt x="625716" y="696950"/>
                </a:lnTo>
                <a:lnTo>
                  <a:pt x="705497" y="612508"/>
                </a:lnTo>
                <a:lnTo>
                  <a:pt x="736041" y="564718"/>
                </a:lnTo>
                <a:lnTo>
                  <a:pt x="740206" y="550456"/>
                </a:lnTo>
                <a:lnTo>
                  <a:pt x="743991" y="537502"/>
                </a:lnTo>
                <a:lnTo>
                  <a:pt x="746683" y="509016"/>
                </a:lnTo>
                <a:lnTo>
                  <a:pt x="746683" y="242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23998" y="2434208"/>
            <a:ext cx="5668010" cy="519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5"/>
              </a:spcBef>
              <a:buSzPct val="112500"/>
              <a:buChar char="●"/>
              <a:tabLst>
                <a:tab pos="353695" algn="l"/>
                <a:tab pos="354330" algn="l"/>
              </a:tabLst>
            </a:pPr>
            <a:r>
              <a:rPr sz="1600" spc="-15" dirty="0">
                <a:latin typeface="Franklin Gothic Medium"/>
                <a:cs typeface="Franklin Gothic Medium"/>
              </a:rPr>
              <a:t>Définitions</a:t>
            </a:r>
            <a:r>
              <a:rPr sz="1600" spc="-20" dirty="0">
                <a:latin typeface="Franklin Gothic Medium"/>
                <a:cs typeface="Franklin Gothic Medium"/>
              </a:rPr>
              <a:t> </a:t>
            </a:r>
            <a:r>
              <a:rPr sz="1600" spc="-15" dirty="0">
                <a:latin typeface="Franklin Gothic Medium"/>
                <a:cs typeface="Franklin Gothic Medium"/>
              </a:rPr>
              <a:t>et</a:t>
            </a:r>
            <a:r>
              <a:rPr sz="1600" spc="-5" dirty="0">
                <a:latin typeface="Franklin Gothic Medium"/>
                <a:cs typeface="Franklin Gothic Medium"/>
              </a:rPr>
              <a:t> </a:t>
            </a:r>
            <a:r>
              <a:rPr sz="1600" spc="-10" dirty="0">
                <a:latin typeface="Franklin Gothic Medium"/>
                <a:cs typeface="Franklin Gothic Medium"/>
              </a:rPr>
              <a:t>principes</a:t>
            </a:r>
            <a:r>
              <a:rPr sz="1600" spc="-35" dirty="0">
                <a:latin typeface="Franklin Gothic Medium"/>
                <a:cs typeface="Franklin Gothic Medium"/>
              </a:rPr>
              <a:t> </a:t>
            </a:r>
            <a:r>
              <a:rPr sz="1600" spc="-5" dirty="0">
                <a:latin typeface="Franklin Gothic Medium"/>
                <a:cs typeface="Franklin Gothic Medium"/>
              </a:rPr>
              <a:t>sous-jacents</a:t>
            </a:r>
            <a:r>
              <a:rPr sz="1600" spc="-35" dirty="0">
                <a:latin typeface="Franklin Gothic Medium"/>
                <a:cs typeface="Franklin Gothic Medium"/>
              </a:rPr>
              <a:t> </a:t>
            </a:r>
            <a:r>
              <a:rPr sz="1600" spc="-20" dirty="0">
                <a:latin typeface="Franklin Gothic Medium"/>
                <a:cs typeface="Franklin Gothic Medium"/>
              </a:rPr>
              <a:t>aux</a:t>
            </a:r>
            <a:r>
              <a:rPr sz="1600" dirty="0">
                <a:latin typeface="Franklin Gothic Medium"/>
                <a:cs typeface="Franklin Gothic Medium"/>
              </a:rPr>
              <a:t> </a:t>
            </a:r>
            <a:r>
              <a:rPr sz="1600" spc="-10" dirty="0">
                <a:latin typeface="Franklin Gothic Medium"/>
                <a:cs typeface="Franklin Gothic Medium"/>
              </a:rPr>
              <a:t>réseaux</a:t>
            </a:r>
            <a:r>
              <a:rPr sz="1600" dirty="0">
                <a:latin typeface="Franklin Gothic Medium"/>
                <a:cs typeface="Franklin Gothic Medium"/>
              </a:rPr>
              <a:t> de</a:t>
            </a:r>
            <a:r>
              <a:rPr sz="1600" spc="15" dirty="0">
                <a:latin typeface="Franklin Gothic Medium"/>
                <a:cs typeface="Franklin Gothic Medium"/>
              </a:rPr>
              <a:t> </a:t>
            </a:r>
            <a:r>
              <a:rPr sz="1600" spc="-5" dirty="0">
                <a:latin typeface="Franklin Gothic Medium"/>
                <a:cs typeface="Franklin Gothic Medium"/>
              </a:rPr>
              <a:t>neurones</a:t>
            </a:r>
            <a:endParaRPr sz="1600">
              <a:latin typeface="Franklin Gothic Medium"/>
              <a:cs typeface="Franklin Gothic Medium"/>
            </a:endParaRPr>
          </a:p>
          <a:p>
            <a:pPr marL="353695" indent="-341630">
              <a:lnSpc>
                <a:spcPct val="100000"/>
              </a:lnSpc>
              <a:buSzPct val="112500"/>
              <a:buChar char="●"/>
              <a:tabLst>
                <a:tab pos="353695" algn="l"/>
                <a:tab pos="354330" algn="l"/>
              </a:tabLst>
            </a:pPr>
            <a:r>
              <a:rPr sz="1600" spc="-10" dirty="0">
                <a:latin typeface="Franklin Gothic Medium"/>
                <a:cs typeface="Franklin Gothic Medium"/>
              </a:rPr>
              <a:t>Évolution</a:t>
            </a:r>
            <a:r>
              <a:rPr sz="1600" spc="-40" dirty="0">
                <a:latin typeface="Franklin Gothic Medium"/>
                <a:cs typeface="Franklin Gothic Medium"/>
              </a:rPr>
              <a:t> </a:t>
            </a:r>
            <a:r>
              <a:rPr sz="1600" dirty="0">
                <a:latin typeface="Franklin Gothic Medium"/>
                <a:cs typeface="Franklin Gothic Medium"/>
              </a:rPr>
              <a:t>vers</a:t>
            </a:r>
            <a:r>
              <a:rPr sz="1600" spc="-40" dirty="0">
                <a:latin typeface="Franklin Gothic Medium"/>
                <a:cs typeface="Franklin Gothic Medium"/>
              </a:rPr>
              <a:t> </a:t>
            </a:r>
            <a:r>
              <a:rPr sz="1600" spc="-10" dirty="0">
                <a:latin typeface="Franklin Gothic Medium"/>
                <a:cs typeface="Franklin Gothic Medium"/>
              </a:rPr>
              <a:t>l’apprentissage</a:t>
            </a:r>
            <a:r>
              <a:rPr sz="1600" spc="-55" dirty="0">
                <a:latin typeface="Franklin Gothic Medium"/>
                <a:cs typeface="Franklin Gothic Medium"/>
              </a:rPr>
              <a:t> </a:t>
            </a:r>
            <a:r>
              <a:rPr sz="1600" spc="-20" dirty="0">
                <a:latin typeface="Franklin Gothic Medium"/>
                <a:cs typeface="Franklin Gothic Medium"/>
              </a:rPr>
              <a:t>profond</a:t>
            </a:r>
            <a:endParaRPr sz="16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18</a:t>
            </a:fld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53896" y="2410967"/>
            <a:ext cx="8717280" cy="2816860"/>
            <a:chOff x="1453896" y="2410967"/>
            <a:chExt cx="8717280" cy="2816860"/>
          </a:xfrm>
        </p:grpSpPr>
        <p:sp>
          <p:nvSpPr>
            <p:cNvPr id="3" name="object 3"/>
            <p:cNvSpPr/>
            <p:nvPr/>
          </p:nvSpPr>
          <p:spPr>
            <a:xfrm>
              <a:off x="2020824" y="2889503"/>
              <a:ext cx="8150859" cy="2338070"/>
            </a:xfrm>
            <a:custGeom>
              <a:avLst/>
              <a:gdLst/>
              <a:ahLst/>
              <a:cxnLst/>
              <a:rect l="l" t="t" r="r" b="b"/>
              <a:pathLst>
                <a:path w="8150859" h="2338070">
                  <a:moveTo>
                    <a:pt x="8150352" y="0"/>
                  </a:moveTo>
                  <a:lnTo>
                    <a:pt x="0" y="0"/>
                  </a:lnTo>
                  <a:lnTo>
                    <a:pt x="0" y="1859280"/>
                  </a:lnTo>
                  <a:lnTo>
                    <a:pt x="0" y="2337816"/>
                  </a:lnTo>
                  <a:lnTo>
                    <a:pt x="8150352" y="2337816"/>
                  </a:lnTo>
                  <a:lnTo>
                    <a:pt x="8150352" y="1859280"/>
                  </a:lnTo>
                  <a:lnTo>
                    <a:pt x="815035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53896" y="2410967"/>
              <a:ext cx="8153400" cy="2338070"/>
            </a:xfrm>
            <a:custGeom>
              <a:avLst/>
              <a:gdLst/>
              <a:ahLst/>
              <a:cxnLst/>
              <a:rect l="l" t="t" r="r" b="b"/>
              <a:pathLst>
                <a:path w="8153400" h="2338070">
                  <a:moveTo>
                    <a:pt x="8153400" y="0"/>
                  </a:moveTo>
                  <a:lnTo>
                    <a:pt x="0" y="0"/>
                  </a:lnTo>
                  <a:lnTo>
                    <a:pt x="0" y="2337816"/>
                  </a:lnTo>
                  <a:lnTo>
                    <a:pt x="8153400" y="2337816"/>
                  </a:lnTo>
                  <a:lnTo>
                    <a:pt x="8153400" y="0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183369" y="209245"/>
            <a:ext cx="2577465" cy="194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100" spc="-5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1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CSI4106,</a:t>
            </a:r>
            <a:r>
              <a:rPr sz="11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FALL</a:t>
            </a:r>
            <a:r>
              <a:rPr sz="1100" spc="-3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1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19</a:t>
            </a:fld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1412875" marR="1489710" indent="1774189">
              <a:lnSpc>
                <a:spcPct val="100000"/>
              </a:lnSpc>
              <a:spcBef>
                <a:spcPts val="560"/>
              </a:spcBef>
            </a:pPr>
            <a:r>
              <a:rPr spc="-45" dirty="0"/>
              <a:t>Partie</a:t>
            </a:r>
            <a:r>
              <a:rPr spc="-25" dirty="0"/>
              <a:t> </a:t>
            </a:r>
            <a:r>
              <a:rPr dirty="0"/>
              <a:t>2 </a:t>
            </a:r>
            <a:r>
              <a:rPr spc="5" dirty="0"/>
              <a:t> </a:t>
            </a:r>
            <a:r>
              <a:rPr spc="-45" dirty="0"/>
              <a:t>Apprentissage</a:t>
            </a:r>
            <a:r>
              <a:rPr spc="-60" dirty="0"/>
              <a:t> </a:t>
            </a:r>
            <a:r>
              <a:rPr dirty="0"/>
              <a:t>supervisé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80464" y="1470101"/>
            <a:ext cx="4444365" cy="5124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b="1" spc="10" dirty="0">
                <a:solidFill>
                  <a:srgbClr val="404040"/>
                </a:solidFill>
                <a:latin typeface="Trebuchet MS"/>
                <a:cs typeface="Trebuchet MS"/>
              </a:rPr>
              <a:t>RÉSEAUX</a:t>
            </a:r>
            <a:r>
              <a:rPr sz="3200" b="1" spc="-14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3200" b="1" spc="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3200" b="1" spc="-17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3200" b="1" spc="-25" dirty="0">
                <a:solidFill>
                  <a:srgbClr val="404040"/>
                </a:solidFill>
                <a:latin typeface="Trebuchet MS"/>
                <a:cs typeface="Trebuchet MS"/>
              </a:rPr>
              <a:t>NEURONES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30323" y="2442972"/>
            <a:ext cx="0" cy="2886075"/>
          </a:xfrm>
          <a:custGeom>
            <a:avLst/>
            <a:gdLst/>
            <a:ahLst/>
            <a:cxnLst/>
            <a:rect l="l" t="t" r="r" b="b"/>
            <a:pathLst>
              <a:path h="2886075">
                <a:moveTo>
                  <a:pt x="0" y="0"/>
                </a:moveTo>
                <a:lnTo>
                  <a:pt x="0" y="2885821"/>
                </a:lnTo>
              </a:path>
            </a:pathLst>
          </a:custGeom>
          <a:ln w="57150">
            <a:solidFill>
              <a:srgbClr val="179C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86524" y="1423885"/>
            <a:ext cx="937894" cy="471170"/>
          </a:xfrm>
          <a:custGeom>
            <a:avLst/>
            <a:gdLst/>
            <a:ahLst/>
            <a:cxnLst/>
            <a:rect l="l" t="t" r="r" b="b"/>
            <a:pathLst>
              <a:path w="937894" h="471169">
                <a:moveTo>
                  <a:pt x="630643" y="52349"/>
                </a:moveTo>
                <a:lnTo>
                  <a:pt x="578294" y="0"/>
                </a:lnTo>
                <a:lnTo>
                  <a:pt x="212051" y="366115"/>
                </a:lnTo>
                <a:lnTo>
                  <a:pt x="52362" y="206451"/>
                </a:lnTo>
                <a:lnTo>
                  <a:pt x="0" y="258851"/>
                </a:lnTo>
                <a:lnTo>
                  <a:pt x="212051" y="470839"/>
                </a:lnTo>
                <a:lnTo>
                  <a:pt x="630643" y="52349"/>
                </a:lnTo>
                <a:close/>
              </a:path>
              <a:path w="937894" h="471169">
                <a:moveTo>
                  <a:pt x="666000" y="396417"/>
                </a:moveTo>
                <a:lnTo>
                  <a:pt x="382092" y="396417"/>
                </a:lnTo>
                <a:lnTo>
                  <a:pt x="382092" y="470458"/>
                </a:lnTo>
                <a:lnTo>
                  <a:pt x="666000" y="470458"/>
                </a:lnTo>
                <a:lnTo>
                  <a:pt x="666000" y="396417"/>
                </a:lnTo>
                <a:close/>
              </a:path>
              <a:path w="937894" h="471169">
                <a:moveTo>
                  <a:pt x="801763" y="260654"/>
                </a:moveTo>
                <a:lnTo>
                  <a:pt x="517855" y="260654"/>
                </a:lnTo>
                <a:lnTo>
                  <a:pt x="517855" y="334695"/>
                </a:lnTo>
                <a:lnTo>
                  <a:pt x="801763" y="334695"/>
                </a:lnTo>
                <a:lnTo>
                  <a:pt x="801763" y="260654"/>
                </a:lnTo>
                <a:close/>
              </a:path>
              <a:path w="937894" h="471169">
                <a:moveTo>
                  <a:pt x="937552" y="124904"/>
                </a:moveTo>
                <a:lnTo>
                  <a:pt x="653643" y="124904"/>
                </a:lnTo>
                <a:lnTo>
                  <a:pt x="653643" y="198945"/>
                </a:lnTo>
                <a:lnTo>
                  <a:pt x="937552" y="198945"/>
                </a:lnTo>
                <a:lnTo>
                  <a:pt x="937552" y="12490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214372" y="2634995"/>
            <a:ext cx="5575300" cy="2520950"/>
          </a:xfrm>
          <a:prstGeom prst="rect">
            <a:avLst/>
          </a:prstGeom>
          <a:solidFill>
            <a:srgbClr val="1CACE3"/>
          </a:solidFill>
          <a:ln w="22225">
            <a:solidFill>
              <a:srgbClr val="117DA7"/>
            </a:solidFill>
          </a:ln>
        </p:spPr>
        <p:txBody>
          <a:bodyPr vert="horz" wrap="square" lIns="0" tIns="185420" rIns="0" bIns="0" rtlCol="0">
            <a:spAutoFit/>
          </a:bodyPr>
          <a:lstStyle/>
          <a:p>
            <a:pPr marL="546735" indent="-329565">
              <a:lnSpc>
                <a:spcPct val="100000"/>
              </a:lnSpc>
              <a:spcBef>
                <a:spcPts val="1460"/>
              </a:spcBef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20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1</a:t>
            </a:r>
            <a:r>
              <a:rPr sz="2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Introduction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2</a:t>
            </a:r>
            <a:r>
              <a:rPr sz="2000" spc="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Apprentissage</a:t>
            </a:r>
            <a:r>
              <a:rPr sz="2000" spc="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supervisé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spcBef>
                <a:spcPts val="5"/>
              </a:spcBef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20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3</a:t>
            </a:r>
            <a:r>
              <a:rPr sz="20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Minimisation</a:t>
            </a:r>
            <a:r>
              <a:rPr sz="2000" spc="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d’erreur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20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4</a:t>
            </a:r>
            <a:r>
              <a:rPr sz="20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Régression</a:t>
            </a:r>
            <a:r>
              <a:rPr sz="2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linéaire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20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5</a:t>
            </a:r>
            <a:r>
              <a:rPr sz="2000" spc="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Régression</a:t>
            </a:r>
            <a:r>
              <a:rPr sz="20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logistique</a:t>
            </a:r>
            <a:r>
              <a:rPr sz="2000" spc="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(Perceptron)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6</a:t>
            </a:r>
            <a:r>
              <a:rPr sz="20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Perceptron</a:t>
            </a:r>
            <a:r>
              <a:rPr sz="2000" spc="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4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multinomial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spcBef>
                <a:spcPts val="5"/>
              </a:spcBef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20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7</a:t>
            </a:r>
            <a:r>
              <a:rPr sz="20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4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Affaire</a:t>
            </a:r>
            <a:r>
              <a:rPr sz="2000" spc="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9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XOR</a:t>
            </a:r>
            <a:endParaRPr sz="20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621769" y="6469734"/>
            <a:ext cx="166370" cy="243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2</a:t>
            </a:fld>
            <a:endParaRPr sz="12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0420" y="715721"/>
            <a:ext cx="40112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9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800" b="1" spc="-80" dirty="0">
                <a:solidFill>
                  <a:srgbClr val="404040"/>
                </a:solidFill>
                <a:latin typeface="Trebuchet MS"/>
                <a:cs typeface="Trebuchet MS"/>
              </a:rPr>
              <a:t>Ù</a:t>
            </a:r>
            <a:r>
              <a:rPr sz="1800" b="1" spc="-9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135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-85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800" b="1" spc="-9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800" b="1" spc="-22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8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-5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800" b="1" spc="-40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125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7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800" b="1" spc="65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1800" b="1" spc="7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-20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-40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800" b="1" spc="-50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800" b="1" spc="-5" dirty="0">
                <a:solidFill>
                  <a:srgbClr val="404040"/>
                </a:solidFill>
                <a:latin typeface="Trebuchet MS"/>
                <a:cs typeface="Trebuchet MS"/>
              </a:rPr>
              <a:t>X</a:t>
            </a:r>
            <a:r>
              <a:rPr sz="1800" b="1" spc="-13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10" dirty="0">
                <a:solidFill>
                  <a:srgbClr val="404040"/>
                </a:solidFill>
                <a:latin typeface="Trebuchet MS"/>
                <a:cs typeface="Trebuchet MS"/>
              </a:rPr>
              <a:t>D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-11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-5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800" b="1" spc="-25" dirty="0">
                <a:solidFill>
                  <a:srgbClr val="404040"/>
                </a:solidFill>
                <a:latin typeface="Trebuchet MS"/>
                <a:cs typeface="Trebuchet MS"/>
              </a:rPr>
              <a:t>EU</a:t>
            </a:r>
            <a:r>
              <a:rPr sz="1800" b="1" spc="5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800" b="1" spc="-85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800" b="1" spc="-9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800" b="1" spc="6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7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130" dirty="0">
                <a:solidFill>
                  <a:srgbClr val="404040"/>
                </a:solidFill>
                <a:latin typeface="Trebuchet MS"/>
                <a:cs typeface="Trebuchet MS"/>
              </a:rPr>
              <a:t>?</a:t>
            </a:r>
            <a:endParaRPr sz="18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70304" y="1170432"/>
            <a:ext cx="9073896" cy="522122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20</a:t>
            </a:fld>
            <a:endParaRPr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51DE96C-9D52-04A7-B8DB-32316198E70E}"/>
                  </a:ext>
                </a:extLst>
              </p14:cNvPr>
              <p14:cNvContentPartPr/>
              <p14:nvPr/>
            </p14:nvContentPartPr>
            <p14:xfrm>
              <a:off x="4058800" y="2754394"/>
              <a:ext cx="122760" cy="2566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51DE96C-9D52-04A7-B8DB-32316198E70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49800" y="2745394"/>
                <a:ext cx="140400" cy="27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26F41D1-9258-1A3F-4796-5950362C42BF}"/>
                  </a:ext>
                </a:extLst>
              </p14:cNvPr>
              <p14:cNvContentPartPr/>
              <p14:nvPr/>
            </p14:nvContentPartPr>
            <p14:xfrm>
              <a:off x="8060200" y="2829994"/>
              <a:ext cx="160560" cy="2732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26F41D1-9258-1A3F-4796-5950362C42B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51560" y="2821354"/>
                <a:ext cx="17820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DF48F920-F1B6-92A0-B214-FDDC46135654}"/>
                  </a:ext>
                </a:extLst>
              </p14:cNvPr>
              <p14:cNvContentPartPr/>
              <p14:nvPr/>
            </p14:nvContentPartPr>
            <p14:xfrm>
              <a:off x="6052480" y="4628554"/>
              <a:ext cx="156240" cy="3268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DF48F920-F1B6-92A0-B214-FDDC4613565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043480" y="4619914"/>
                <a:ext cx="173880" cy="3445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17956" y="695071"/>
            <a:ext cx="3662679" cy="25590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00" b="1" spc="-105" dirty="0">
                <a:solidFill>
                  <a:srgbClr val="404040"/>
                </a:solidFill>
                <a:latin typeface="Arial"/>
                <a:cs typeface="Arial"/>
              </a:rPr>
              <a:t>F</a:t>
            </a:r>
            <a:r>
              <a:rPr sz="1500" b="1" spc="-215" dirty="0">
                <a:solidFill>
                  <a:srgbClr val="404040"/>
                </a:solidFill>
                <a:latin typeface="Arial"/>
                <a:cs typeface="Arial"/>
              </a:rPr>
              <a:t>O</a:t>
            </a:r>
            <a:r>
              <a:rPr sz="1500" b="1" spc="-130" dirty="0">
                <a:solidFill>
                  <a:srgbClr val="404040"/>
                </a:solidFill>
                <a:latin typeface="Arial"/>
                <a:cs typeface="Arial"/>
              </a:rPr>
              <a:t>C</a:t>
            </a:r>
            <a:r>
              <a:rPr sz="1500" b="1" spc="-125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r>
              <a:rPr sz="1500" b="1" spc="-110" dirty="0">
                <a:solidFill>
                  <a:srgbClr val="404040"/>
                </a:solidFill>
                <a:latin typeface="Arial"/>
                <a:cs typeface="Arial"/>
              </a:rPr>
              <a:t>S</a:t>
            </a:r>
            <a:r>
              <a:rPr sz="1500" b="1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1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20" dirty="0">
                <a:solidFill>
                  <a:srgbClr val="404040"/>
                </a:solidFill>
                <a:latin typeface="Arial"/>
                <a:cs typeface="Arial"/>
              </a:rPr>
              <a:t>S</a:t>
            </a:r>
            <a:r>
              <a:rPr sz="1500" b="1" spc="-105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r>
              <a:rPr sz="1500" b="1" spc="-10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500" b="1" spc="-6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300" dirty="0">
                <a:solidFill>
                  <a:srgbClr val="404040"/>
                </a:solidFill>
                <a:latin typeface="Arial"/>
                <a:cs typeface="Arial"/>
              </a:rPr>
              <a:t>L</a:t>
            </a:r>
            <a:r>
              <a:rPr sz="1500" b="1" spc="-35" dirty="0">
                <a:solidFill>
                  <a:srgbClr val="404040"/>
                </a:solidFill>
                <a:latin typeface="Arial"/>
                <a:cs typeface="Arial"/>
              </a:rPr>
              <a:t>’</a:t>
            </a:r>
            <a:r>
              <a:rPr sz="1500" b="1" spc="-175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500" b="1" spc="-90" dirty="0">
                <a:solidFill>
                  <a:srgbClr val="404040"/>
                </a:solidFill>
                <a:latin typeface="Arial"/>
                <a:cs typeface="Arial"/>
              </a:rPr>
              <a:t>PP</a:t>
            </a:r>
            <a:r>
              <a:rPr sz="1500" b="1" spc="-11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500" b="1" spc="-12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500" b="1" spc="-125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500" b="1" spc="-18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500" b="1" spc="10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500" b="1" spc="-120" dirty="0">
                <a:solidFill>
                  <a:srgbClr val="404040"/>
                </a:solidFill>
                <a:latin typeface="Arial"/>
                <a:cs typeface="Arial"/>
              </a:rPr>
              <a:t>S</a:t>
            </a:r>
            <a:r>
              <a:rPr sz="1500" b="1" spc="-140" dirty="0">
                <a:solidFill>
                  <a:srgbClr val="404040"/>
                </a:solidFill>
                <a:latin typeface="Arial"/>
                <a:cs typeface="Arial"/>
              </a:rPr>
              <a:t>S</a:t>
            </a:r>
            <a:r>
              <a:rPr sz="1500" b="1" spc="-225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500" b="1" spc="-215" dirty="0">
                <a:solidFill>
                  <a:srgbClr val="404040"/>
                </a:solidFill>
                <a:latin typeface="Arial"/>
                <a:cs typeface="Arial"/>
              </a:rPr>
              <a:t>G</a:t>
            </a:r>
            <a:r>
              <a:rPr sz="1500" b="1" spc="-14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500" b="1" spc="-13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120" dirty="0">
                <a:solidFill>
                  <a:srgbClr val="404040"/>
                </a:solidFill>
                <a:latin typeface="Arial"/>
                <a:cs typeface="Arial"/>
              </a:rPr>
              <a:t>S</a:t>
            </a:r>
            <a:r>
              <a:rPr sz="1500" b="1" spc="-110" dirty="0">
                <a:solidFill>
                  <a:srgbClr val="404040"/>
                </a:solidFill>
                <a:latin typeface="Arial"/>
                <a:cs typeface="Arial"/>
              </a:rPr>
              <a:t>UPE</a:t>
            </a:r>
            <a:r>
              <a:rPr sz="1500" b="1" spc="-145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500" b="1" spc="-100" dirty="0">
                <a:solidFill>
                  <a:srgbClr val="404040"/>
                </a:solidFill>
                <a:latin typeface="Arial"/>
                <a:cs typeface="Arial"/>
              </a:rPr>
              <a:t>V</a:t>
            </a:r>
            <a:r>
              <a:rPr sz="1500" b="1" spc="-55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500" b="1" spc="-120" dirty="0">
                <a:solidFill>
                  <a:srgbClr val="404040"/>
                </a:solidFill>
                <a:latin typeface="Arial"/>
                <a:cs typeface="Arial"/>
              </a:rPr>
              <a:t>S</a:t>
            </a:r>
            <a:r>
              <a:rPr sz="1500" b="1" spc="-140" dirty="0">
                <a:solidFill>
                  <a:srgbClr val="404040"/>
                </a:solidFill>
                <a:latin typeface="Arial"/>
                <a:cs typeface="Arial"/>
              </a:rPr>
              <a:t>É</a:t>
            </a:r>
            <a:endParaRPr sz="15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32959" y="1085088"/>
            <a:ext cx="5839968" cy="5370576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21</a:t>
            </a:fld>
            <a:endParaRPr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A926535-6FBF-AE74-BCE3-422A53907552}"/>
                  </a:ext>
                </a:extLst>
              </p14:cNvPr>
              <p14:cNvContentPartPr/>
              <p14:nvPr/>
            </p14:nvContentPartPr>
            <p14:xfrm>
              <a:off x="6641440" y="2151754"/>
              <a:ext cx="183240" cy="1731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A926535-6FBF-AE74-BCE3-422A5390755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32800" y="2143114"/>
                <a:ext cx="20088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E73CEF9-E6B2-22F1-C3FE-A644B17A242D}"/>
                  </a:ext>
                </a:extLst>
              </p14:cNvPr>
              <p14:cNvContentPartPr/>
              <p14:nvPr/>
            </p14:nvContentPartPr>
            <p14:xfrm>
              <a:off x="8016640" y="4465474"/>
              <a:ext cx="137160" cy="2336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E73CEF9-E6B2-22F1-C3FE-A644B17A242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08000" y="4456474"/>
                <a:ext cx="154800" cy="25128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27B4D64F-6EED-F977-FEF8-196EF0323E7C}"/>
              </a:ext>
            </a:extLst>
          </p:cNvPr>
          <p:cNvSpPr txBox="1"/>
          <p:nvPr/>
        </p:nvSpPr>
        <p:spPr>
          <a:xfrm>
            <a:off x="2667000" y="24384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 </a:t>
            </a:r>
            <a:r>
              <a:rPr lang="fr-CA" dirty="0" err="1"/>
              <a:t>Naive</a:t>
            </a:r>
            <a:r>
              <a:rPr lang="fr-CA" dirty="0"/>
              <a:t> Bayes</a:t>
            </a:r>
            <a:endParaRPr lang="en-CA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2CD4703-3596-E658-3708-57EABB140429}"/>
                  </a:ext>
                </a:extLst>
              </p14:cNvPr>
              <p14:cNvContentPartPr/>
              <p14:nvPr/>
            </p14:nvContentPartPr>
            <p14:xfrm>
              <a:off x="3841360" y="1996954"/>
              <a:ext cx="2444400" cy="38808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2CD4703-3596-E658-3708-57EABB14042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832360" y="1988314"/>
                <a:ext cx="2462040" cy="405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646676" y="1007363"/>
            <a:ext cx="1393190" cy="707390"/>
          </a:xfrm>
          <a:prstGeom prst="rect">
            <a:avLst/>
          </a:prstGeom>
          <a:solidFill>
            <a:srgbClr val="7DC492"/>
          </a:solidFill>
          <a:ln w="9525">
            <a:solidFill>
              <a:srgbClr val="424242"/>
            </a:solidFill>
          </a:ln>
        </p:spPr>
        <p:txBody>
          <a:bodyPr vert="horz" wrap="square" lIns="0" tIns="134620" rIns="0" bIns="0" rtlCol="0">
            <a:spAutoFit/>
          </a:bodyPr>
          <a:lstStyle/>
          <a:p>
            <a:pPr marL="2540" algn="ctr">
              <a:lnSpc>
                <a:spcPct val="100000"/>
              </a:lnSpc>
              <a:spcBef>
                <a:spcPts val="1060"/>
              </a:spcBef>
            </a:pPr>
            <a:r>
              <a:rPr sz="1400" spc="-10" dirty="0">
                <a:latin typeface="Arial MT"/>
                <a:cs typeface="Arial MT"/>
              </a:rPr>
              <a:t>Apprentissage</a:t>
            </a:r>
            <a:endParaRPr sz="1400">
              <a:latin typeface="Arial MT"/>
              <a:cs typeface="Arial MT"/>
            </a:endParaRPr>
          </a:p>
          <a:p>
            <a:pPr marL="4445" algn="ctr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supervisé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89988" y="2253995"/>
            <a:ext cx="1393190" cy="710565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31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650">
              <a:latin typeface="Times New Roman"/>
              <a:cs typeface="Times New Roman"/>
            </a:endParaRPr>
          </a:p>
          <a:p>
            <a:pPr marL="175260">
              <a:lnSpc>
                <a:spcPct val="100000"/>
              </a:lnSpc>
            </a:pPr>
            <a:r>
              <a:rPr sz="1400" spc="-5" dirty="0">
                <a:latin typeface="Arial MT"/>
                <a:cs typeface="Arial MT"/>
              </a:rPr>
              <a:t>Classification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67828" y="2168651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27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"/>
              </a:spcBef>
            </a:pPr>
            <a:endParaRPr sz="1650">
              <a:latin typeface="Times New Roman"/>
              <a:cs typeface="Times New Roman"/>
            </a:endParaRPr>
          </a:p>
          <a:p>
            <a:pPr marL="251460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Régression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30452" y="3997452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36525" rIns="0" bIns="0" rtlCol="0">
            <a:spAutoFit/>
          </a:bodyPr>
          <a:lstStyle/>
          <a:p>
            <a:pPr marL="245110">
              <a:lnSpc>
                <a:spcPct val="100000"/>
              </a:lnSpc>
              <a:spcBef>
                <a:spcPts val="1075"/>
              </a:spcBef>
            </a:pPr>
            <a:r>
              <a:rPr sz="1400" spc="-10" dirty="0">
                <a:latin typeface="Arial MT"/>
                <a:cs typeface="Arial MT"/>
              </a:rPr>
              <a:t>Apprenants</a:t>
            </a:r>
            <a:endParaRPr sz="1400">
              <a:latin typeface="Arial MT"/>
              <a:cs typeface="Arial MT"/>
            </a:endParaRPr>
          </a:p>
          <a:p>
            <a:pPr marL="309245">
              <a:lnSpc>
                <a:spcPct val="100000"/>
              </a:lnSpc>
              <a:spcBef>
                <a:spcPts val="5"/>
              </a:spcBef>
            </a:pPr>
            <a:r>
              <a:rPr sz="1400" spc="-10" dirty="0">
                <a:latin typeface="Arial MT"/>
                <a:cs typeface="Arial MT"/>
              </a:rPr>
              <a:t>génératifs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884932" y="1708276"/>
            <a:ext cx="5581015" cy="568325"/>
          </a:xfrm>
          <a:custGeom>
            <a:avLst/>
            <a:gdLst/>
            <a:ahLst/>
            <a:cxnLst/>
            <a:rect l="l" t="t" r="r" b="b"/>
            <a:pathLst>
              <a:path w="5581015" h="568325">
                <a:moveTo>
                  <a:pt x="5580888" y="459359"/>
                </a:moveTo>
                <a:lnTo>
                  <a:pt x="5576862" y="456565"/>
                </a:lnTo>
                <a:lnTo>
                  <a:pt x="5510911" y="410718"/>
                </a:lnTo>
                <a:lnTo>
                  <a:pt x="5506351" y="442175"/>
                </a:lnTo>
                <a:lnTo>
                  <a:pt x="2460625" y="0"/>
                </a:lnTo>
                <a:lnTo>
                  <a:pt x="2459139" y="10375"/>
                </a:lnTo>
                <a:lnTo>
                  <a:pt x="2456815" y="0"/>
                </a:lnTo>
                <a:lnTo>
                  <a:pt x="73050" y="524344"/>
                </a:lnTo>
                <a:lnTo>
                  <a:pt x="66294" y="493395"/>
                </a:lnTo>
                <a:lnTo>
                  <a:pt x="0" y="546989"/>
                </a:lnTo>
                <a:lnTo>
                  <a:pt x="82550" y="567817"/>
                </a:lnTo>
                <a:lnTo>
                  <a:pt x="76352" y="539496"/>
                </a:lnTo>
                <a:lnTo>
                  <a:pt x="75768" y="536778"/>
                </a:lnTo>
                <a:lnTo>
                  <a:pt x="2459304" y="12522"/>
                </a:lnTo>
                <a:lnTo>
                  <a:pt x="5504535" y="454736"/>
                </a:lnTo>
                <a:lnTo>
                  <a:pt x="5499989" y="486156"/>
                </a:lnTo>
                <a:lnTo>
                  <a:pt x="5580888" y="459359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25395" y="2960116"/>
            <a:ext cx="864869" cy="1037590"/>
          </a:xfrm>
          <a:custGeom>
            <a:avLst/>
            <a:gdLst/>
            <a:ahLst/>
            <a:cxnLst/>
            <a:rect l="l" t="t" r="r" b="b"/>
            <a:pathLst>
              <a:path w="864869" h="1037589">
                <a:moveTo>
                  <a:pt x="19431" y="954151"/>
                </a:moveTo>
                <a:lnTo>
                  <a:pt x="0" y="1037082"/>
                </a:lnTo>
                <a:lnTo>
                  <a:pt x="77978" y="1002792"/>
                </a:lnTo>
                <a:lnTo>
                  <a:pt x="65290" y="992251"/>
                </a:lnTo>
                <a:lnTo>
                  <a:pt x="45466" y="992251"/>
                </a:lnTo>
                <a:lnTo>
                  <a:pt x="35687" y="984123"/>
                </a:lnTo>
                <a:lnTo>
                  <a:pt x="43788" y="974387"/>
                </a:lnTo>
                <a:lnTo>
                  <a:pt x="19431" y="954151"/>
                </a:lnTo>
                <a:close/>
              </a:path>
              <a:path w="864869" h="1037589">
                <a:moveTo>
                  <a:pt x="43788" y="974387"/>
                </a:moveTo>
                <a:lnTo>
                  <a:pt x="35687" y="984123"/>
                </a:lnTo>
                <a:lnTo>
                  <a:pt x="45466" y="992251"/>
                </a:lnTo>
                <a:lnTo>
                  <a:pt x="53569" y="982512"/>
                </a:lnTo>
                <a:lnTo>
                  <a:pt x="43788" y="974387"/>
                </a:lnTo>
                <a:close/>
              </a:path>
              <a:path w="864869" h="1037589">
                <a:moveTo>
                  <a:pt x="53569" y="982512"/>
                </a:moveTo>
                <a:lnTo>
                  <a:pt x="45466" y="992251"/>
                </a:lnTo>
                <a:lnTo>
                  <a:pt x="65290" y="992251"/>
                </a:lnTo>
                <a:lnTo>
                  <a:pt x="53569" y="982512"/>
                </a:lnTo>
                <a:close/>
              </a:path>
              <a:path w="864869" h="1037589">
                <a:moveTo>
                  <a:pt x="854583" y="0"/>
                </a:moveTo>
                <a:lnTo>
                  <a:pt x="43788" y="974387"/>
                </a:lnTo>
                <a:lnTo>
                  <a:pt x="53569" y="982512"/>
                </a:lnTo>
                <a:lnTo>
                  <a:pt x="864362" y="8128"/>
                </a:lnTo>
                <a:lnTo>
                  <a:pt x="854583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7763065" y="5016817"/>
            <a:ext cx="1402715" cy="720090"/>
            <a:chOff x="7763065" y="5016817"/>
            <a:chExt cx="1402715" cy="720090"/>
          </a:xfrm>
        </p:grpSpPr>
        <p:sp>
          <p:nvSpPr>
            <p:cNvPr id="10" name="object 10"/>
            <p:cNvSpPr/>
            <p:nvPr/>
          </p:nvSpPr>
          <p:spPr>
            <a:xfrm>
              <a:off x="7767828" y="5021579"/>
              <a:ext cx="1393190" cy="710565"/>
            </a:xfrm>
            <a:custGeom>
              <a:avLst/>
              <a:gdLst/>
              <a:ahLst/>
              <a:cxnLst/>
              <a:rect l="l" t="t" r="r" b="b"/>
              <a:pathLst>
                <a:path w="1393190" h="710564">
                  <a:moveTo>
                    <a:pt x="1392935" y="0"/>
                  </a:moveTo>
                  <a:lnTo>
                    <a:pt x="0" y="0"/>
                  </a:lnTo>
                  <a:lnTo>
                    <a:pt x="0" y="710184"/>
                  </a:lnTo>
                  <a:lnTo>
                    <a:pt x="1392935" y="710184"/>
                  </a:lnTo>
                  <a:lnTo>
                    <a:pt x="1392935" y="0"/>
                  </a:lnTo>
                  <a:close/>
                </a:path>
              </a:pathLst>
            </a:custGeom>
            <a:solidFill>
              <a:srgbClr val="7DC4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767828" y="5021579"/>
              <a:ext cx="1393190" cy="710565"/>
            </a:xfrm>
            <a:custGeom>
              <a:avLst/>
              <a:gdLst/>
              <a:ahLst/>
              <a:cxnLst/>
              <a:rect l="l" t="t" r="r" b="b"/>
              <a:pathLst>
                <a:path w="1393190" h="710564">
                  <a:moveTo>
                    <a:pt x="0" y="710184"/>
                  </a:moveTo>
                  <a:lnTo>
                    <a:pt x="1392935" y="710184"/>
                  </a:lnTo>
                  <a:lnTo>
                    <a:pt x="1392935" y="0"/>
                  </a:lnTo>
                  <a:lnTo>
                    <a:pt x="0" y="0"/>
                  </a:lnTo>
                  <a:lnTo>
                    <a:pt x="0" y="710184"/>
                  </a:lnTo>
                  <a:close/>
                </a:path>
              </a:pathLst>
            </a:custGeom>
            <a:ln w="9525">
              <a:solidFill>
                <a:srgbClr val="42424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7909306" y="5148452"/>
            <a:ext cx="1113790" cy="45148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112395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Arial MT"/>
                <a:cs typeface="Arial MT"/>
              </a:rPr>
              <a:t>Perceptron </a:t>
            </a:r>
            <a:r>
              <a:rPr sz="1400" spc="-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m</a:t>
            </a:r>
            <a:r>
              <a:rPr sz="1400" spc="-15" dirty="0">
                <a:latin typeface="Arial MT"/>
                <a:cs typeface="Arial MT"/>
              </a:rPr>
              <a:t>u</a:t>
            </a:r>
            <a:r>
              <a:rPr sz="1400" spc="-5" dirty="0">
                <a:latin typeface="Arial MT"/>
                <a:cs typeface="Arial MT"/>
              </a:rPr>
              <a:t>lti</a:t>
            </a:r>
            <a:r>
              <a:rPr sz="1400" spc="-15" dirty="0">
                <a:latin typeface="Arial MT"/>
                <a:cs typeface="Arial MT"/>
              </a:rPr>
              <a:t>-</a:t>
            </a:r>
            <a:r>
              <a:rPr sz="1400" spc="-5" dirty="0">
                <a:latin typeface="Arial MT"/>
                <a:cs typeface="Arial MT"/>
              </a:rPr>
              <a:t>c</a:t>
            </a:r>
            <a:r>
              <a:rPr sz="1400" spc="-15" dirty="0">
                <a:latin typeface="Arial MT"/>
                <a:cs typeface="Arial MT"/>
              </a:rPr>
              <a:t>ou</a:t>
            </a:r>
            <a:r>
              <a:rPr sz="1400" spc="-5" dirty="0">
                <a:latin typeface="Arial MT"/>
                <a:cs typeface="Arial MT"/>
              </a:rPr>
              <a:t>c</a:t>
            </a:r>
            <a:r>
              <a:rPr sz="1400" spc="-15" dirty="0">
                <a:latin typeface="Arial MT"/>
                <a:cs typeface="Arial MT"/>
              </a:rPr>
              <a:t>he</a:t>
            </a:r>
            <a:r>
              <a:rPr sz="1400" spc="-5" dirty="0">
                <a:latin typeface="Arial MT"/>
                <a:cs typeface="Arial MT"/>
              </a:rPr>
              <a:t>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344033" y="4686046"/>
            <a:ext cx="3122295" cy="365760"/>
          </a:xfrm>
          <a:custGeom>
            <a:avLst/>
            <a:gdLst/>
            <a:ahLst/>
            <a:cxnLst/>
            <a:rect l="l" t="t" r="r" b="b"/>
            <a:pathLst>
              <a:path w="3122295" h="365760">
                <a:moveTo>
                  <a:pt x="3049905" y="289432"/>
                </a:moveTo>
                <a:lnTo>
                  <a:pt x="3046627" y="320989"/>
                </a:lnTo>
                <a:lnTo>
                  <a:pt x="3059302" y="322325"/>
                </a:lnTo>
                <a:lnTo>
                  <a:pt x="3057906" y="335025"/>
                </a:lnTo>
                <a:lnTo>
                  <a:pt x="3045170" y="335025"/>
                </a:lnTo>
                <a:lnTo>
                  <a:pt x="3042031" y="365251"/>
                </a:lnTo>
                <a:lnTo>
                  <a:pt x="3121787" y="335406"/>
                </a:lnTo>
                <a:lnTo>
                  <a:pt x="3121191" y="335025"/>
                </a:lnTo>
                <a:lnTo>
                  <a:pt x="3057906" y="335025"/>
                </a:lnTo>
                <a:lnTo>
                  <a:pt x="3045307" y="333698"/>
                </a:lnTo>
                <a:lnTo>
                  <a:pt x="3119115" y="333698"/>
                </a:lnTo>
                <a:lnTo>
                  <a:pt x="3049905" y="289432"/>
                </a:lnTo>
                <a:close/>
              </a:path>
              <a:path w="3122295" h="365760">
                <a:moveTo>
                  <a:pt x="3046627" y="320989"/>
                </a:moveTo>
                <a:lnTo>
                  <a:pt x="3045307" y="333698"/>
                </a:lnTo>
                <a:lnTo>
                  <a:pt x="3057906" y="335025"/>
                </a:lnTo>
                <a:lnTo>
                  <a:pt x="3059302" y="322325"/>
                </a:lnTo>
                <a:lnTo>
                  <a:pt x="3046627" y="320989"/>
                </a:lnTo>
                <a:close/>
              </a:path>
              <a:path w="3122295" h="365760">
                <a:moveTo>
                  <a:pt x="1269" y="0"/>
                </a:moveTo>
                <a:lnTo>
                  <a:pt x="0" y="12699"/>
                </a:lnTo>
                <a:lnTo>
                  <a:pt x="3045307" y="333698"/>
                </a:lnTo>
                <a:lnTo>
                  <a:pt x="3046627" y="320989"/>
                </a:lnTo>
                <a:lnTo>
                  <a:pt x="1269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4646676" y="3985259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36525" rIns="0" bIns="0" rtlCol="0">
            <a:spAutoFit/>
          </a:bodyPr>
          <a:lstStyle/>
          <a:p>
            <a:pPr marL="247650">
              <a:lnSpc>
                <a:spcPct val="100000"/>
              </a:lnSpc>
              <a:spcBef>
                <a:spcPts val="1075"/>
              </a:spcBef>
            </a:pPr>
            <a:r>
              <a:rPr sz="1400" spc="-15" dirty="0">
                <a:latin typeface="Arial MT"/>
                <a:cs typeface="Arial MT"/>
              </a:rPr>
              <a:t>Apprenants</a:t>
            </a:r>
            <a:endParaRPr sz="1400">
              <a:latin typeface="Arial MT"/>
              <a:cs typeface="Arial MT"/>
            </a:endParaRPr>
          </a:p>
          <a:p>
            <a:pPr marL="186690">
              <a:lnSpc>
                <a:spcPct val="100000"/>
              </a:lnSpc>
            </a:pPr>
            <a:r>
              <a:rPr sz="1400" spc="-5" dirty="0">
                <a:latin typeface="Arial MT"/>
                <a:cs typeface="Arial MT"/>
              </a:rPr>
              <a:t>discriminatifs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882519" y="2958338"/>
            <a:ext cx="2460625" cy="1032510"/>
          </a:xfrm>
          <a:custGeom>
            <a:avLst/>
            <a:gdLst/>
            <a:ahLst/>
            <a:cxnLst/>
            <a:rect l="l" t="t" r="r" b="b"/>
            <a:pathLst>
              <a:path w="2460625" h="1032510">
                <a:moveTo>
                  <a:pt x="2387852" y="1003147"/>
                </a:moveTo>
                <a:lnTo>
                  <a:pt x="2375661" y="1032510"/>
                </a:lnTo>
                <a:lnTo>
                  <a:pt x="2460625" y="1026541"/>
                </a:lnTo>
                <a:lnTo>
                  <a:pt x="2444569" y="1007999"/>
                </a:lnTo>
                <a:lnTo>
                  <a:pt x="2399538" y="1007999"/>
                </a:lnTo>
                <a:lnTo>
                  <a:pt x="2387852" y="1003147"/>
                </a:lnTo>
                <a:close/>
              </a:path>
              <a:path w="2460625" h="1032510">
                <a:moveTo>
                  <a:pt x="2392718" y="991427"/>
                </a:moveTo>
                <a:lnTo>
                  <a:pt x="2387852" y="1003147"/>
                </a:lnTo>
                <a:lnTo>
                  <a:pt x="2399538" y="1007999"/>
                </a:lnTo>
                <a:lnTo>
                  <a:pt x="2404491" y="996314"/>
                </a:lnTo>
                <a:lnTo>
                  <a:pt x="2392718" y="991427"/>
                </a:lnTo>
                <a:close/>
              </a:path>
              <a:path w="2460625" h="1032510">
                <a:moveTo>
                  <a:pt x="2404872" y="962151"/>
                </a:moveTo>
                <a:lnTo>
                  <a:pt x="2392718" y="991427"/>
                </a:lnTo>
                <a:lnTo>
                  <a:pt x="2404491" y="996314"/>
                </a:lnTo>
                <a:lnTo>
                  <a:pt x="2399538" y="1007999"/>
                </a:lnTo>
                <a:lnTo>
                  <a:pt x="2444569" y="1007999"/>
                </a:lnTo>
                <a:lnTo>
                  <a:pt x="2404872" y="962151"/>
                </a:lnTo>
                <a:close/>
              </a:path>
              <a:path w="2460625" h="1032510">
                <a:moveTo>
                  <a:pt x="4825" y="0"/>
                </a:moveTo>
                <a:lnTo>
                  <a:pt x="0" y="11684"/>
                </a:lnTo>
                <a:lnTo>
                  <a:pt x="2387852" y="1003147"/>
                </a:lnTo>
                <a:lnTo>
                  <a:pt x="2392718" y="991427"/>
                </a:lnTo>
                <a:lnTo>
                  <a:pt x="4825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348739" y="5039867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1650">
              <a:latin typeface="Times New Roman"/>
              <a:cs typeface="Times New Roman"/>
            </a:endParaRPr>
          </a:p>
          <a:p>
            <a:pPr marL="198755">
              <a:lnSpc>
                <a:spcPct val="100000"/>
              </a:lnSpc>
              <a:spcBef>
                <a:spcPts val="5"/>
              </a:spcBef>
            </a:pPr>
            <a:r>
              <a:rPr sz="1400" spc="-5" dirty="0">
                <a:latin typeface="Arial MT"/>
                <a:cs typeface="Arial MT"/>
              </a:rPr>
              <a:t>Naive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-20" dirty="0">
                <a:latin typeface="Arial MT"/>
                <a:cs typeface="Arial MT"/>
              </a:rPr>
              <a:t>Bayes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5990844" y="5030723"/>
            <a:ext cx="1393190" cy="716280"/>
          </a:xfrm>
          <a:custGeom>
            <a:avLst/>
            <a:gdLst/>
            <a:ahLst/>
            <a:cxnLst/>
            <a:rect l="l" t="t" r="r" b="b"/>
            <a:pathLst>
              <a:path w="1393190" h="716279">
                <a:moveTo>
                  <a:pt x="1392936" y="0"/>
                </a:moveTo>
                <a:lnTo>
                  <a:pt x="0" y="0"/>
                </a:lnTo>
                <a:lnTo>
                  <a:pt x="0" y="716279"/>
                </a:lnTo>
                <a:lnTo>
                  <a:pt x="1392936" y="716279"/>
                </a:lnTo>
                <a:lnTo>
                  <a:pt x="1392936" y="0"/>
                </a:lnTo>
                <a:close/>
              </a:path>
            </a:pathLst>
          </a:custGeom>
          <a:solidFill>
            <a:srgbClr val="7DC49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5990844" y="5030723"/>
            <a:ext cx="1393190" cy="716280"/>
          </a:xfrm>
          <a:prstGeom prst="rect">
            <a:avLst/>
          </a:prstGeom>
          <a:ln w="9525">
            <a:solidFill>
              <a:srgbClr val="424242"/>
            </a:solidFill>
          </a:ln>
        </p:spPr>
        <p:txBody>
          <a:bodyPr vert="horz" wrap="square" lIns="0" tIns="141605" rIns="0" bIns="0" rtlCol="0">
            <a:spAutoFit/>
          </a:bodyPr>
          <a:lstStyle/>
          <a:p>
            <a:pPr marL="322580" marR="243840" indent="-73660">
              <a:lnSpc>
                <a:spcPct val="100000"/>
              </a:lnSpc>
              <a:spcBef>
                <a:spcPts val="1115"/>
              </a:spcBef>
            </a:pPr>
            <a:r>
              <a:rPr sz="1400" spc="-10" dirty="0">
                <a:latin typeface="Arial MT"/>
                <a:cs typeface="Arial MT"/>
              </a:rPr>
              <a:t>Ré</a:t>
            </a:r>
            <a:r>
              <a:rPr sz="1400" spc="-15" dirty="0">
                <a:latin typeface="Arial MT"/>
                <a:cs typeface="Arial MT"/>
              </a:rPr>
              <a:t>gre</a:t>
            </a:r>
            <a:r>
              <a:rPr sz="1400" spc="-5" dirty="0">
                <a:latin typeface="Arial MT"/>
                <a:cs typeface="Arial MT"/>
              </a:rPr>
              <a:t>ssion  </a:t>
            </a:r>
            <a:r>
              <a:rPr sz="1400" spc="-10" dirty="0">
                <a:latin typeface="Arial MT"/>
                <a:cs typeface="Arial MT"/>
              </a:rPr>
              <a:t>logistique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343144" y="4686172"/>
            <a:ext cx="1344295" cy="361950"/>
          </a:xfrm>
          <a:custGeom>
            <a:avLst/>
            <a:gdLst/>
            <a:ahLst/>
            <a:cxnLst/>
            <a:rect l="l" t="t" r="r" b="b"/>
            <a:pathLst>
              <a:path w="1344295" h="361950">
                <a:moveTo>
                  <a:pt x="1268736" y="331043"/>
                </a:moveTo>
                <a:lnTo>
                  <a:pt x="1260982" y="361950"/>
                </a:lnTo>
                <a:lnTo>
                  <a:pt x="1344167" y="343534"/>
                </a:lnTo>
                <a:lnTo>
                  <a:pt x="1333221" y="334137"/>
                </a:lnTo>
                <a:lnTo>
                  <a:pt x="1281049" y="334137"/>
                </a:lnTo>
                <a:lnTo>
                  <a:pt x="1268736" y="331043"/>
                </a:lnTo>
                <a:close/>
              </a:path>
              <a:path w="1344295" h="361950">
                <a:moveTo>
                  <a:pt x="1271794" y="318853"/>
                </a:moveTo>
                <a:lnTo>
                  <a:pt x="1268736" y="331043"/>
                </a:lnTo>
                <a:lnTo>
                  <a:pt x="1281049" y="334137"/>
                </a:lnTo>
                <a:lnTo>
                  <a:pt x="1284097" y="321944"/>
                </a:lnTo>
                <a:lnTo>
                  <a:pt x="1271794" y="318853"/>
                </a:lnTo>
                <a:close/>
              </a:path>
              <a:path w="1344295" h="361950">
                <a:moveTo>
                  <a:pt x="1279525" y="288035"/>
                </a:moveTo>
                <a:lnTo>
                  <a:pt x="1271794" y="318853"/>
                </a:lnTo>
                <a:lnTo>
                  <a:pt x="1284097" y="321944"/>
                </a:lnTo>
                <a:lnTo>
                  <a:pt x="1281049" y="334137"/>
                </a:lnTo>
                <a:lnTo>
                  <a:pt x="1333221" y="334137"/>
                </a:lnTo>
                <a:lnTo>
                  <a:pt x="1279525" y="288035"/>
                </a:lnTo>
                <a:close/>
              </a:path>
              <a:path w="1344295" h="361950">
                <a:moveTo>
                  <a:pt x="3047" y="0"/>
                </a:moveTo>
                <a:lnTo>
                  <a:pt x="0" y="12318"/>
                </a:lnTo>
                <a:lnTo>
                  <a:pt x="1268736" y="331043"/>
                </a:lnTo>
                <a:lnTo>
                  <a:pt x="1271794" y="318853"/>
                </a:lnTo>
                <a:lnTo>
                  <a:pt x="3047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000885" y="4704207"/>
            <a:ext cx="76200" cy="334010"/>
          </a:xfrm>
          <a:custGeom>
            <a:avLst/>
            <a:gdLst/>
            <a:ahLst/>
            <a:cxnLst/>
            <a:rect l="l" t="t" r="r" b="b"/>
            <a:pathLst>
              <a:path w="76200" h="334010">
                <a:moveTo>
                  <a:pt x="31716" y="257946"/>
                </a:moveTo>
                <a:lnTo>
                  <a:pt x="0" y="259588"/>
                </a:lnTo>
                <a:lnTo>
                  <a:pt x="42037" y="333629"/>
                </a:lnTo>
                <a:lnTo>
                  <a:pt x="69531" y="270637"/>
                </a:lnTo>
                <a:lnTo>
                  <a:pt x="32384" y="270637"/>
                </a:lnTo>
                <a:lnTo>
                  <a:pt x="31716" y="257946"/>
                </a:lnTo>
                <a:close/>
              </a:path>
              <a:path w="76200" h="334010">
                <a:moveTo>
                  <a:pt x="44415" y="257289"/>
                </a:moveTo>
                <a:lnTo>
                  <a:pt x="31716" y="257946"/>
                </a:lnTo>
                <a:lnTo>
                  <a:pt x="32384" y="270637"/>
                </a:lnTo>
                <a:lnTo>
                  <a:pt x="45084" y="270002"/>
                </a:lnTo>
                <a:lnTo>
                  <a:pt x="44415" y="257289"/>
                </a:lnTo>
                <a:close/>
              </a:path>
              <a:path w="76200" h="334010">
                <a:moveTo>
                  <a:pt x="76072" y="255651"/>
                </a:moveTo>
                <a:lnTo>
                  <a:pt x="44415" y="257289"/>
                </a:lnTo>
                <a:lnTo>
                  <a:pt x="45084" y="270002"/>
                </a:lnTo>
                <a:lnTo>
                  <a:pt x="32384" y="270637"/>
                </a:lnTo>
                <a:lnTo>
                  <a:pt x="69531" y="270637"/>
                </a:lnTo>
                <a:lnTo>
                  <a:pt x="76072" y="255651"/>
                </a:lnTo>
                <a:close/>
              </a:path>
              <a:path w="76200" h="334010">
                <a:moveTo>
                  <a:pt x="30860" y="0"/>
                </a:moveTo>
                <a:lnTo>
                  <a:pt x="18160" y="762"/>
                </a:lnTo>
                <a:lnTo>
                  <a:pt x="31716" y="257946"/>
                </a:lnTo>
                <a:lnTo>
                  <a:pt x="44415" y="257289"/>
                </a:lnTo>
                <a:lnTo>
                  <a:pt x="30860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3058667" y="5039867"/>
            <a:ext cx="923925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1650">
              <a:latin typeface="Times New Roman"/>
              <a:cs typeface="Times New Roman"/>
            </a:endParaRPr>
          </a:p>
          <a:p>
            <a:pPr marL="224154">
              <a:lnSpc>
                <a:spcPct val="100000"/>
              </a:lnSpc>
              <a:spcBef>
                <a:spcPts val="5"/>
              </a:spcBef>
            </a:pPr>
            <a:r>
              <a:rPr sz="1400" spc="-15" dirty="0">
                <a:latin typeface="Arial MT"/>
                <a:cs typeface="Arial MT"/>
              </a:rPr>
              <a:t>SVMs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7761731" y="3241548"/>
            <a:ext cx="1393190" cy="707390"/>
          </a:xfrm>
          <a:custGeom>
            <a:avLst/>
            <a:gdLst/>
            <a:ahLst/>
            <a:cxnLst/>
            <a:rect l="l" t="t" r="r" b="b"/>
            <a:pathLst>
              <a:path w="1393190" h="707389">
                <a:moveTo>
                  <a:pt x="1392935" y="0"/>
                </a:moveTo>
                <a:lnTo>
                  <a:pt x="0" y="0"/>
                </a:lnTo>
                <a:lnTo>
                  <a:pt x="0" y="707135"/>
                </a:lnTo>
                <a:lnTo>
                  <a:pt x="1392935" y="707135"/>
                </a:lnTo>
                <a:lnTo>
                  <a:pt x="1392935" y="0"/>
                </a:lnTo>
                <a:close/>
              </a:path>
            </a:pathLst>
          </a:custGeom>
          <a:solidFill>
            <a:srgbClr val="7DC49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3" name="object 23"/>
          <p:cNvGrpSpPr/>
          <p:nvPr/>
        </p:nvGrpSpPr>
        <p:grpSpPr>
          <a:xfrm>
            <a:off x="3518915" y="4686172"/>
            <a:ext cx="6027420" cy="2047239"/>
            <a:chOff x="3518915" y="4686172"/>
            <a:chExt cx="6027420" cy="2047239"/>
          </a:xfrm>
        </p:grpSpPr>
        <p:sp>
          <p:nvSpPr>
            <p:cNvPr id="24" name="object 24"/>
            <p:cNvSpPr/>
            <p:nvPr/>
          </p:nvSpPr>
          <p:spPr>
            <a:xfrm>
              <a:off x="3518915" y="4686172"/>
              <a:ext cx="1826260" cy="375285"/>
            </a:xfrm>
            <a:custGeom>
              <a:avLst/>
              <a:gdLst/>
              <a:ahLst/>
              <a:cxnLst/>
              <a:rect l="l" t="t" r="r" b="b"/>
              <a:pathLst>
                <a:path w="1826260" h="375285">
                  <a:moveTo>
                    <a:pt x="67818" y="300227"/>
                  </a:moveTo>
                  <a:lnTo>
                    <a:pt x="0" y="351789"/>
                  </a:lnTo>
                  <a:lnTo>
                    <a:pt x="81914" y="375031"/>
                  </a:lnTo>
                  <a:lnTo>
                    <a:pt x="76482" y="346201"/>
                  </a:lnTo>
                  <a:lnTo>
                    <a:pt x="63626" y="346201"/>
                  </a:lnTo>
                  <a:lnTo>
                    <a:pt x="61213" y="333756"/>
                  </a:lnTo>
                  <a:lnTo>
                    <a:pt x="73691" y="331393"/>
                  </a:lnTo>
                  <a:lnTo>
                    <a:pt x="67818" y="300227"/>
                  </a:lnTo>
                  <a:close/>
                </a:path>
                <a:path w="1826260" h="375285">
                  <a:moveTo>
                    <a:pt x="73691" y="331393"/>
                  </a:moveTo>
                  <a:lnTo>
                    <a:pt x="61213" y="333756"/>
                  </a:lnTo>
                  <a:lnTo>
                    <a:pt x="63626" y="346201"/>
                  </a:lnTo>
                  <a:lnTo>
                    <a:pt x="76039" y="343851"/>
                  </a:lnTo>
                  <a:lnTo>
                    <a:pt x="73691" y="331393"/>
                  </a:lnTo>
                  <a:close/>
                </a:path>
                <a:path w="1826260" h="375285">
                  <a:moveTo>
                    <a:pt x="76039" y="343851"/>
                  </a:moveTo>
                  <a:lnTo>
                    <a:pt x="63626" y="346201"/>
                  </a:lnTo>
                  <a:lnTo>
                    <a:pt x="76482" y="346201"/>
                  </a:lnTo>
                  <a:lnTo>
                    <a:pt x="76039" y="343851"/>
                  </a:lnTo>
                  <a:close/>
                </a:path>
                <a:path w="1826260" h="375285">
                  <a:moveTo>
                    <a:pt x="1823720" y="0"/>
                  </a:moveTo>
                  <a:lnTo>
                    <a:pt x="73691" y="331393"/>
                  </a:lnTo>
                  <a:lnTo>
                    <a:pt x="76039" y="343851"/>
                  </a:lnTo>
                  <a:lnTo>
                    <a:pt x="1826133" y="12445"/>
                  </a:lnTo>
                  <a:lnTo>
                    <a:pt x="1823720" y="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92367" y="5468111"/>
              <a:ext cx="1292352" cy="801624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796783" y="5526023"/>
              <a:ext cx="1292352" cy="804671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3983" y="5632703"/>
              <a:ext cx="1292352" cy="801623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967471" y="5928359"/>
              <a:ext cx="1289303" cy="804670"/>
            </a:xfrm>
            <a:prstGeom prst="rect">
              <a:avLst/>
            </a:prstGeom>
          </p:spPr>
        </p:pic>
      </p:grpSp>
      <p:sp>
        <p:nvSpPr>
          <p:cNvPr id="29" name="object 29"/>
          <p:cNvSpPr txBox="1"/>
          <p:nvPr/>
        </p:nvSpPr>
        <p:spPr>
          <a:xfrm>
            <a:off x="7761731" y="3241548"/>
            <a:ext cx="1393190" cy="707390"/>
          </a:xfrm>
          <a:prstGeom prst="rect">
            <a:avLst/>
          </a:prstGeom>
          <a:ln w="9525">
            <a:solidFill>
              <a:srgbClr val="424242"/>
            </a:solidFill>
          </a:ln>
        </p:spPr>
        <p:txBody>
          <a:bodyPr vert="horz" wrap="square" lIns="0" tIns="13589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70"/>
              </a:spcBef>
            </a:pPr>
            <a:r>
              <a:rPr sz="1400" spc="-10" dirty="0">
                <a:latin typeface="Arial MT"/>
                <a:cs typeface="Arial MT"/>
              </a:rPr>
              <a:t>Régression</a:t>
            </a:r>
            <a:endParaRPr sz="140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linéaire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8247888" y="2875660"/>
            <a:ext cx="1289685" cy="1693545"/>
            <a:chOff x="8247888" y="2875660"/>
            <a:chExt cx="1289685" cy="1693545"/>
          </a:xfrm>
        </p:grpSpPr>
        <p:sp>
          <p:nvSpPr>
            <p:cNvPr id="31" name="object 31"/>
            <p:cNvSpPr/>
            <p:nvPr/>
          </p:nvSpPr>
          <p:spPr>
            <a:xfrm>
              <a:off x="8420227" y="2875660"/>
              <a:ext cx="76200" cy="364490"/>
            </a:xfrm>
            <a:custGeom>
              <a:avLst/>
              <a:gdLst/>
              <a:ahLst/>
              <a:cxnLst/>
              <a:rect l="l" t="t" r="r" b="b"/>
              <a:pathLst>
                <a:path w="76200" h="364489">
                  <a:moveTo>
                    <a:pt x="0" y="287400"/>
                  </a:moveTo>
                  <a:lnTo>
                    <a:pt x="36449" y="364489"/>
                  </a:lnTo>
                  <a:lnTo>
                    <a:pt x="69898" y="301116"/>
                  </a:lnTo>
                  <a:lnTo>
                    <a:pt x="44196" y="301116"/>
                  </a:lnTo>
                  <a:lnTo>
                    <a:pt x="31496" y="300863"/>
                  </a:lnTo>
                  <a:lnTo>
                    <a:pt x="31780" y="288142"/>
                  </a:lnTo>
                  <a:lnTo>
                    <a:pt x="0" y="287400"/>
                  </a:lnTo>
                  <a:close/>
                </a:path>
                <a:path w="76200" h="364489">
                  <a:moveTo>
                    <a:pt x="31780" y="288142"/>
                  </a:moveTo>
                  <a:lnTo>
                    <a:pt x="31496" y="300863"/>
                  </a:lnTo>
                  <a:lnTo>
                    <a:pt x="44196" y="301116"/>
                  </a:lnTo>
                  <a:lnTo>
                    <a:pt x="44479" y="288438"/>
                  </a:lnTo>
                  <a:lnTo>
                    <a:pt x="31780" y="288142"/>
                  </a:lnTo>
                  <a:close/>
                </a:path>
                <a:path w="76200" h="364489">
                  <a:moveTo>
                    <a:pt x="44479" y="288438"/>
                  </a:moveTo>
                  <a:lnTo>
                    <a:pt x="44196" y="301116"/>
                  </a:lnTo>
                  <a:lnTo>
                    <a:pt x="69898" y="301116"/>
                  </a:lnTo>
                  <a:lnTo>
                    <a:pt x="76200" y="289178"/>
                  </a:lnTo>
                  <a:lnTo>
                    <a:pt x="44479" y="288438"/>
                  </a:lnTo>
                  <a:close/>
                </a:path>
                <a:path w="76200" h="364489">
                  <a:moveTo>
                    <a:pt x="38226" y="0"/>
                  </a:moveTo>
                  <a:lnTo>
                    <a:pt x="31780" y="288142"/>
                  </a:lnTo>
                  <a:lnTo>
                    <a:pt x="44479" y="288438"/>
                  </a:lnTo>
                  <a:lnTo>
                    <a:pt x="50926" y="253"/>
                  </a:lnTo>
                  <a:lnTo>
                    <a:pt x="38226" y="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2" name="object 3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47888" y="3764279"/>
              <a:ext cx="1289303" cy="804672"/>
            </a:xfrm>
            <a:prstGeom prst="rect">
              <a:avLst/>
            </a:prstGeom>
          </p:spPr>
        </p:pic>
      </p:grpSp>
      <p:sp>
        <p:nvSpPr>
          <p:cNvPr id="33" name="object 33"/>
          <p:cNvSpPr txBox="1"/>
          <p:nvPr/>
        </p:nvSpPr>
        <p:spPr>
          <a:xfrm>
            <a:off x="4192523" y="5045964"/>
            <a:ext cx="1122045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37160" rIns="0" bIns="0" rtlCol="0">
            <a:spAutoFit/>
          </a:bodyPr>
          <a:lstStyle/>
          <a:p>
            <a:pPr marL="175260">
              <a:lnSpc>
                <a:spcPct val="100000"/>
              </a:lnSpc>
              <a:spcBef>
                <a:spcPts val="1080"/>
              </a:spcBef>
            </a:pPr>
            <a:r>
              <a:rPr sz="1400" spc="-10" dirty="0">
                <a:latin typeface="Arial MT"/>
                <a:cs typeface="Arial MT"/>
              </a:rPr>
              <a:t>Arbres</a:t>
            </a:r>
            <a:r>
              <a:rPr sz="1400" spc="-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de</a:t>
            </a:r>
            <a:endParaRPr sz="1400">
              <a:latin typeface="Arial MT"/>
              <a:cs typeface="Arial MT"/>
            </a:endParaRPr>
          </a:p>
          <a:p>
            <a:pPr marL="236220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décision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753355" y="4686934"/>
            <a:ext cx="594360" cy="358140"/>
          </a:xfrm>
          <a:custGeom>
            <a:avLst/>
            <a:gdLst/>
            <a:ahLst/>
            <a:cxnLst/>
            <a:rect l="l" t="t" r="r" b="b"/>
            <a:pathLst>
              <a:path w="594360" h="358139">
                <a:moveTo>
                  <a:pt x="45974" y="286003"/>
                </a:moveTo>
                <a:lnTo>
                  <a:pt x="0" y="357758"/>
                </a:lnTo>
                <a:lnTo>
                  <a:pt x="84963" y="351535"/>
                </a:lnTo>
                <a:lnTo>
                  <a:pt x="72571" y="330707"/>
                </a:lnTo>
                <a:lnTo>
                  <a:pt x="57785" y="330707"/>
                </a:lnTo>
                <a:lnTo>
                  <a:pt x="51308" y="319785"/>
                </a:lnTo>
                <a:lnTo>
                  <a:pt x="62205" y="313286"/>
                </a:lnTo>
                <a:lnTo>
                  <a:pt x="45974" y="286003"/>
                </a:lnTo>
                <a:close/>
              </a:path>
              <a:path w="594360" h="358139">
                <a:moveTo>
                  <a:pt x="62205" y="313286"/>
                </a:moveTo>
                <a:lnTo>
                  <a:pt x="51308" y="319785"/>
                </a:lnTo>
                <a:lnTo>
                  <a:pt x="57785" y="330707"/>
                </a:lnTo>
                <a:lnTo>
                  <a:pt x="68698" y="324199"/>
                </a:lnTo>
                <a:lnTo>
                  <a:pt x="62205" y="313286"/>
                </a:lnTo>
                <a:close/>
              </a:path>
              <a:path w="594360" h="358139">
                <a:moveTo>
                  <a:pt x="68698" y="324199"/>
                </a:moveTo>
                <a:lnTo>
                  <a:pt x="57785" y="330707"/>
                </a:lnTo>
                <a:lnTo>
                  <a:pt x="72571" y="330707"/>
                </a:lnTo>
                <a:lnTo>
                  <a:pt x="68698" y="324199"/>
                </a:lnTo>
                <a:close/>
              </a:path>
              <a:path w="594360" h="358139">
                <a:moveTo>
                  <a:pt x="587502" y="0"/>
                </a:moveTo>
                <a:lnTo>
                  <a:pt x="62205" y="313286"/>
                </a:lnTo>
                <a:lnTo>
                  <a:pt x="68698" y="324199"/>
                </a:lnTo>
                <a:lnTo>
                  <a:pt x="593979" y="10921"/>
                </a:lnTo>
                <a:lnTo>
                  <a:pt x="587502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22</a:t>
            </a:fld>
            <a:endParaRPr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580929-3F3D-3372-96A0-BEA6766CDC44}"/>
              </a:ext>
            </a:extLst>
          </p:cNvPr>
          <p:cNvSpPr txBox="1"/>
          <p:nvPr/>
        </p:nvSpPr>
        <p:spPr>
          <a:xfrm>
            <a:off x="5020054" y="6326154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 Classificateur (peut être </a:t>
            </a:r>
            <a:r>
              <a:rPr lang="fr-CA" dirty="0" err="1"/>
              <a:t>misleading</a:t>
            </a:r>
            <a:r>
              <a:rPr lang="fr-CA" dirty="0"/>
              <a:t>)</a:t>
            </a:r>
            <a:endParaRPr lang="en-CA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F4D6E987-1EA6-DCD8-059F-5EBF95B611E2}"/>
                  </a:ext>
                </a:extLst>
              </p14:cNvPr>
              <p14:cNvContentPartPr/>
              <p14:nvPr/>
            </p14:nvContentPartPr>
            <p14:xfrm>
              <a:off x="5708320" y="5510914"/>
              <a:ext cx="229680" cy="79812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F4D6E987-1EA6-DCD8-059F-5EBF95B611E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99320" y="5501914"/>
                <a:ext cx="247320" cy="815760"/>
              </a:xfrm>
              <a:prstGeom prst="rect">
                <a:avLst/>
              </a:prstGeom>
            </p:spPr>
          </p:pic>
        </mc:Fallback>
      </mc:AlternateContent>
      <p:sp>
        <p:nvSpPr>
          <p:cNvPr id="38" name="TextBox 37">
            <a:extLst>
              <a:ext uri="{FF2B5EF4-FFF2-40B4-BE49-F238E27FC236}">
                <a16:creationId xmlns:a16="http://schemas.microsoft.com/office/drawing/2014/main" id="{11FC8BB5-A34E-10C0-8582-05929C5E26F9}"/>
              </a:ext>
            </a:extLst>
          </p:cNvPr>
          <p:cNvSpPr txBox="1"/>
          <p:nvPr/>
        </p:nvSpPr>
        <p:spPr>
          <a:xfrm>
            <a:off x="376643" y="845130"/>
            <a:ext cx="22622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 Apprenants génératifs: Probabilité à priori d’une classe</a:t>
            </a:r>
          </a:p>
          <a:p>
            <a:endParaRPr lang="fr-CA" dirty="0"/>
          </a:p>
          <a:p>
            <a:r>
              <a:rPr lang="fr-CA" dirty="0"/>
              <a:t>Pas le même cas pour apprenants discriminatifs</a:t>
            </a:r>
            <a:endParaRPr lang="en-CA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3359" y="660603"/>
            <a:ext cx="1129665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204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2000" b="1" spc="-50" dirty="0">
                <a:solidFill>
                  <a:srgbClr val="404040"/>
                </a:solidFill>
                <a:latin typeface="Trebuchet MS"/>
                <a:cs typeface="Trebuchet MS"/>
              </a:rPr>
              <a:t>ODÈ</a:t>
            </a:r>
            <a:r>
              <a:rPr sz="2000" b="1" spc="5" dirty="0">
                <a:solidFill>
                  <a:srgbClr val="404040"/>
                </a:solidFill>
                <a:latin typeface="Trebuchet MS"/>
                <a:cs typeface="Trebuchet MS"/>
              </a:rPr>
              <a:t>LES</a:t>
            </a:r>
            <a:endParaRPr sz="20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005266" y="941641"/>
            <a:ext cx="7084059" cy="2414905"/>
            <a:chOff x="2005266" y="941641"/>
            <a:chExt cx="7084059" cy="241490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05193" y="1708045"/>
              <a:ext cx="5399703" cy="147669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2010029" y="1598421"/>
              <a:ext cx="6362065" cy="1753235"/>
            </a:xfrm>
            <a:custGeom>
              <a:avLst/>
              <a:gdLst/>
              <a:ahLst/>
              <a:cxnLst/>
              <a:rect l="l" t="t" r="r" b="b"/>
              <a:pathLst>
                <a:path w="6362065" h="1753235">
                  <a:moveTo>
                    <a:pt x="0" y="1752980"/>
                  </a:moveTo>
                  <a:lnTo>
                    <a:pt x="6361557" y="1752980"/>
                  </a:lnTo>
                  <a:lnTo>
                    <a:pt x="6361557" y="0"/>
                  </a:lnTo>
                  <a:lnTo>
                    <a:pt x="0" y="0"/>
                  </a:lnTo>
                  <a:lnTo>
                    <a:pt x="0" y="175298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460236" y="946403"/>
              <a:ext cx="1118870" cy="1151255"/>
            </a:xfrm>
            <a:custGeom>
              <a:avLst/>
              <a:gdLst/>
              <a:ahLst/>
              <a:cxnLst/>
              <a:rect l="l" t="t" r="r" b="b"/>
              <a:pathLst>
                <a:path w="1118870" h="1151255">
                  <a:moveTo>
                    <a:pt x="1118615" y="0"/>
                  </a:moveTo>
                  <a:lnTo>
                    <a:pt x="0" y="0"/>
                  </a:lnTo>
                  <a:lnTo>
                    <a:pt x="0" y="362712"/>
                  </a:lnTo>
                  <a:lnTo>
                    <a:pt x="652525" y="362712"/>
                  </a:lnTo>
                  <a:lnTo>
                    <a:pt x="703580" y="1150874"/>
                  </a:lnTo>
                  <a:lnTo>
                    <a:pt x="932180" y="362712"/>
                  </a:lnTo>
                  <a:lnTo>
                    <a:pt x="1118615" y="362712"/>
                  </a:lnTo>
                  <a:lnTo>
                    <a:pt x="1118615" y="0"/>
                  </a:lnTo>
                  <a:close/>
                </a:path>
              </a:pathLst>
            </a:custGeom>
            <a:solidFill>
              <a:srgbClr val="27CED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460236" y="946403"/>
              <a:ext cx="1118870" cy="1151255"/>
            </a:xfrm>
            <a:custGeom>
              <a:avLst/>
              <a:gdLst/>
              <a:ahLst/>
              <a:cxnLst/>
              <a:rect l="l" t="t" r="r" b="b"/>
              <a:pathLst>
                <a:path w="1118870" h="1151255">
                  <a:moveTo>
                    <a:pt x="0" y="0"/>
                  </a:moveTo>
                  <a:lnTo>
                    <a:pt x="652525" y="0"/>
                  </a:lnTo>
                  <a:lnTo>
                    <a:pt x="932180" y="0"/>
                  </a:lnTo>
                  <a:lnTo>
                    <a:pt x="1118615" y="0"/>
                  </a:lnTo>
                  <a:lnTo>
                    <a:pt x="1118615" y="211582"/>
                  </a:lnTo>
                  <a:lnTo>
                    <a:pt x="1118615" y="302260"/>
                  </a:lnTo>
                  <a:lnTo>
                    <a:pt x="1118615" y="362712"/>
                  </a:lnTo>
                  <a:lnTo>
                    <a:pt x="932180" y="362712"/>
                  </a:lnTo>
                  <a:lnTo>
                    <a:pt x="703580" y="1150874"/>
                  </a:lnTo>
                  <a:lnTo>
                    <a:pt x="652525" y="362712"/>
                  </a:lnTo>
                  <a:lnTo>
                    <a:pt x="0" y="362712"/>
                  </a:lnTo>
                  <a:lnTo>
                    <a:pt x="0" y="302260"/>
                  </a:lnTo>
                  <a:lnTo>
                    <a:pt x="0" y="211582"/>
                  </a:lnTo>
                  <a:lnTo>
                    <a:pt x="0" y="0"/>
                  </a:lnTo>
                  <a:close/>
                </a:path>
              </a:pathLst>
            </a:custGeom>
            <a:ln w="9525">
              <a:solidFill>
                <a:srgbClr val="335B7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458582" y="1239011"/>
              <a:ext cx="1626235" cy="1052830"/>
            </a:xfrm>
            <a:custGeom>
              <a:avLst/>
              <a:gdLst/>
              <a:ahLst/>
              <a:cxnLst/>
              <a:rect l="l" t="t" r="r" b="b"/>
              <a:pathLst>
                <a:path w="1626234" h="1052830">
                  <a:moveTo>
                    <a:pt x="1625981" y="0"/>
                  </a:moveTo>
                  <a:lnTo>
                    <a:pt x="294005" y="0"/>
                  </a:lnTo>
                  <a:lnTo>
                    <a:pt x="294005" y="365760"/>
                  </a:lnTo>
                  <a:lnTo>
                    <a:pt x="516000" y="365760"/>
                  </a:lnTo>
                  <a:lnTo>
                    <a:pt x="0" y="1052702"/>
                  </a:lnTo>
                  <a:lnTo>
                    <a:pt x="848995" y="365760"/>
                  </a:lnTo>
                  <a:lnTo>
                    <a:pt x="1625981" y="365760"/>
                  </a:lnTo>
                  <a:lnTo>
                    <a:pt x="1625981" y="0"/>
                  </a:lnTo>
                  <a:close/>
                </a:path>
              </a:pathLst>
            </a:custGeom>
            <a:solidFill>
              <a:srgbClr val="27CED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458582" y="1239011"/>
              <a:ext cx="1626235" cy="1052830"/>
            </a:xfrm>
            <a:custGeom>
              <a:avLst/>
              <a:gdLst/>
              <a:ahLst/>
              <a:cxnLst/>
              <a:rect l="l" t="t" r="r" b="b"/>
              <a:pathLst>
                <a:path w="1626234" h="1052830">
                  <a:moveTo>
                    <a:pt x="294005" y="0"/>
                  </a:moveTo>
                  <a:lnTo>
                    <a:pt x="516000" y="0"/>
                  </a:lnTo>
                  <a:lnTo>
                    <a:pt x="848995" y="0"/>
                  </a:lnTo>
                  <a:lnTo>
                    <a:pt x="1625981" y="0"/>
                  </a:lnTo>
                  <a:lnTo>
                    <a:pt x="1625981" y="213360"/>
                  </a:lnTo>
                  <a:lnTo>
                    <a:pt x="1625981" y="304800"/>
                  </a:lnTo>
                  <a:lnTo>
                    <a:pt x="1625981" y="365760"/>
                  </a:lnTo>
                  <a:lnTo>
                    <a:pt x="848995" y="365760"/>
                  </a:lnTo>
                  <a:lnTo>
                    <a:pt x="0" y="1052702"/>
                  </a:lnTo>
                  <a:lnTo>
                    <a:pt x="516000" y="365760"/>
                  </a:lnTo>
                  <a:lnTo>
                    <a:pt x="294005" y="365760"/>
                  </a:lnTo>
                  <a:lnTo>
                    <a:pt x="294005" y="304800"/>
                  </a:lnTo>
                  <a:lnTo>
                    <a:pt x="294005" y="213360"/>
                  </a:lnTo>
                  <a:lnTo>
                    <a:pt x="294005" y="0"/>
                  </a:lnTo>
                  <a:close/>
                </a:path>
              </a:pathLst>
            </a:custGeom>
            <a:ln w="9525">
              <a:solidFill>
                <a:srgbClr val="335B7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2005266" y="4074795"/>
            <a:ext cx="6371590" cy="1762760"/>
            <a:chOff x="2005266" y="4074795"/>
            <a:chExt cx="6371590" cy="1762760"/>
          </a:xfrm>
        </p:grpSpPr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34911" y="4125102"/>
              <a:ext cx="5763307" cy="1529347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2010029" y="4079557"/>
              <a:ext cx="6362065" cy="1753235"/>
            </a:xfrm>
            <a:custGeom>
              <a:avLst/>
              <a:gdLst/>
              <a:ahLst/>
              <a:cxnLst/>
              <a:rect l="l" t="t" r="r" b="b"/>
              <a:pathLst>
                <a:path w="6362065" h="1753235">
                  <a:moveTo>
                    <a:pt x="0" y="1752980"/>
                  </a:moveTo>
                  <a:lnTo>
                    <a:pt x="6361557" y="1752980"/>
                  </a:lnTo>
                  <a:lnTo>
                    <a:pt x="6361557" y="0"/>
                  </a:lnTo>
                  <a:lnTo>
                    <a:pt x="0" y="0"/>
                  </a:lnTo>
                  <a:lnTo>
                    <a:pt x="0" y="175298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6539865" y="938094"/>
            <a:ext cx="2433320" cy="612140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sz="1600" spc="-5" dirty="0">
                <a:latin typeface="Franklin Gothic Medium"/>
                <a:cs typeface="Franklin Gothic Medium"/>
              </a:rPr>
              <a:t>régression</a:t>
            </a:r>
            <a:endParaRPr sz="1600">
              <a:latin typeface="Franklin Gothic Medium"/>
              <a:cs typeface="Franklin Gothic Medium"/>
            </a:endParaRPr>
          </a:p>
          <a:p>
            <a:pPr marL="1303020">
              <a:lnSpc>
                <a:spcPct val="100000"/>
              </a:lnSpc>
              <a:spcBef>
                <a:spcPts val="390"/>
              </a:spcBef>
            </a:pPr>
            <a:r>
              <a:rPr sz="1600" spc="-10" dirty="0">
                <a:latin typeface="Franklin Gothic Medium"/>
                <a:cs typeface="Franklin Gothic Medium"/>
              </a:rPr>
              <a:t>c</a:t>
            </a:r>
            <a:r>
              <a:rPr sz="1600" spc="-35" dirty="0">
                <a:latin typeface="Franklin Gothic Medium"/>
                <a:cs typeface="Franklin Gothic Medium"/>
              </a:rPr>
              <a:t>l</a:t>
            </a:r>
            <a:r>
              <a:rPr sz="1600" spc="-30" dirty="0">
                <a:latin typeface="Franklin Gothic Medium"/>
                <a:cs typeface="Franklin Gothic Medium"/>
              </a:rPr>
              <a:t>a</a:t>
            </a:r>
            <a:r>
              <a:rPr sz="1600" spc="20" dirty="0">
                <a:latin typeface="Franklin Gothic Medium"/>
                <a:cs typeface="Franklin Gothic Medium"/>
              </a:rPr>
              <a:t>s</a:t>
            </a:r>
            <a:r>
              <a:rPr sz="1600" spc="10" dirty="0">
                <a:latin typeface="Franklin Gothic Medium"/>
                <a:cs typeface="Franklin Gothic Medium"/>
              </a:rPr>
              <a:t>s</a:t>
            </a:r>
            <a:r>
              <a:rPr sz="1600" spc="-35" dirty="0">
                <a:latin typeface="Franklin Gothic Medium"/>
                <a:cs typeface="Franklin Gothic Medium"/>
              </a:rPr>
              <a:t>i</a:t>
            </a:r>
            <a:r>
              <a:rPr sz="1600" spc="-30" dirty="0">
                <a:latin typeface="Franklin Gothic Medium"/>
                <a:cs typeface="Franklin Gothic Medium"/>
              </a:rPr>
              <a:t>f</a:t>
            </a:r>
            <a:r>
              <a:rPr sz="1600" spc="-35" dirty="0">
                <a:latin typeface="Franklin Gothic Medium"/>
                <a:cs typeface="Franklin Gothic Medium"/>
              </a:rPr>
              <a:t>i</a:t>
            </a:r>
            <a:r>
              <a:rPr sz="1600" spc="-10" dirty="0">
                <a:latin typeface="Franklin Gothic Medium"/>
                <a:cs typeface="Franklin Gothic Medium"/>
              </a:rPr>
              <a:t>c</a:t>
            </a:r>
            <a:r>
              <a:rPr sz="1600" spc="-30" dirty="0">
                <a:latin typeface="Franklin Gothic Medium"/>
                <a:cs typeface="Franklin Gothic Medium"/>
              </a:rPr>
              <a:t>a</a:t>
            </a:r>
            <a:r>
              <a:rPr sz="1600" spc="-20" dirty="0">
                <a:latin typeface="Franklin Gothic Medium"/>
                <a:cs typeface="Franklin Gothic Medium"/>
              </a:rPr>
              <a:t>t</a:t>
            </a:r>
            <a:r>
              <a:rPr sz="1600" spc="-35" dirty="0">
                <a:latin typeface="Franklin Gothic Medium"/>
                <a:cs typeface="Franklin Gothic Medium"/>
              </a:rPr>
              <a:t>i</a:t>
            </a:r>
            <a:r>
              <a:rPr sz="1600" spc="-5" dirty="0">
                <a:latin typeface="Franklin Gothic Medium"/>
                <a:cs typeface="Franklin Gothic Medium"/>
              </a:rPr>
              <a:t>on</a:t>
            </a:r>
            <a:endParaRPr sz="1600">
              <a:latin typeface="Franklin Gothic Medium"/>
              <a:cs typeface="Franklin Gothic Medium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23</a:t>
            </a:fld>
            <a:endParaRPr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79C553-DBE1-859A-D34F-47D7666E0AA1}"/>
              </a:ext>
            </a:extLst>
          </p:cNvPr>
          <p:cNvSpPr txBox="1"/>
          <p:nvPr/>
        </p:nvSpPr>
        <p:spPr>
          <a:xfrm>
            <a:off x="8508550" y="1944586"/>
            <a:ext cx="35646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 La seule chose qui change dans l’apprentissage supervisé, c’est l’algorithme. Le </a:t>
            </a:r>
            <a:r>
              <a:rPr lang="fr-CA" i="1" dirty="0" err="1"/>
              <a:t>learning</a:t>
            </a:r>
            <a:r>
              <a:rPr lang="fr-CA" i="1" dirty="0"/>
              <a:t> phase </a:t>
            </a:r>
            <a:r>
              <a:rPr lang="fr-CA" dirty="0"/>
              <a:t>reste le même. L’idée de créer un modèle c’est qu’il performe sur des données qu’il n’a jamais vu, mais qui sont semblables! Prédire la météo ou les </a:t>
            </a:r>
            <a:r>
              <a:rPr lang="fr-CA" dirty="0" err="1"/>
              <a:t>markets</a:t>
            </a:r>
            <a:r>
              <a:rPr lang="fr-CA" dirty="0"/>
              <a:t>.</a:t>
            </a:r>
            <a:endParaRPr lang="en-CA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600058" y="673354"/>
            <a:ext cx="2653030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15" dirty="0">
                <a:solidFill>
                  <a:srgbClr val="404040"/>
                </a:solidFill>
                <a:latin typeface="Trebuchet MS"/>
                <a:cs typeface="Trebuchet MS"/>
              </a:rPr>
              <a:t>EXEMPLE</a:t>
            </a:r>
            <a:r>
              <a:rPr sz="2000" b="1" spc="-8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15" dirty="0">
                <a:solidFill>
                  <a:srgbClr val="404040"/>
                </a:solidFill>
                <a:latin typeface="Trebuchet MS"/>
                <a:cs typeface="Trebuchet MS"/>
              </a:rPr>
              <a:t>RÉGRESSION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93537" y="2725079"/>
            <a:ext cx="179628" cy="33038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30994" y="3222316"/>
            <a:ext cx="275607" cy="22293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330994" y="3670172"/>
            <a:ext cx="275607" cy="226361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4946141" y="1171778"/>
            <a:ext cx="3460750" cy="27393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110"/>
              </a:spcBef>
            </a:pPr>
            <a:r>
              <a:rPr sz="1600" u="sng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Ensemble</a:t>
            </a:r>
            <a:r>
              <a:rPr sz="1600" u="sng" spc="-8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600" u="sng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d’entíaînement</a:t>
            </a:r>
            <a:endParaRPr sz="1600" dirty="0">
              <a:latin typeface="Roboto"/>
              <a:cs typeface="Roboto"/>
            </a:endParaRPr>
          </a:p>
          <a:p>
            <a:pPr>
              <a:lnSpc>
                <a:spcPct val="100000"/>
              </a:lnSpc>
            </a:pPr>
            <a:endParaRPr sz="1600" dirty="0">
              <a:latin typeface="Roboto"/>
              <a:cs typeface="Roboto"/>
            </a:endParaRPr>
          </a:p>
          <a:p>
            <a:pPr marL="63500">
              <a:lnSpc>
                <a:spcPct val="100000"/>
              </a:lnSpc>
            </a:pPr>
            <a:r>
              <a:rPr sz="1600" spc="5" dirty="0">
                <a:latin typeface="Roboto"/>
                <a:cs typeface="Roboto"/>
              </a:rPr>
              <a:t>1</a:t>
            </a:r>
            <a:r>
              <a:rPr sz="1600" dirty="0">
                <a:latin typeface="Roboto"/>
                <a:cs typeface="Roboto"/>
              </a:rPr>
              <a:t>5</a:t>
            </a:r>
            <a:r>
              <a:rPr sz="1600" spc="-5" dirty="0">
                <a:latin typeface="Roboto"/>
                <a:cs typeface="Roboto"/>
              </a:rPr>
              <a:t> </a:t>
            </a:r>
            <a:r>
              <a:rPr sz="1600" spc="20" dirty="0">
                <a:latin typeface="Roboto"/>
                <a:cs typeface="Roboto"/>
              </a:rPr>
              <a:t>e</a:t>
            </a:r>
            <a:r>
              <a:rPr sz="1600" spc="-15" dirty="0">
                <a:latin typeface="Roboto"/>
                <a:cs typeface="Roboto"/>
              </a:rPr>
              <a:t>x</a:t>
            </a:r>
            <a:r>
              <a:rPr sz="1600" spc="20" dirty="0">
                <a:latin typeface="Roboto"/>
                <a:cs typeface="Roboto"/>
              </a:rPr>
              <a:t>e</a:t>
            </a:r>
            <a:r>
              <a:rPr sz="1600" spc="10" dirty="0">
                <a:latin typeface="Roboto"/>
                <a:cs typeface="Roboto"/>
              </a:rPr>
              <a:t>m</a:t>
            </a:r>
            <a:r>
              <a:rPr sz="1600" spc="-5" dirty="0">
                <a:latin typeface="Roboto"/>
                <a:cs typeface="Roboto"/>
              </a:rPr>
              <a:t>p</a:t>
            </a:r>
            <a:r>
              <a:rPr sz="1600" spc="-25" dirty="0">
                <a:latin typeface="Roboto"/>
                <a:cs typeface="Roboto"/>
              </a:rPr>
              <a:t>l</a:t>
            </a:r>
            <a:r>
              <a:rPr sz="1600" spc="20" dirty="0">
                <a:latin typeface="Roboto"/>
                <a:cs typeface="Roboto"/>
              </a:rPr>
              <a:t>e</a:t>
            </a:r>
            <a:r>
              <a:rPr sz="1600" spc="5" dirty="0">
                <a:latin typeface="Roboto"/>
                <a:cs typeface="Roboto"/>
              </a:rPr>
              <a:t>s</a:t>
            </a:r>
            <a:r>
              <a:rPr sz="1600" dirty="0">
                <a:latin typeface="Roboto"/>
                <a:cs typeface="Roboto"/>
              </a:rPr>
              <a:t>,</a:t>
            </a:r>
            <a:r>
              <a:rPr sz="1600" spc="-95" dirty="0">
                <a:latin typeface="Roboto"/>
                <a:cs typeface="Roboto"/>
              </a:rPr>
              <a:t> </a:t>
            </a:r>
            <a:r>
              <a:rPr sz="1600" b="1" i="1" spc="85" dirty="0" err="1">
                <a:latin typeface="Roboto Cn"/>
                <a:cs typeface="Roboto Cn"/>
              </a:rPr>
              <a:t>s</a:t>
            </a:r>
            <a:r>
              <a:rPr sz="1575" b="1" i="1" spc="22" baseline="-21164" dirty="0" err="1">
                <a:latin typeface="Roboto Cn"/>
                <a:cs typeface="Roboto Cn"/>
              </a:rPr>
              <a:t>i</a:t>
            </a:r>
            <a:r>
              <a:rPr sz="1575" b="1" i="1" baseline="-21164" dirty="0">
                <a:latin typeface="Roboto Cn"/>
                <a:cs typeface="Roboto Cn"/>
              </a:rPr>
              <a:t> </a:t>
            </a:r>
            <a:r>
              <a:rPr sz="1575" b="1" i="1" spc="-60" baseline="-21164" dirty="0">
                <a:latin typeface="Roboto Cn"/>
                <a:cs typeface="Roboto Cn"/>
              </a:rPr>
              <a:t> </a:t>
            </a:r>
            <a:r>
              <a:rPr sz="1600" spc="-5" dirty="0">
                <a:latin typeface="Roboto"/>
                <a:cs typeface="Roboto"/>
              </a:rPr>
              <a:t>p</a:t>
            </a:r>
            <a:r>
              <a:rPr sz="1600" spc="45" dirty="0">
                <a:latin typeface="Roboto"/>
                <a:cs typeface="Roboto"/>
              </a:rPr>
              <a:t>o</a:t>
            </a:r>
            <a:r>
              <a:rPr lang="fr-CA" sz="1600" spc="45" dirty="0" err="1">
                <a:latin typeface="Roboto"/>
                <a:cs typeface="Roboto"/>
              </a:rPr>
              <a:t>ur</a:t>
            </a:r>
            <a:r>
              <a:rPr sz="1600" spc="-35" dirty="0">
                <a:latin typeface="Roboto"/>
                <a:cs typeface="Roboto"/>
              </a:rPr>
              <a:t> </a:t>
            </a:r>
            <a:r>
              <a:rPr sz="1600" spc="-15" dirty="0">
                <a:latin typeface="Roboto"/>
                <a:cs typeface="Roboto"/>
              </a:rPr>
              <a:t>i</a:t>
            </a:r>
            <a:r>
              <a:rPr sz="1600" dirty="0">
                <a:latin typeface="Roboto"/>
                <a:cs typeface="Roboto"/>
              </a:rPr>
              <a:t> </a:t>
            </a:r>
            <a:r>
              <a:rPr sz="1600" spc="-20" dirty="0">
                <a:latin typeface="Roboto"/>
                <a:cs typeface="Roboto"/>
              </a:rPr>
              <a:t>=</a:t>
            </a:r>
            <a:r>
              <a:rPr sz="1600" spc="-10" dirty="0">
                <a:latin typeface="Roboto"/>
                <a:cs typeface="Roboto"/>
              </a:rPr>
              <a:t> </a:t>
            </a:r>
            <a:r>
              <a:rPr sz="1600" spc="5" dirty="0">
                <a:latin typeface="Roboto"/>
                <a:cs typeface="Roboto"/>
              </a:rPr>
              <a:t>1</a:t>
            </a:r>
            <a:r>
              <a:rPr sz="1600" dirty="0">
                <a:latin typeface="Roboto"/>
                <a:cs typeface="Roboto"/>
              </a:rPr>
              <a:t>..</a:t>
            </a:r>
            <a:r>
              <a:rPr sz="1600" spc="5" dirty="0">
                <a:latin typeface="Roboto"/>
                <a:cs typeface="Roboto"/>
              </a:rPr>
              <a:t>1</a:t>
            </a:r>
            <a:r>
              <a:rPr sz="1600" dirty="0">
                <a:latin typeface="Roboto"/>
                <a:cs typeface="Roboto"/>
              </a:rPr>
              <a:t>5</a:t>
            </a:r>
          </a:p>
          <a:p>
            <a:pPr>
              <a:lnSpc>
                <a:spcPct val="100000"/>
              </a:lnSpc>
            </a:pPr>
            <a:endParaRPr sz="1600" dirty="0">
              <a:latin typeface="Roboto"/>
              <a:cs typeface="Roboto"/>
            </a:endParaRPr>
          </a:p>
          <a:p>
            <a:pPr marL="63500">
              <a:lnSpc>
                <a:spcPct val="100000"/>
              </a:lnSpc>
              <a:spcBef>
                <a:spcPts val="5"/>
              </a:spcBef>
            </a:pPr>
            <a:r>
              <a:rPr sz="1600" u="sng" spc="1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Vecteuís</a:t>
            </a:r>
            <a:r>
              <a:rPr sz="1600" u="sng" spc="-6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600" u="sng" spc="-1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d’attíibuts</a:t>
            </a:r>
            <a:r>
              <a:rPr sz="1600" u="sng" spc="-2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600" u="sng" spc="2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(featuíe</a:t>
            </a:r>
            <a:r>
              <a:rPr sz="1600" u="sng" spc="-2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600" u="sng" spc="1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vectoís)</a:t>
            </a:r>
            <a:endParaRPr sz="1600" dirty="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750" dirty="0">
              <a:latin typeface="Roboto"/>
              <a:cs typeface="Roboto"/>
            </a:endParaRPr>
          </a:p>
          <a:p>
            <a:pPr marL="1174750" marR="895350">
              <a:lnSpc>
                <a:spcPct val="167400"/>
              </a:lnSpc>
            </a:pPr>
            <a:r>
              <a:rPr sz="1600" spc="-5" dirty="0">
                <a:latin typeface="Roboto"/>
                <a:cs typeface="Roboto"/>
              </a:rPr>
              <a:t>a</a:t>
            </a:r>
            <a:r>
              <a:rPr sz="1600" spc="-35" dirty="0">
                <a:latin typeface="Roboto"/>
                <a:cs typeface="Roboto"/>
              </a:rPr>
              <a:t> </a:t>
            </a:r>
            <a:r>
              <a:rPr sz="1600" dirty="0">
                <a:latin typeface="Roboto"/>
                <a:cs typeface="Roboto"/>
              </a:rPr>
              <a:t>2</a:t>
            </a:r>
            <a:r>
              <a:rPr sz="1600" spc="-35" dirty="0">
                <a:latin typeface="Roboto"/>
                <a:cs typeface="Roboto"/>
              </a:rPr>
              <a:t> </a:t>
            </a:r>
            <a:r>
              <a:rPr sz="1600" spc="-10" dirty="0">
                <a:latin typeface="Roboto"/>
                <a:cs typeface="Roboto"/>
              </a:rPr>
              <a:t>dimensions </a:t>
            </a:r>
            <a:r>
              <a:rPr sz="1600" spc="-385" dirty="0">
                <a:latin typeface="Roboto"/>
                <a:cs typeface="Roboto"/>
              </a:rPr>
              <a:t> </a:t>
            </a:r>
            <a:r>
              <a:rPr sz="1600" spc="75" dirty="0">
                <a:latin typeface="Roboto"/>
                <a:cs typeface="Roboto"/>
              </a:rPr>
              <a:t>ľempéíatuíe </a:t>
            </a:r>
            <a:r>
              <a:rPr sz="1600" spc="80" dirty="0">
                <a:latin typeface="Roboto"/>
                <a:cs typeface="Roboto"/>
              </a:rPr>
              <a:t> </a:t>
            </a:r>
            <a:r>
              <a:rPr sz="1600" spc="-5" dirty="0">
                <a:latin typeface="Roboto"/>
                <a:cs typeface="Roboto"/>
              </a:rPr>
              <a:t>Pluie/Neige</a:t>
            </a:r>
            <a:endParaRPr sz="1600" dirty="0">
              <a:latin typeface="Roboto"/>
              <a:cs typeface="Roboto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24</a:t>
            </a:fld>
            <a:endParaRPr dirty="0"/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298450" y="641350"/>
          <a:ext cx="3502024" cy="6034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70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2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34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9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8513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Sample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Temperature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Rain/Snow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Km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  <a:p>
                      <a:pPr marL="92075">
                        <a:lnSpc>
                          <a:spcPct val="100000"/>
                        </a:lnSpc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biking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-22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-24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-15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633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s6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s7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632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5671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5734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5721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7A06456-8A5D-9E25-CE05-E64CF3D7195F}"/>
              </a:ext>
            </a:extLst>
          </p:cNvPr>
          <p:cNvSpPr txBox="1"/>
          <p:nvPr/>
        </p:nvSpPr>
        <p:spPr>
          <a:xfrm>
            <a:off x="6781800" y="4267200"/>
            <a:ext cx="434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 Problème de </a:t>
            </a:r>
            <a:r>
              <a:rPr lang="fr-CA" dirty="0" err="1"/>
              <a:t>regression</a:t>
            </a:r>
            <a:r>
              <a:rPr lang="fr-CA" dirty="0"/>
              <a:t> car on cherche un nombre de kilomètre et non si on peut faire du vélo ou pas (c’est-à-dire une classification)</a:t>
            </a:r>
            <a:endParaRPr lang="en-CA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71524" y="835863"/>
            <a:ext cx="2428875" cy="43942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algn="ctr">
              <a:lnSpc>
                <a:spcPts val="1620"/>
              </a:lnSpc>
              <a:spcBef>
                <a:spcPts val="115"/>
              </a:spcBef>
            </a:pPr>
            <a:r>
              <a:rPr sz="1500" b="1" spc="35" dirty="0">
                <a:solidFill>
                  <a:srgbClr val="404040"/>
                </a:solidFill>
                <a:latin typeface="Trebuchet MS"/>
                <a:cs typeface="Trebuchet MS"/>
              </a:rPr>
              <a:t>C</a:t>
            </a:r>
            <a:r>
              <a:rPr sz="1500" b="1" spc="-10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500" b="1" spc="-2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500" b="1" spc="114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500" b="1" spc="-5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500" b="1" spc="-8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500" b="1" spc="-10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C</a:t>
            </a:r>
            <a:r>
              <a:rPr sz="1500" b="1" spc="-75" dirty="0">
                <a:solidFill>
                  <a:srgbClr val="404040"/>
                </a:solidFill>
                <a:latin typeface="Trebuchet MS"/>
                <a:cs typeface="Trebuchet MS"/>
              </a:rPr>
              <a:t>TI</a:t>
            </a:r>
            <a:r>
              <a:rPr sz="1500" b="1" spc="-125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500" b="1" spc="-2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500" b="1" spc="-14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-15" dirty="0">
                <a:solidFill>
                  <a:srgbClr val="404040"/>
                </a:solidFill>
                <a:latin typeface="Trebuchet MS"/>
                <a:cs typeface="Trebuchet MS"/>
              </a:rPr>
              <a:t>D</a:t>
            </a:r>
            <a:r>
              <a:rPr sz="1500" b="1" spc="-10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500" b="1" spc="-9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17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500" b="1" spc="-10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500" b="1" spc="-20" dirty="0">
                <a:solidFill>
                  <a:srgbClr val="404040"/>
                </a:solidFill>
                <a:latin typeface="Trebuchet MS"/>
                <a:cs typeface="Trebuchet MS"/>
              </a:rPr>
              <a:t>DÈ</a:t>
            </a:r>
            <a:r>
              <a:rPr sz="1500" b="1" spc="-1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endParaRPr sz="1500">
              <a:latin typeface="Trebuchet MS"/>
              <a:cs typeface="Trebuchet MS"/>
            </a:endParaRPr>
          </a:p>
          <a:p>
            <a:pPr marL="1270" algn="ctr">
              <a:lnSpc>
                <a:spcPts val="1620"/>
              </a:lnSpc>
            </a:pPr>
            <a:r>
              <a:rPr sz="1500" b="1" spc="20" dirty="0">
                <a:solidFill>
                  <a:srgbClr val="404040"/>
                </a:solidFill>
                <a:latin typeface="Trebuchet MS"/>
                <a:cs typeface="Trebuchet MS"/>
              </a:rPr>
              <a:t>REGRESSION</a:t>
            </a:r>
            <a:endParaRPr sz="1500">
              <a:latin typeface="Trebuchet MS"/>
              <a:cs typeface="Trebuchet MS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952872" y="2952114"/>
            <a:ext cx="1856739" cy="1396365"/>
            <a:chOff x="4952872" y="2952114"/>
            <a:chExt cx="1856739" cy="1396365"/>
          </a:xfrm>
        </p:grpSpPr>
        <p:sp>
          <p:nvSpPr>
            <p:cNvPr id="8" name="object 8"/>
            <p:cNvSpPr/>
            <p:nvPr/>
          </p:nvSpPr>
          <p:spPr>
            <a:xfrm>
              <a:off x="5690615" y="3200399"/>
              <a:ext cx="1112520" cy="1045844"/>
            </a:xfrm>
            <a:custGeom>
              <a:avLst/>
              <a:gdLst/>
              <a:ahLst/>
              <a:cxnLst/>
              <a:rect l="l" t="t" r="r" b="b"/>
              <a:pathLst>
                <a:path w="1112520" h="1045845">
                  <a:moveTo>
                    <a:pt x="0" y="522731"/>
                  </a:moveTo>
                  <a:lnTo>
                    <a:pt x="2273" y="475156"/>
                  </a:lnTo>
                  <a:lnTo>
                    <a:pt x="8962" y="428777"/>
                  </a:lnTo>
                  <a:lnTo>
                    <a:pt x="19870" y="383778"/>
                  </a:lnTo>
                  <a:lnTo>
                    <a:pt x="34801" y="340344"/>
                  </a:lnTo>
                  <a:lnTo>
                    <a:pt x="53558" y="298660"/>
                  </a:lnTo>
                  <a:lnTo>
                    <a:pt x="75946" y="258910"/>
                  </a:lnTo>
                  <a:lnTo>
                    <a:pt x="101767" y="221280"/>
                  </a:lnTo>
                  <a:lnTo>
                    <a:pt x="130825" y="185953"/>
                  </a:lnTo>
                  <a:lnTo>
                    <a:pt x="162925" y="153114"/>
                  </a:lnTo>
                  <a:lnTo>
                    <a:pt x="197869" y="122948"/>
                  </a:lnTo>
                  <a:lnTo>
                    <a:pt x="235461" y="95640"/>
                  </a:lnTo>
                  <a:lnTo>
                    <a:pt x="275505" y="71374"/>
                  </a:lnTo>
                  <a:lnTo>
                    <a:pt x="317804" y="50334"/>
                  </a:lnTo>
                  <a:lnTo>
                    <a:pt x="362163" y="32706"/>
                  </a:lnTo>
                  <a:lnTo>
                    <a:pt x="408384" y="18674"/>
                  </a:lnTo>
                  <a:lnTo>
                    <a:pt x="456271" y="8422"/>
                  </a:lnTo>
                  <a:lnTo>
                    <a:pt x="505629" y="2136"/>
                  </a:lnTo>
                  <a:lnTo>
                    <a:pt x="556260" y="0"/>
                  </a:lnTo>
                  <a:lnTo>
                    <a:pt x="606890" y="2136"/>
                  </a:lnTo>
                  <a:lnTo>
                    <a:pt x="656248" y="8422"/>
                  </a:lnTo>
                  <a:lnTo>
                    <a:pt x="704135" y="18674"/>
                  </a:lnTo>
                  <a:lnTo>
                    <a:pt x="750356" y="32706"/>
                  </a:lnTo>
                  <a:lnTo>
                    <a:pt x="794715" y="50334"/>
                  </a:lnTo>
                  <a:lnTo>
                    <a:pt x="837014" y="71374"/>
                  </a:lnTo>
                  <a:lnTo>
                    <a:pt x="877058" y="95640"/>
                  </a:lnTo>
                  <a:lnTo>
                    <a:pt x="914650" y="122948"/>
                  </a:lnTo>
                  <a:lnTo>
                    <a:pt x="949594" y="153114"/>
                  </a:lnTo>
                  <a:lnTo>
                    <a:pt x="981694" y="185953"/>
                  </a:lnTo>
                  <a:lnTo>
                    <a:pt x="1010752" y="221280"/>
                  </a:lnTo>
                  <a:lnTo>
                    <a:pt x="1036573" y="258910"/>
                  </a:lnTo>
                  <a:lnTo>
                    <a:pt x="1058961" y="298660"/>
                  </a:lnTo>
                  <a:lnTo>
                    <a:pt x="1077718" y="340344"/>
                  </a:lnTo>
                  <a:lnTo>
                    <a:pt x="1092649" y="383778"/>
                  </a:lnTo>
                  <a:lnTo>
                    <a:pt x="1103557" y="428777"/>
                  </a:lnTo>
                  <a:lnTo>
                    <a:pt x="1110246" y="475156"/>
                  </a:lnTo>
                  <a:lnTo>
                    <a:pt x="1112519" y="522731"/>
                  </a:lnTo>
                  <a:lnTo>
                    <a:pt x="1110246" y="570307"/>
                  </a:lnTo>
                  <a:lnTo>
                    <a:pt x="1103557" y="616686"/>
                  </a:lnTo>
                  <a:lnTo>
                    <a:pt x="1092649" y="661685"/>
                  </a:lnTo>
                  <a:lnTo>
                    <a:pt x="1077718" y="705119"/>
                  </a:lnTo>
                  <a:lnTo>
                    <a:pt x="1058961" y="746803"/>
                  </a:lnTo>
                  <a:lnTo>
                    <a:pt x="1036573" y="786553"/>
                  </a:lnTo>
                  <a:lnTo>
                    <a:pt x="1010752" y="824183"/>
                  </a:lnTo>
                  <a:lnTo>
                    <a:pt x="981694" y="859510"/>
                  </a:lnTo>
                  <a:lnTo>
                    <a:pt x="949594" y="892349"/>
                  </a:lnTo>
                  <a:lnTo>
                    <a:pt x="914650" y="922515"/>
                  </a:lnTo>
                  <a:lnTo>
                    <a:pt x="877058" y="949823"/>
                  </a:lnTo>
                  <a:lnTo>
                    <a:pt x="837014" y="974089"/>
                  </a:lnTo>
                  <a:lnTo>
                    <a:pt x="794715" y="995129"/>
                  </a:lnTo>
                  <a:lnTo>
                    <a:pt x="750356" y="1012757"/>
                  </a:lnTo>
                  <a:lnTo>
                    <a:pt x="704135" y="1026789"/>
                  </a:lnTo>
                  <a:lnTo>
                    <a:pt x="656248" y="1037041"/>
                  </a:lnTo>
                  <a:lnTo>
                    <a:pt x="606890" y="1043327"/>
                  </a:lnTo>
                  <a:lnTo>
                    <a:pt x="556260" y="1045463"/>
                  </a:lnTo>
                  <a:lnTo>
                    <a:pt x="505629" y="1043327"/>
                  </a:lnTo>
                  <a:lnTo>
                    <a:pt x="456271" y="1037041"/>
                  </a:lnTo>
                  <a:lnTo>
                    <a:pt x="408384" y="1026789"/>
                  </a:lnTo>
                  <a:lnTo>
                    <a:pt x="362163" y="1012757"/>
                  </a:lnTo>
                  <a:lnTo>
                    <a:pt x="317804" y="995129"/>
                  </a:lnTo>
                  <a:lnTo>
                    <a:pt x="275505" y="974089"/>
                  </a:lnTo>
                  <a:lnTo>
                    <a:pt x="235461" y="949823"/>
                  </a:lnTo>
                  <a:lnTo>
                    <a:pt x="197869" y="922515"/>
                  </a:lnTo>
                  <a:lnTo>
                    <a:pt x="162925" y="892349"/>
                  </a:lnTo>
                  <a:lnTo>
                    <a:pt x="130825" y="859510"/>
                  </a:lnTo>
                  <a:lnTo>
                    <a:pt x="101767" y="824183"/>
                  </a:lnTo>
                  <a:lnTo>
                    <a:pt x="75946" y="786553"/>
                  </a:lnTo>
                  <a:lnTo>
                    <a:pt x="53558" y="746803"/>
                  </a:lnTo>
                  <a:lnTo>
                    <a:pt x="34801" y="705119"/>
                  </a:lnTo>
                  <a:lnTo>
                    <a:pt x="19870" y="661685"/>
                  </a:lnTo>
                  <a:lnTo>
                    <a:pt x="8962" y="616686"/>
                  </a:lnTo>
                  <a:lnTo>
                    <a:pt x="2273" y="570307"/>
                  </a:lnTo>
                  <a:lnTo>
                    <a:pt x="0" y="522731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952873" y="2952114"/>
              <a:ext cx="768985" cy="1396365"/>
            </a:xfrm>
            <a:custGeom>
              <a:avLst/>
              <a:gdLst/>
              <a:ahLst/>
              <a:cxnLst/>
              <a:rect l="l" t="t" r="r" b="b"/>
              <a:pathLst>
                <a:path w="768985" h="1396364">
                  <a:moveTo>
                    <a:pt x="735711" y="769493"/>
                  </a:moveTo>
                  <a:lnTo>
                    <a:pt x="723988" y="763778"/>
                  </a:lnTo>
                  <a:lnTo>
                    <a:pt x="659130" y="732155"/>
                  </a:lnTo>
                  <a:lnTo>
                    <a:pt x="659447" y="763917"/>
                  </a:lnTo>
                  <a:lnTo>
                    <a:pt x="0" y="770636"/>
                  </a:lnTo>
                  <a:lnTo>
                    <a:pt x="127" y="783336"/>
                  </a:lnTo>
                  <a:lnTo>
                    <a:pt x="659574" y="776617"/>
                  </a:lnTo>
                  <a:lnTo>
                    <a:pt x="659892" y="808355"/>
                  </a:lnTo>
                  <a:lnTo>
                    <a:pt x="735711" y="769493"/>
                  </a:lnTo>
                  <a:close/>
                </a:path>
                <a:path w="768985" h="1396364">
                  <a:moveTo>
                    <a:pt x="765556" y="559816"/>
                  </a:moveTo>
                  <a:lnTo>
                    <a:pt x="752475" y="518668"/>
                  </a:lnTo>
                  <a:lnTo>
                    <a:pt x="739775" y="478663"/>
                  </a:lnTo>
                  <a:lnTo>
                    <a:pt x="717092" y="500710"/>
                  </a:lnTo>
                  <a:lnTo>
                    <a:pt x="230251" y="0"/>
                  </a:lnTo>
                  <a:lnTo>
                    <a:pt x="221107" y="8890"/>
                  </a:lnTo>
                  <a:lnTo>
                    <a:pt x="707948" y="509600"/>
                  </a:lnTo>
                  <a:lnTo>
                    <a:pt x="685165" y="531749"/>
                  </a:lnTo>
                  <a:lnTo>
                    <a:pt x="765556" y="559816"/>
                  </a:lnTo>
                  <a:close/>
                </a:path>
                <a:path w="768985" h="1396364">
                  <a:moveTo>
                    <a:pt x="768477" y="946277"/>
                  </a:moveTo>
                  <a:lnTo>
                    <a:pt x="683768" y="955548"/>
                  </a:lnTo>
                  <a:lnTo>
                    <a:pt x="700989" y="982268"/>
                  </a:lnTo>
                  <a:lnTo>
                    <a:pt x="75946" y="1385316"/>
                  </a:lnTo>
                  <a:lnTo>
                    <a:pt x="82804" y="1395984"/>
                  </a:lnTo>
                  <a:lnTo>
                    <a:pt x="707859" y="992936"/>
                  </a:lnTo>
                  <a:lnTo>
                    <a:pt x="725043" y="1019556"/>
                  </a:lnTo>
                  <a:lnTo>
                    <a:pt x="751230" y="975360"/>
                  </a:lnTo>
                  <a:lnTo>
                    <a:pt x="768477" y="946277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008498" y="3430270"/>
            <a:ext cx="4845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970271" y="2530456"/>
            <a:ext cx="663575" cy="606425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705"/>
              </a:spcBef>
            </a:pPr>
            <a:r>
              <a:rPr sz="1400" spc="-10" dirty="0">
                <a:latin typeface="Roboto"/>
                <a:cs typeface="Roboto"/>
              </a:rPr>
              <a:t>1</a:t>
            </a:r>
            <a:endParaRPr sz="1400" dirty="0">
              <a:latin typeface="Roboto"/>
              <a:cs typeface="Roboto"/>
            </a:endParaRPr>
          </a:p>
          <a:p>
            <a:pPr marL="410845">
              <a:lnSpc>
                <a:spcPct val="100000"/>
              </a:lnSpc>
              <a:spcBef>
                <a:spcPts val="605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0</a:t>
            </a:r>
            <a:endParaRPr sz="1350" baseline="-21604" dirty="0">
              <a:latin typeface="Roboto"/>
              <a:cs typeface="Roboto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6804659" y="3685032"/>
            <a:ext cx="415925" cy="76200"/>
          </a:xfrm>
          <a:custGeom>
            <a:avLst/>
            <a:gdLst/>
            <a:ahLst/>
            <a:cxnLst/>
            <a:rect l="l" t="t" r="r" b="b"/>
            <a:pathLst>
              <a:path w="415925" h="76200">
                <a:moveTo>
                  <a:pt x="403098" y="31750"/>
                </a:moveTo>
                <a:lnTo>
                  <a:pt x="352298" y="31750"/>
                </a:lnTo>
                <a:lnTo>
                  <a:pt x="352298" y="44450"/>
                </a:lnTo>
                <a:lnTo>
                  <a:pt x="339598" y="44454"/>
                </a:lnTo>
                <a:lnTo>
                  <a:pt x="339598" y="76200"/>
                </a:lnTo>
                <a:lnTo>
                  <a:pt x="415798" y="38100"/>
                </a:lnTo>
                <a:lnTo>
                  <a:pt x="403098" y="31750"/>
                </a:lnTo>
                <a:close/>
              </a:path>
              <a:path w="415925" h="76200">
                <a:moveTo>
                  <a:pt x="339598" y="31754"/>
                </a:moveTo>
                <a:lnTo>
                  <a:pt x="0" y="31877"/>
                </a:lnTo>
                <a:lnTo>
                  <a:pt x="0" y="44577"/>
                </a:lnTo>
                <a:lnTo>
                  <a:pt x="339598" y="44454"/>
                </a:lnTo>
                <a:lnTo>
                  <a:pt x="339598" y="31754"/>
                </a:lnTo>
                <a:close/>
              </a:path>
              <a:path w="415925" h="76200">
                <a:moveTo>
                  <a:pt x="352298" y="31750"/>
                </a:moveTo>
                <a:lnTo>
                  <a:pt x="339598" y="31754"/>
                </a:lnTo>
                <a:lnTo>
                  <a:pt x="339598" y="44454"/>
                </a:lnTo>
                <a:lnTo>
                  <a:pt x="352298" y="44450"/>
                </a:lnTo>
                <a:lnTo>
                  <a:pt x="352298" y="31750"/>
                </a:lnTo>
                <a:close/>
              </a:path>
              <a:path w="415925" h="76200">
                <a:moveTo>
                  <a:pt x="339598" y="0"/>
                </a:moveTo>
                <a:lnTo>
                  <a:pt x="339598" y="31754"/>
                </a:lnTo>
                <a:lnTo>
                  <a:pt x="403098" y="31750"/>
                </a:lnTo>
                <a:lnTo>
                  <a:pt x="339598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278371" y="3533647"/>
            <a:ext cx="4591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20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6245352" y="3200400"/>
            <a:ext cx="0" cy="1045844"/>
          </a:xfrm>
          <a:custGeom>
            <a:avLst/>
            <a:gdLst/>
            <a:ahLst/>
            <a:cxnLst/>
            <a:rect l="l" t="t" r="r" b="b"/>
            <a:pathLst>
              <a:path h="1045845">
                <a:moveTo>
                  <a:pt x="0" y="0"/>
                </a:moveTo>
                <a:lnTo>
                  <a:pt x="0" y="1045591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5984494" y="3561715"/>
            <a:ext cx="131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739894" y="3976242"/>
            <a:ext cx="605155" cy="6203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0340">
              <a:lnSpc>
                <a:spcPct val="100000"/>
              </a:lnSpc>
              <a:spcBef>
                <a:spcPts val="90"/>
              </a:spcBef>
            </a:pPr>
            <a:r>
              <a:rPr sz="2100" baseline="13888" dirty="0">
                <a:latin typeface="Roboto"/>
                <a:cs typeface="Roboto"/>
              </a:rPr>
              <a:t>w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  <a:p>
            <a:pPr marL="38100">
              <a:lnSpc>
                <a:spcPct val="100000"/>
              </a:lnSpc>
              <a:spcBef>
                <a:spcPts val="1335"/>
              </a:spcBef>
            </a:pPr>
            <a:r>
              <a:rPr sz="2100" baseline="13888" dirty="0">
                <a:latin typeface="Roboto"/>
                <a:cs typeface="Roboto"/>
              </a:rPr>
              <a:t>x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454397" y="3525723"/>
            <a:ext cx="438784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2100" spc="15" baseline="13888" dirty="0">
                <a:latin typeface="Roboto"/>
                <a:cs typeface="Roboto"/>
              </a:rPr>
              <a:t>x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 dirty="0">
              <a:latin typeface="Roboto"/>
              <a:cs typeface="Roboto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342631" y="4867655"/>
            <a:ext cx="1862455" cy="368935"/>
          </a:xfrm>
          <a:prstGeom prst="rect">
            <a:avLst/>
          </a:prstGeom>
          <a:ln w="19050">
            <a:solidFill>
              <a:srgbClr val="1CACE3"/>
            </a:solidFill>
          </a:ln>
        </p:spPr>
        <p:txBody>
          <a:bodyPr vert="horz" wrap="square" lIns="0" tIns="92710" rIns="0" bIns="0" rtlCol="0">
            <a:spAutoFit/>
          </a:bodyPr>
          <a:lstStyle/>
          <a:p>
            <a:pPr marL="93345">
              <a:lnSpc>
                <a:spcPct val="100000"/>
              </a:lnSpc>
              <a:spcBef>
                <a:spcPts val="730"/>
              </a:spcBef>
            </a:pPr>
            <a:r>
              <a:rPr sz="2700" spc="-7" baseline="13888" dirty="0">
                <a:latin typeface="Franklin Gothic Medium"/>
                <a:cs typeface="Franklin Gothic Medium"/>
              </a:rPr>
              <a:t>(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0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15" baseline="13888" dirty="0">
                <a:latin typeface="Franklin Gothic Medium"/>
                <a:cs typeface="Franklin Gothic Medium"/>
              </a:rPr>
              <a:t> 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temp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52" baseline="13888" dirty="0">
                <a:latin typeface="Franklin Gothic Medium"/>
                <a:cs typeface="Franklin Gothic Medium"/>
              </a:rPr>
              <a:t> </a:t>
            </a:r>
            <a:r>
              <a:rPr sz="2700" spc="-15" baseline="13888" dirty="0">
                <a:latin typeface="Roboto"/>
                <a:cs typeface="Roboto"/>
              </a:rPr>
              <a:t>w</a:t>
            </a:r>
            <a:r>
              <a:rPr sz="1200" spc="-10" dirty="0">
                <a:latin typeface="Roboto"/>
                <a:cs typeface="Roboto"/>
              </a:rPr>
              <a:t>pluie</a:t>
            </a:r>
            <a:r>
              <a:rPr sz="2700" spc="-15" baseline="13888" dirty="0">
                <a:latin typeface="Franklin Gothic Medium"/>
                <a:cs typeface="Franklin Gothic Medium"/>
              </a:rPr>
              <a:t>)</a:t>
            </a:r>
            <a:endParaRPr sz="2700" baseline="13888">
              <a:latin typeface="Franklin Gothic Medium"/>
              <a:cs typeface="Franklin Gothic Medium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423532" y="4527042"/>
            <a:ext cx="301586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 err="1">
                <a:latin typeface="Franklin Gothic Medium"/>
                <a:cs typeface="Franklin Gothic Medium"/>
              </a:rPr>
              <a:t>Modèle</a:t>
            </a:r>
            <a:r>
              <a:rPr lang="fr-CA" sz="1800" spc="-10" dirty="0">
                <a:latin typeface="Franklin Gothic Medium"/>
                <a:cs typeface="Franklin Gothic Medium"/>
              </a:rPr>
              <a:t> (ensemble des poids)</a:t>
            </a:r>
            <a:r>
              <a:rPr sz="1800" spc="-10" dirty="0">
                <a:latin typeface="Franklin Gothic Medium"/>
                <a:cs typeface="Franklin Gothic Medium"/>
              </a:rPr>
              <a:t>:</a:t>
            </a:r>
            <a:endParaRPr sz="1800" dirty="0">
              <a:latin typeface="Franklin Gothic Medium"/>
              <a:cs typeface="Franklin Gothic Medium"/>
            </a:endParaRPr>
          </a:p>
        </p:txBody>
      </p:sp>
      <p:pic>
        <p:nvPicPr>
          <p:cNvPr id="22" name="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5649" y="1469136"/>
            <a:ext cx="2876485" cy="4951062"/>
          </a:xfrm>
          <a:prstGeom prst="rect">
            <a:avLst/>
          </a:prstGeom>
        </p:spPr>
      </p:pic>
      <p:grpSp>
        <p:nvGrpSpPr>
          <p:cNvPr id="23" name="object 23"/>
          <p:cNvGrpSpPr/>
          <p:nvPr/>
        </p:nvGrpSpPr>
        <p:grpSpPr>
          <a:xfrm>
            <a:off x="9210611" y="3666299"/>
            <a:ext cx="363855" cy="159385"/>
            <a:chOff x="9210611" y="3666299"/>
            <a:chExt cx="363855" cy="159385"/>
          </a:xfrm>
        </p:grpSpPr>
        <p:sp>
          <p:nvSpPr>
            <p:cNvPr id="24" name="object 24"/>
            <p:cNvSpPr/>
            <p:nvPr/>
          </p:nvSpPr>
          <p:spPr>
            <a:xfrm>
              <a:off x="9221723" y="3677411"/>
              <a:ext cx="341630" cy="137160"/>
            </a:xfrm>
            <a:custGeom>
              <a:avLst/>
              <a:gdLst/>
              <a:ahLst/>
              <a:cxnLst/>
              <a:rect l="l" t="t" r="r" b="b"/>
              <a:pathLst>
                <a:path w="341629" h="137160">
                  <a:moveTo>
                    <a:pt x="272796" y="0"/>
                  </a:moveTo>
                  <a:lnTo>
                    <a:pt x="272796" y="34289"/>
                  </a:lnTo>
                  <a:lnTo>
                    <a:pt x="0" y="34289"/>
                  </a:lnTo>
                  <a:lnTo>
                    <a:pt x="0" y="102869"/>
                  </a:lnTo>
                  <a:lnTo>
                    <a:pt x="272796" y="102869"/>
                  </a:lnTo>
                  <a:lnTo>
                    <a:pt x="272796" y="137160"/>
                  </a:lnTo>
                  <a:lnTo>
                    <a:pt x="341375" y="68580"/>
                  </a:lnTo>
                  <a:lnTo>
                    <a:pt x="272796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9221723" y="3677411"/>
              <a:ext cx="341630" cy="137160"/>
            </a:xfrm>
            <a:custGeom>
              <a:avLst/>
              <a:gdLst/>
              <a:ahLst/>
              <a:cxnLst/>
              <a:rect l="l" t="t" r="r" b="b"/>
              <a:pathLst>
                <a:path w="341629" h="137160">
                  <a:moveTo>
                    <a:pt x="0" y="34289"/>
                  </a:moveTo>
                  <a:lnTo>
                    <a:pt x="272796" y="34289"/>
                  </a:lnTo>
                  <a:lnTo>
                    <a:pt x="272796" y="0"/>
                  </a:lnTo>
                  <a:lnTo>
                    <a:pt x="341375" y="68580"/>
                  </a:lnTo>
                  <a:lnTo>
                    <a:pt x="272796" y="137160"/>
                  </a:lnTo>
                  <a:lnTo>
                    <a:pt x="272796" y="102869"/>
                  </a:lnTo>
                  <a:lnTo>
                    <a:pt x="0" y="102869"/>
                  </a:lnTo>
                  <a:lnTo>
                    <a:pt x="0" y="34289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/>
          <p:nvPr/>
        </p:nvSpPr>
        <p:spPr>
          <a:xfrm>
            <a:off x="9971913" y="3634104"/>
            <a:ext cx="262255" cy="212090"/>
          </a:xfrm>
          <a:custGeom>
            <a:avLst/>
            <a:gdLst/>
            <a:ahLst/>
            <a:cxnLst/>
            <a:rect l="l" t="t" r="r" b="b"/>
            <a:pathLst>
              <a:path w="262254" h="212089">
                <a:moveTo>
                  <a:pt x="194436" y="0"/>
                </a:moveTo>
                <a:lnTo>
                  <a:pt x="191388" y="8636"/>
                </a:lnTo>
                <a:lnTo>
                  <a:pt x="203674" y="13946"/>
                </a:lnTo>
                <a:lnTo>
                  <a:pt x="214233" y="21304"/>
                </a:lnTo>
                <a:lnTo>
                  <a:pt x="235624" y="55449"/>
                </a:lnTo>
                <a:lnTo>
                  <a:pt x="242696" y="104902"/>
                </a:lnTo>
                <a:lnTo>
                  <a:pt x="241911" y="123571"/>
                </a:lnTo>
                <a:lnTo>
                  <a:pt x="230123" y="169291"/>
                </a:lnTo>
                <a:lnTo>
                  <a:pt x="203817" y="197866"/>
                </a:lnTo>
                <a:lnTo>
                  <a:pt x="191769" y="203200"/>
                </a:lnTo>
                <a:lnTo>
                  <a:pt x="194436" y="211836"/>
                </a:lnTo>
                <a:lnTo>
                  <a:pt x="234906" y="187707"/>
                </a:lnTo>
                <a:lnTo>
                  <a:pt x="257635" y="143335"/>
                </a:lnTo>
                <a:lnTo>
                  <a:pt x="262000" y="105918"/>
                </a:lnTo>
                <a:lnTo>
                  <a:pt x="260905" y="86536"/>
                </a:lnTo>
                <a:lnTo>
                  <a:pt x="244475" y="37084"/>
                </a:lnTo>
                <a:lnTo>
                  <a:pt x="209792" y="5544"/>
                </a:lnTo>
                <a:lnTo>
                  <a:pt x="194436" y="0"/>
                </a:lnTo>
                <a:close/>
              </a:path>
              <a:path w="262254" h="212089">
                <a:moveTo>
                  <a:pt x="67563" y="0"/>
                </a:moveTo>
                <a:lnTo>
                  <a:pt x="27166" y="24110"/>
                </a:lnTo>
                <a:lnTo>
                  <a:pt x="4381" y="68595"/>
                </a:lnTo>
                <a:lnTo>
                  <a:pt x="0" y="105918"/>
                </a:lnTo>
                <a:lnTo>
                  <a:pt x="1093" y="125370"/>
                </a:lnTo>
                <a:lnTo>
                  <a:pt x="17398" y="174752"/>
                </a:lnTo>
                <a:lnTo>
                  <a:pt x="52153" y="206238"/>
                </a:lnTo>
                <a:lnTo>
                  <a:pt x="67563" y="211836"/>
                </a:lnTo>
                <a:lnTo>
                  <a:pt x="70230" y="203200"/>
                </a:lnTo>
                <a:lnTo>
                  <a:pt x="58183" y="197866"/>
                </a:lnTo>
                <a:lnTo>
                  <a:pt x="47767" y="190436"/>
                </a:lnTo>
                <a:lnTo>
                  <a:pt x="26376" y="155765"/>
                </a:lnTo>
                <a:lnTo>
                  <a:pt x="19303" y="104902"/>
                </a:lnTo>
                <a:lnTo>
                  <a:pt x="20089" y="86830"/>
                </a:lnTo>
                <a:lnTo>
                  <a:pt x="31876" y="42164"/>
                </a:lnTo>
                <a:lnTo>
                  <a:pt x="58398" y="13946"/>
                </a:lnTo>
                <a:lnTo>
                  <a:pt x="70611" y="8636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9810750" y="3568065"/>
            <a:ext cx="8629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09270" algn="l"/>
              </a:tabLst>
            </a:pPr>
            <a:r>
              <a:rPr sz="1800" dirty="0">
                <a:latin typeface="Cambria Math"/>
                <a:cs typeface="Cambria Math"/>
              </a:rPr>
              <a:t>𝑓</a:t>
            </a:r>
            <a:r>
              <a:rPr sz="1800" spc="385" dirty="0">
                <a:latin typeface="Cambria Math"/>
                <a:cs typeface="Cambria Math"/>
              </a:rPr>
              <a:t> </a:t>
            </a:r>
            <a:r>
              <a:rPr sz="1800" dirty="0">
                <a:latin typeface="Cambria Math"/>
                <a:cs typeface="Cambria Math"/>
              </a:rPr>
              <a:t>𝑠	=</a:t>
            </a:r>
            <a:r>
              <a:rPr sz="1800" spc="20" dirty="0">
                <a:latin typeface="Cambria Math"/>
                <a:cs typeface="Cambria Math"/>
              </a:rPr>
              <a:t> </a:t>
            </a: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25</a:t>
            </a:fld>
            <a:endParaRPr dirty="0"/>
          </a:p>
        </p:txBody>
      </p:sp>
      <p:sp>
        <p:nvSpPr>
          <p:cNvPr id="28" name="object 28"/>
          <p:cNvSpPr txBox="1"/>
          <p:nvPr/>
        </p:nvSpPr>
        <p:spPr>
          <a:xfrm>
            <a:off x="7714488" y="3532632"/>
            <a:ext cx="966469" cy="368935"/>
          </a:xfrm>
          <a:prstGeom prst="rect">
            <a:avLst/>
          </a:prstGeom>
          <a:solidFill>
            <a:srgbClr val="8DD5C1"/>
          </a:solidFill>
        </p:spPr>
        <p:txBody>
          <a:bodyPr vert="horz" wrap="square" lIns="0" tIns="83185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655"/>
              </a:spcBef>
            </a:pPr>
            <a:r>
              <a:rPr sz="1400" spc="-10" dirty="0">
                <a:latin typeface="Roboto"/>
                <a:cs typeface="Roboto"/>
              </a:rPr>
              <a:t>Nb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km?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84A3209-92BB-10C0-D678-4345C9BC564B}"/>
              </a:ext>
            </a:extLst>
          </p:cNvPr>
          <p:cNvSpPr txBox="1"/>
          <p:nvPr/>
        </p:nvSpPr>
        <p:spPr>
          <a:xfrm>
            <a:off x="4193811" y="5562725"/>
            <a:ext cx="434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 La capacité du neurone est de prendre des sorties et émettre des sorties.</a:t>
            </a:r>
          </a:p>
          <a:p>
            <a:r>
              <a:rPr lang="fr-CA" dirty="0"/>
              <a:t>La première partie (s) est une somme pondérée.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object 19">
                <a:extLst>
                  <a:ext uri="{FF2B5EF4-FFF2-40B4-BE49-F238E27FC236}">
                    <a16:creationId xmlns:a16="http://schemas.microsoft.com/office/drawing/2014/main" id="{DFD6D527-6955-3FF7-9D39-6A471A82D3F4}"/>
                  </a:ext>
                </a:extLst>
              </p:cNvPr>
              <p:cNvSpPr txBox="1"/>
              <p:nvPr/>
            </p:nvSpPr>
            <p:spPr>
              <a:xfrm>
                <a:off x="7271575" y="3591685"/>
                <a:ext cx="438784" cy="319959"/>
              </a:xfrm>
              <a:prstGeom prst="rect">
                <a:avLst/>
              </a:prstGeom>
            </p:spPr>
            <p:txBody>
              <a:bodyPr vert="horz" wrap="square" lIns="0" tIns="12065" rIns="0" bIns="0" rtlCol="0">
                <a:spAutoFit/>
              </a:bodyPr>
              <a:lstStyle/>
              <a:p>
                <a:pPr marL="38100">
                  <a:lnSpc>
                    <a:spcPct val="100000"/>
                  </a:lnSpc>
                  <a:spcBef>
                    <a:spcPts val="95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CA" sz="2000" i="1" smtClean="0">
                              <a:latin typeface="Cambria Math" panose="02040503050406030204" pitchFamily="18" charset="0"/>
                              <a:cs typeface="Roboto"/>
                            </a:rPr>
                          </m:ctrlPr>
                        </m:accPr>
                        <m:e>
                          <m:r>
                            <a:rPr lang="fr-CA" sz="2000" b="0" i="1" smtClean="0">
                              <a:latin typeface="Cambria Math" panose="02040503050406030204" pitchFamily="18" charset="0"/>
                              <a:cs typeface="Roboto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sz="900" dirty="0">
                  <a:latin typeface="Roboto"/>
                  <a:cs typeface="Roboto"/>
                </a:endParaRPr>
              </a:p>
            </p:txBody>
          </p:sp>
        </mc:Choice>
        <mc:Fallback xmlns="">
          <p:sp>
            <p:nvSpPr>
              <p:cNvPr id="31" name="object 19">
                <a:extLst>
                  <a:ext uri="{FF2B5EF4-FFF2-40B4-BE49-F238E27FC236}">
                    <a16:creationId xmlns:a16="http://schemas.microsoft.com/office/drawing/2014/main" id="{DFD6D527-6955-3FF7-9D39-6A471A82D3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1575" y="3591685"/>
                <a:ext cx="438784" cy="319959"/>
              </a:xfrm>
              <a:prstGeom prst="rect">
                <a:avLst/>
              </a:prstGeom>
              <a:blipFill>
                <a:blip r:embed="rId3"/>
                <a:stretch>
                  <a:fillRect t="-15094" r="-54167" b="-2452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3" name="Picture 32">
            <a:extLst>
              <a:ext uri="{FF2B5EF4-FFF2-40B4-BE49-F238E27FC236}">
                <a16:creationId xmlns:a16="http://schemas.microsoft.com/office/drawing/2014/main" id="{22991627-E31F-17D7-1D4D-49DA6562B9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9698" y="1319154"/>
            <a:ext cx="2393257" cy="156741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3463" y="793241"/>
            <a:ext cx="47720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445" dirty="0">
                <a:solidFill>
                  <a:srgbClr val="404040"/>
                </a:solidFill>
                <a:latin typeface="Trebuchet MS"/>
                <a:cs typeface="Trebuchet MS"/>
              </a:rPr>
              <a:t>«</a:t>
            </a:r>
            <a:r>
              <a:rPr sz="1800" b="1" spc="-10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-45" dirty="0">
                <a:solidFill>
                  <a:srgbClr val="404040"/>
                </a:solidFill>
                <a:latin typeface="Trebuchet MS"/>
                <a:cs typeface="Trebuchet MS"/>
              </a:rPr>
              <a:t>F</a:t>
            </a:r>
            <a:r>
              <a:rPr sz="1800" b="1" spc="2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800" b="1" spc="-220" dirty="0">
                <a:solidFill>
                  <a:srgbClr val="404040"/>
                </a:solidFill>
                <a:latin typeface="Trebuchet MS"/>
                <a:cs typeface="Trebuchet MS"/>
              </a:rPr>
              <a:t>TT</a:t>
            </a:r>
            <a:r>
              <a:rPr sz="1800" b="1" spc="2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800" b="1" spc="-5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800" b="1" spc="-55" dirty="0">
                <a:solidFill>
                  <a:srgbClr val="404040"/>
                </a:solidFill>
                <a:latin typeface="Trebuchet MS"/>
                <a:cs typeface="Trebuchet MS"/>
              </a:rPr>
              <a:t>G</a:t>
            </a:r>
            <a:r>
              <a:rPr sz="1800" b="1" spc="-12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-390" dirty="0">
                <a:solidFill>
                  <a:srgbClr val="404040"/>
                </a:solidFill>
                <a:latin typeface="Arial"/>
                <a:cs typeface="Arial"/>
              </a:rPr>
              <a:t>»</a:t>
            </a:r>
            <a:r>
              <a:rPr sz="1800" b="1" spc="-6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155" dirty="0">
                <a:solidFill>
                  <a:srgbClr val="404040"/>
                </a:solidFill>
                <a:latin typeface="Arial"/>
                <a:cs typeface="Arial"/>
              </a:rPr>
              <a:t>S</a:t>
            </a:r>
            <a:r>
              <a:rPr sz="1800" b="1" spc="-135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r>
              <a:rPr sz="1800" b="1" spc="-12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800" b="1" spc="-5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360" dirty="0">
                <a:solidFill>
                  <a:srgbClr val="404040"/>
                </a:solidFill>
                <a:latin typeface="Arial"/>
                <a:cs typeface="Arial"/>
              </a:rPr>
              <a:t>L</a:t>
            </a:r>
            <a:r>
              <a:rPr sz="1800" b="1" spc="-50" dirty="0">
                <a:solidFill>
                  <a:srgbClr val="404040"/>
                </a:solidFill>
                <a:latin typeface="Arial"/>
                <a:cs typeface="Arial"/>
              </a:rPr>
              <a:t>’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-155" dirty="0">
                <a:solidFill>
                  <a:srgbClr val="404040"/>
                </a:solidFill>
                <a:latin typeface="Arial"/>
                <a:cs typeface="Arial"/>
              </a:rPr>
              <a:t>NS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30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800" b="1" spc="-180" dirty="0">
                <a:solidFill>
                  <a:srgbClr val="404040"/>
                </a:solidFill>
                <a:latin typeface="Arial"/>
                <a:cs typeface="Arial"/>
              </a:rPr>
              <a:t>B</a:t>
            </a:r>
            <a:r>
              <a:rPr sz="1800" b="1" spc="-145" dirty="0">
                <a:solidFill>
                  <a:srgbClr val="404040"/>
                </a:solidFill>
                <a:latin typeface="Arial"/>
                <a:cs typeface="Arial"/>
              </a:rPr>
              <a:t>L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-6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130" dirty="0">
                <a:solidFill>
                  <a:srgbClr val="404040"/>
                </a:solidFill>
                <a:latin typeface="Arial"/>
                <a:cs typeface="Arial"/>
              </a:rPr>
              <a:t>D</a:t>
            </a:r>
            <a:r>
              <a:rPr sz="1800" b="1" spc="-50" dirty="0">
                <a:solidFill>
                  <a:srgbClr val="404040"/>
                </a:solidFill>
                <a:latin typeface="Arial"/>
                <a:cs typeface="Arial"/>
              </a:rPr>
              <a:t>’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-155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800" b="1" spc="-22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800" b="1" spc="-13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800" b="1" spc="-204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800" b="1" spc="25" dirty="0">
                <a:solidFill>
                  <a:srgbClr val="404040"/>
                </a:solidFill>
                <a:latin typeface="Arial"/>
                <a:cs typeface="Arial"/>
              </a:rPr>
              <a:t>Î</a:t>
            </a:r>
            <a:r>
              <a:rPr sz="1800" b="1" spc="-155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30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-155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800" b="1" spc="-22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53455" y="2039111"/>
            <a:ext cx="1862455" cy="368935"/>
          </a:xfrm>
          <a:prstGeom prst="rect">
            <a:avLst/>
          </a:prstGeom>
          <a:ln w="19050">
            <a:solidFill>
              <a:srgbClr val="1CACE3"/>
            </a:solidFill>
          </a:ln>
        </p:spPr>
        <p:txBody>
          <a:bodyPr vert="horz" wrap="square" lIns="0" tIns="92075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725"/>
              </a:spcBef>
            </a:pPr>
            <a:r>
              <a:rPr sz="2700" spc="-7" baseline="13888" dirty="0">
                <a:latin typeface="Franklin Gothic Medium"/>
                <a:cs typeface="Franklin Gothic Medium"/>
              </a:rPr>
              <a:t>(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0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22" baseline="13888" dirty="0">
                <a:latin typeface="Franklin Gothic Medium"/>
                <a:cs typeface="Franklin Gothic Medium"/>
              </a:rPr>
              <a:t> 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temp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44" baseline="13888" dirty="0">
                <a:latin typeface="Franklin Gothic Medium"/>
                <a:cs typeface="Franklin Gothic Medium"/>
              </a:rPr>
              <a:t> </a:t>
            </a:r>
            <a:r>
              <a:rPr sz="2700" spc="-15" baseline="13888" dirty="0">
                <a:latin typeface="Roboto"/>
                <a:cs typeface="Roboto"/>
              </a:rPr>
              <a:t>w</a:t>
            </a:r>
            <a:r>
              <a:rPr sz="1200" spc="-10" dirty="0">
                <a:latin typeface="Roboto"/>
                <a:cs typeface="Roboto"/>
              </a:rPr>
              <a:t>pluie</a:t>
            </a:r>
            <a:r>
              <a:rPr sz="2700" spc="-15" baseline="13888" dirty="0">
                <a:latin typeface="Franklin Gothic Medium"/>
                <a:cs typeface="Franklin Gothic Medium"/>
              </a:rPr>
              <a:t>)</a:t>
            </a:r>
            <a:endParaRPr sz="2700" baseline="13888">
              <a:latin typeface="Franklin Gothic Medium"/>
              <a:cs typeface="Franklin Gothic Medium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40528" y="1564640"/>
            <a:ext cx="7994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Franklin Gothic Medium"/>
                <a:cs typeface="Franklin Gothic Medium"/>
              </a:rPr>
              <a:t>Modèle: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99303" y="3319271"/>
            <a:ext cx="4465320" cy="2030095"/>
          </a:xfrm>
          <a:prstGeom prst="rect">
            <a:avLst/>
          </a:prstGeom>
          <a:ln w="19050">
            <a:solidFill>
              <a:srgbClr val="1CACE3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marL="91440" marR="409575" algn="just">
              <a:lnSpc>
                <a:spcPct val="100000"/>
              </a:lnSpc>
              <a:spcBef>
                <a:spcPts val="295"/>
              </a:spcBef>
            </a:pPr>
            <a:r>
              <a:rPr sz="1800" spc="-5" dirty="0">
                <a:latin typeface="Franklin Gothic Medium"/>
                <a:cs typeface="Franklin Gothic Medium"/>
              </a:rPr>
              <a:t>S1 </a:t>
            </a:r>
            <a:r>
              <a:rPr sz="1800" spc="15" dirty="0">
                <a:latin typeface="Franklin Gothic Medium"/>
                <a:cs typeface="Franklin Gothic Medium"/>
              </a:rPr>
              <a:t>: </a:t>
            </a:r>
            <a:r>
              <a:rPr sz="1800" spc="-15" dirty="0">
                <a:latin typeface="Franklin Gothic Medium"/>
                <a:cs typeface="Franklin Gothic Medium"/>
              </a:rPr>
              <a:t>f(1*</a:t>
            </a:r>
            <a:r>
              <a:rPr sz="1800" spc="-15" dirty="0">
                <a:latin typeface="Roboto"/>
                <a:cs typeface="Roboto"/>
              </a:rPr>
              <a:t>w</a:t>
            </a:r>
            <a:r>
              <a:rPr sz="1800" spc="-22" baseline="-20833" dirty="0">
                <a:latin typeface="Roboto"/>
                <a:cs typeface="Roboto"/>
              </a:rPr>
              <a:t>0</a:t>
            </a:r>
            <a:r>
              <a:rPr sz="1800" spc="-15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 </a:t>
            </a:r>
            <a:r>
              <a:rPr sz="1800" spc="-45" dirty="0">
                <a:latin typeface="Roboto"/>
                <a:cs typeface="Roboto"/>
              </a:rPr>
              <a:t>-22*w</a:t>
            </a:r>
            <a:r>
              <a:rPr sz="1800" spc="-67" baseline="-20833" dirty="0">
                <a:latin typeface="Roboto"/>
                <a:cs typeface="Roboto"/>
              </a:rPr>
              <a:t>temp </a:t>
            </a:r>
            <a:r>
              <a:rPr sz="1800" dirty="0">
                <a:latin typeface="Roboto"/>
                <a:cs typeface="Roboto"/>
              </a:rPr>
              <a:t>+ </a:t>
            </a:r>
            <a:r>
              <a:rPr sz="1800" spc="-10" dirty="0">
                <a:latin typeface="Roboto"/>
                <a:cs typeface="Roboto"/>
              </a:rPr>
              <a:t>10* w</a:t>
            </a:r>
            <a:r>
              <a:rPr sz="1800" spc="-15" baseline="-20833" dirty="0">
                <a:latin typeface="Roboto"/>
                <a:cs typeface="Roboto"/>
              </a:rPr>
              <a:t>pluie</a:t>
            </a:r>
            <a:r>
              <a:rPr sz="1800" spc="-10" dirty="0">
                <a:latin typeface="Franklin Gothic Medium"/>
                <a:cs typeface="Franklin Gothic Medium"/>
              </a:rPr>
              <a:t>) </a:t>
            </a:r>
            <a:r>
              <a:rPr sz="1800" dirty="0">
                <a:latin typeface="Franklin Gothic Medium"/>
                <a:cs typeface="Franklin Gothic Medium"/>
              </a:rPr>
              <a:t>= 2 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S2 </a:t>
            </a:r>
            <a:r>
              <a:rPr sz="1800" spc="15" dirty="0">
                <a:latin typeface="Franklin Gothic Medium"/>
                <a:cs typeface="Franklin Gothic Medium"/>
              </a:rPr>
              <a:t>: </a:t>
            </a:r>
            <a:r>
              <a:rPr sz="1800" spc="-15" dirty="0">
                <a:latin typeface="Franklin Gothic Medium"/>
                <a:cs typeface="Franklin Gothic Medium"/>
              </a:rPr>
              <a:t>f(1*</a:t>
            </a:r>
            <a:r>
              <a:rPr sz="1800" spc="-15" dirty="0">
                <a:latin typeface="Roboto"/>
                <a:cs typeface="Roboto"/>
              </a:rPr>
              <a:t>w</a:t>
            </a:r>
            <a:r>
              <a:rPr sz="1800" spc="-22" baseline="-20833" dirty="0">
                <a:latin typeface="Roboto"/>
                <a:cs typeface="Roboto"/>
              </a:rPr>
              <a:t>0</a:t>
            </a:r>
            <a:r>
              <a:rPr sz="1800" spc="-15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 </a:t>
            </a:r>
            <a:r>
              <a:rPr sz="1800" spc="-40" dirty="0">
                <a:latin typeface="Roboto"/>
                <a:cs typeface="Roboto"/>
              </a:rPr>
              <a:t>-24*w</a:t>
            </a:r>
            <a:r>
              <a:rPr sz="1800" spc="-60" baseline="-20833" dirty="0">
                <a:latin typeface="Roboto"/>
                <a:cs typeface="Roboto"/>
              </a:rPr>
              <a:t>temp </a:t>
            </a:r>
            <a:r>
              <a:rPr sz="1800" dirty="0">
                <a:latin typeface="Roboto"/>
                <a:cs typeface="Roboto"/>
              </a:rPr>
              <a:t>+ </a:t>
            </a:r>
            <a:r>
              <a:rPr sz="1800" spc="-5" dirty="0">
                <a:latin typeface="Roboto"/>
                <a:cs typeface="Roboto"/>
              </a:rPr>
              <a:t>12* </a:t>
            </a:r>
            <a:r>
              <a:rPr sz="1800" spc="-10" dirty="0">
                <a:latin typeface="Roboto"/>
                <a:cs typeface="Roboto"/>
              </a:rPr>
              <a:t>w</a:t>
            </a:r>
            <a:r>
              <a:rPr sz="1800" spc="-15" baseline="-20833" dirty="0">
                <a:latin typeface="Roboto"/>
                <a:cs typeface="Roboto"/>
              </a:rPr>
              <a:t>pluie</a:t>
            </a:r>
            <a:r>
              <a:rPr sz="1800" spc="-10" dirty="0">
                <a:latin typeface="Franklin Gothic Medium"/>
                <a:cs typeface="Franklin Gothic Medium"/>
              </a:rPr>
              <a:t>) </a:t>
            </a:r>
            <a:r>
              <a:rPr sz="1800" dirty="0">
                <a:latin typeface="Franklin Gothic Medium"/>
                <a:cs typeface="Franklin Gothic Medium"/>
              </a:rPr>
              <a:t>= 0 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S3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15" dirty="0">
                <a:latin typeface="Franklin Gothic Medium"/>
                <a:cs typeface="Franklin Gothic Medium"/>
              </a:rPr>
              <a:t>:</a:t>
            </a:r>
            <a:r>
              <a:rPr sz="1800" spc="434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f(1*</a:t>
            </a:r>
            <a:r>
              <a:rPr sz="1800" spc="-15" dirty="0">
                <a:latin typeface="Roboto"/>
                <a:cs typeface="Roboto"/>
              </a:rPr>
              <a:t>w</a:t>
            </a:r>
            <a:r>
              <a:rPr sz="1800" spc="-22" baseline="-20833" dirty="0">
                <a:latin typeface="Roboto"/>
                <a:cs typeface="Roboto"/>
              </a:rPr>
              <a:t>0</a:t>
            </a:r>
            <a:r>
              <a:rPr sz="1800" spc="67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-5" dirty="0">
                <a:latin typeface="Roboto"/>
                <a:cs typeface="Roboto"/>
              </a:rPr>
              <a:t> </a:t>
            </a:r>
            <a:r>
              <a:rPr sz="1800" spc="-45" dirty="0">
                <a:latin typeface="Roboto"/>
                <a:cs typeface="Roboto"/>
              </a:rPr>
              <a:t>-15*w</a:t>
            </a:r>
            <a:r>
              <a:rPr sz="1800" spc="-67" baseline="-20833" dirty="0">
                <a:latin typeface="Roboto"/>
                <a:cs typeface="Roboto"/>
              </a:rPr>
              <a:t>temp</a:t>
            </a:r>
            <a:r>
              <a:rPr sz="1800" spc="232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10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20*</a:t>
            </a:r>
            <a:r>
              <a:rPr sz="1800" spc="5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w</a:t>
            </a:r>
            <a:r>
              <a:rPr sz="1800" spc="-15" baseline="-20833" dirty="0">
                <a:latin typeface="Roboto"/>
                <a:cs typeface="Roboto"/>
              </a:rPr>
              <a:t>pluie</a:t>
            </a:r>
            <a:r>
              <a:rPr sz="1800" spc="-10" dirty="0">
                <a:latin typeface="Franklin Gothic Medium"/>
                <a:cs typeface="Franklin Gothic Medium"/>
              </a:rPr>
              <a:t>)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 3</a:t>
            </a:r>
            <a:endParaRPr sz="1800">
              <a:latin typeface="Franklin Gothic Medium"/>
              <a:cs typeface="Franklin Gothic Medium"/>
            </a:endParaRPr>
          </a:p>
          <a:p>
            <a:pPr marL="91440">
              <a:lnSpc>
                <a:spcPct val="100000"/>
              </a:lnSpc>
              <a:spcBef>
                <a:spcPts val="25"/>
              </a:spcBef>
            </a:pPr>
            <a:r>
              <a:rPr sz="1800" spc="5" dirty="0">
                <a:latin typeface="Franklin Gothic Medium"/>
                <a:cs typeface="Franklin Gothic Medium"/>
              </a:rPr>
              <a:t>…</a:t>
            </a:r>
            <a:endParaRPr sz="1800">
              <a:latin typeface="Franklin Gothic Medium"/>
              <a:cs typeface="Franklin Gothic Medium"/>
            </a:endParaRPr>
          </a:p>
          <a:p>
            <a:pPr marL="91440">
              <a:lnSpc>
                <a:spcPts val="2150"/>
              </a:lnSpc>
              <a:spcBef>
                <a:spcPts val="5"/>
              </a:spcBef>
            </a:pPr>
            <a:r>
              <a:rPr sz="1800" spc="5" dirty="0">
                <a:latin typeface="Franklin Gothic Medium"/>
                <a:cs typeface="Franklin Gothic Medium"/>
              </a:rPr>
              <a:t>…</a:t>
            </a:r>
            <a:endParaRPr sz="1800">
              <a:latin typeface="Franklin Gothic Medium"/>
              <a:cs typeface="Franklin Gothic Medium"/>
            </a:endParaRPr>
          </a:p>
          <a:p>
            <a:pPr marL="91440" algn="just">
              <a:lnSpc>
                <a:spcPts val="2150"/>
              </a:lnSpc>
            </a:pPr>
            <a:r>
              <a:rPr sz="1800" spc="-20" dirty="0">
                <a:latin typeface="Franklin Gothic Medium"/>
                <a:cs typeface="Franklin Gothic Medium"/>
              </a:rPr>
              <a:t>S14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15" dirty="0">
                <a:latin typeface="Franklin Gothic Medium"/>
                <a:cs typeface="Franklin Gothic Medium"/>
              </a:rPr>
              <a:t>:</a:t>
            </a:r>
            <a:r>
              <a:rPr sz="1800" spc="434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f(1*</a:t>
            </a:r>
            <a:r>
              <a:rPr sz="1800" spc="-15" dirty="0">
                <a:latin typeface="Roboto"/>
                <a:cs typeface="Roboto"/>
              </a:rPr>
              <a:t>w</a:t>
            </a:r>
            <a:r>
              <a:rPr sz="1800" spc="-22" baseline="-20833" dirty="0">
                <a:latin typeface="Roboto"/>
                <a:cs typeface="Roboto"/>
              </a:rPr>
              <a:t>0</a:t>
            </a:r>
            <a:r>
              <a:rPr sz="1800" spc="30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-15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18*w</a:t>
            </a:r>
            <a:r>
              <a:rPr sz="1800" spc="-15" baseline="-20833" dirty="0">
                <a:latin typeface="Roboto"/>
                <a:cs typeface="Roboto"/>
              </a:rPr>
              <a:t>temp</a:t>
            </a:r>
            <a:r>
              <a:rPr sz="1800" spc="270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-10" dirty="0">
                <a:latin typeface="Roboto"/>
                <a:cs typeface="Roboto"/>
              </a:rPr>
              <a:t> </a:t>
            </a:r>
            <a:r>
              <a:rPr sz="1800" spc="-5" dirty="0">
                <a:latin typeface="Roboto"/>
                <a:cs typeface="Roboto"/>
              </a:rPr>
              <a:t>5*</a:t>
            </a:r>
            <a:r>
              <a:rPr sz="1800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w</a:t>
            </a:r>
            <a:r>
              <a:rPr sz="1800" spc="-15" baseline="-20833" dirty="0">
                <a:latin typeface="Roboto"/>
                <a:cs typeface="Roboto"/>
              </a:rPr>
              <a:t>pluie</a:t>
            </a:r>
            <a:r>
              <a:rPr sz="1800" spc="-10" dirty="0">
                <a:latin typeface="Franklin Gothic Medium"/>
                <a:cs typeface="Franklin Gothic Medium"/>
              </a:rPr>
              <a:t>)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 </a:t>
            </a:r>
            <a:r>
              <a:rPr sz="1800" spc="-5" dirty="0">
                <a:latin typeface="Franklin Gothic Medium"/>
                <a:cs typeface="Franklin Gothic Medium"/>
              </a:rPr>
              <a:t>20</a:t>
            </a:r>
            <a:endParaRPr sz="1800">
              <a:latin typeface="Franklin Gothic Medium"/>
              <a:cs typeface="Franklin Gothic Medium"/>
            </a:endParaRPr>
          </a:p>
          <a:p>
            <a:pPr marL="91440" algn="just">
              <a:lnSpc>
                <a:spcPct val="100000"/>
              </a:lnSpc>
            </a:pPr>
            <a:r>
              <a:rPr sz="1800" spc="-5" dirty="0">
                <a:latin typeface="Franklin Gothic Medium"/>
                <a:cs typeface="Franklin Gothic Medium"/>
              </a:rPr>
              <a:t>S15:</a:t>
            </a:r>
            <a:r>
              <a:rPr sz="1800" spc="43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f(1*</a:t>
            </a:r>
            <a:r>
              <a:rPr sz="1800" spc="-15" dirty="0">
                <a:latin typeface="Roboto"/>
                <a:cs typeface="Roboto"/>
              </a:rPr>
              <a:t>w</a:t>
            </a:r>
            <a:r>
              <a:rPr sz="1800" spc="-22" baseline="-20833" dirty="0">
                <a:latin typeface="Roboto"/>
                <a:cs typeface="Roboto"/>
              </a:rPr>
              <a:t>0</a:t>
            </a:r>
            <a:r>
              <a:rPr sz="1800" spc="442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10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19*w</a:t>
            </a:r>
            <a:r>
              <a:rPr sz="1800" spc="-15" baseline="-20833" dirty="0">
                <a:latin typeface="Roboto"/>
                <a:cs typeface="Roboto"/>
              </a:rPr>
              <a:t>temp</a:t>
            </a:r>
            <a:r>
              <a:rPr sz="1800" spc="240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-15" dirty="0">
                <a:latin typeface="Roboto"/>
                <a:cs typeface="Roboto"/>
              </a:rPr>
              <a:t> </a:t>
            </a:r>
            <a:r>
              <a:rPr sz="1800" spc="-5" dirty="0">
                <a:latin typeface="Roboto"/>
                <a:cs typeface="Roboto"/>
              </a:rPr>
              <a:t>20*</a:t>
            </a:r>
            <a:r>
              <a:rPr sz="1800" spc="20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w</a:t>
            </a:r>
            <a:r>
              <a:rPr sz="1800" spc="-15" baseline="-20833" dirty="0">
                <a:latin typeface="Roboto"/>
                <a:cs typeface="Roboto"/>
              </a:rPr>
              <a:t>pluie</a:t>
            </a:r>
            <a:r>
              <a:rPr sz="1800" spc="-10" dirty="0">
                <a:latin typeface="Franklin Gothic Medium"/>
                <a:cs typeface="Franklin Gothic Medium"/>
              </a:rPr>
              <a:t>)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</a:t>
            </a:r>
            <a:r>
              <a:rPr sz="1800" spc="-5" dirty="0">
                <a:latin typeface="Franklin Gothic Medium"/>
                <a:cs typeface="Franklin Gothic Medium"/>
              </a:rPr>
              <a:t> 40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240528" y="2845053"/>
            <a:ext cx="51301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Franklin Gothic Medium"/>
                <a:cs typeface="Franklin Gothic Medium"/>
              </a:rPr>
              <a:t>Ensemble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d’entraînement</a:t>
            </a:r>
            <a:r>
              <a:rPr sz="1800" spc="-4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pour apprendre </a:t>
            </a:r>
            <a:r>
              <a:rPr sz="1800" spc="-25" dirty="0">
                <a:latin typeface="Franklin Gothic Medium"/>
                <a:cs typeface="Franklin Gothic Medium"/>
              </a:rPr>
              <a:t>le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25" dirty="0">
                <a:latin typeface="Franklin Gothic Medium"/>
                <a:cs typeface="Franklin Gothic Medium"/>
              </a:rPr>
              <a:t>modèle.</a:t>
            </a:r>
            <a:endParaRPr sz="1800">
              <a:latin typeface="Franklin Gothic Medium"/>
              <a:cs typeface="Franklin Gothic Medium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73802" y="1335024"/>
            <a:ext cx="2955459" cy="5085039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26</a:t>
            </a:fld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79728" y="790143"/>
            <a:ext cx="1450975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9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2000" b="1" spc="-90" dirty="0">
                <a:solidFill>
                  <a:srgbClr val="404040"/>
                </a:solidFill>
                <a:latin typeface="Trebuchet MS"/>
                <a:cs typeface="Trebuchet MS"/>
              </a:rPr>
              <a:t>ÔL</a:t>
            </a:r>
            <a:r>
              <a:rPr sz="2000" b="1" spc="-7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000" b="1" spc="-114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10" dirty="0">
                <a:solidFill>
                  <a:schemeClr val="tx1">
                    <a:lumMod val="75000"/>
                    <a:lumOff val="25000"/>
                  </a:schemeClr>
                </a:solidFill>
                <a:latin typeface="Trebuchet MS"/>
                <a:cs typeface="Trebuchet MS"/>
              </a:rPr>
              <a:t>D</a:t>
            </a:r>
            <a:r>
              <a:rPr sz="2000" b="1" spc="-65" dirty="0">
                <a:solidFill>
                  <a:schemeClr val="tx1">
                    <a:lumMod val="75000"/>
                    <a:lumOff val="25000"/>
                  </a:schemeClr>
                </a:solidFill>
                <a:latin typeface="Trebuchet MS"/>
                <a:cs typeface="Trebuchet MS"/>
              </a:rPr>
              <a:t>U</a:t>
            </a:r>
            <a:r>
              <a:rPr sz="2000" b="1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CA" sz="2000" spc="-3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/>
                <a:cs typeface="Franklin Gothic Medium"/>
              </a:rPr>
              <a:t>w</a:t>
            </a:r>
            <a:r>
              <a:rPr lang="en-CA" sz="2000" spc="-44" baseline="-20833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/>
                <a:cs typeface="Franklin Gothic Medium"/>
              </a:rPr>
              <a:t>0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956303" y="2157412"/>
            <a:ext cx="2795270" cy="2936240"/>
            <a:chOff x="3956303" y="2157412"/>
            <a:chExt cx="2795270" cy="293624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56303" y="2170175"/>
              <a:ext cx="2795016" cy="2923032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5000243" y="2171700"/>
              <a:ext cx="847090" cy="2752090"/>
            </a:xfrm>
            <a:custGeom>
              <a:avLst/>
              <a:gdLst/>
              <a:ahLst/>
              <a:cxnLst/>
              <a:rect l="l" t="t" r="r" b="b"/>
              <a:pathLst>
                <a:path w="847089" h="2752090">
                  <a:moveTo>
                    <a:pt x="0" y="2751709"/>
                  </a:moveTo>
                  <a:lnTo>
                    <a:pt x="846835" y="0"/>
                  </a:lnTo>
                </a:path>
              </a:pathLst>
            </a:custGeom>
            <a:ln w="28575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82451" y="4769675"/>
              <a:ext cx="128905" cy="165481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440235" y="2879915"/>
              <a:ext cx="128904" cy="165481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693219" y="2703131"/>
              <a:ext cx="128904" cy="162432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65915" y="4199699"/>
              <a:ext cx="128905" cy="162432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88419" y="3318827"/>
              <a:ext cx="128904" cy="162433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586539" y="2288603"/>
              <a:ext cx="128905" cy="165481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1194816" y="5236209"/>
            <a:ext cx="120523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latin typeface="Franklin Gothic Medium"/>
                <a:cs typeface="Franklin Gothic Medium"/>
              </a:rPr>
              <a:t>w</a:t>
            </a:r>
            <a:r>
              <a:rPr sz="1800" spc="-44" baseline="-20833" dirty="0">
                <a:latin typeface="Franklin Gothic Medium"/>
                <a:cs typeface="Franklin Gothic Medium"/>
              </a:rPr>
              <a:t>1</a:t>
            </a:r>
            <a:r>
              <a:rPr sz="1800" spc="187" baseline="-20833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*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x</a:t>
            </a:r>
            <a:r>
              <a:rPr sz="1800" spc="-22" baseline="-20833" dirty="0">
                <a:latin typeface="Franklin Gothic Medium"/>
                <a:cs typeface="Franklin Gothic Medium"/>
              </a:rPr>
              <a:t>1</a:t>
            </a:r>
            <a:r>
              <a:rPr sz="1800" spc="232" baseline="-20833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50" dirty="0">
                <a:latin typeface="Franklin Gothic Medium"/>
                <a:cs typeface="Franklin Gothic Medium"/>
              </a:rPr>
              <a:t>y</a:t>
            </a:r>
            <a:endParaRPr sz="1800">
              <a:latin typeface="Franklin Gothic Medium"/>
              <a:cs typeface="Franklin Gothic Medium"/>
            </a:endParaRPr>
          </a:p>
          <a:p>
            <a:pPr marL="38100">
              <a:lnSpc>
                <a:spcPct val="100000"/>
              </a:lnSpc>
            </a:pPr>
            <a:r>
              <a:rPr sz="1800" spc="-15" dirty="0">
                <a:latin typeface="Franklin Gothic Medium"/>
                <a:cs typeface="Franklin Gothic Medium"/>
              </a:rPr>
              <a:t>1/2*</a:t>
            </a:r>
            <a:r>
              <a:rPr sz="1800" spc="-4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x</a:t>
            </a:r>
            <a:r>
              <a:rPr sz="1800" spc="-22" baseline="-20833" dirty="0">
                <a:latin typeface="Franklin Gothic Medium"/>
                <a:cs typeface="Franklin Gothic Medium"/>
              </a:rPr>
              <a:t>1</a:t>
            </a:r>
            <a:r>
              <a:rPr sz="1800" spc="600" baseline="-20833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</a:t>
            </a:r>
            <a:r>
              <a:rPr sz="1800" spc="-15" dirty="0">
                <a:latin typeface="Franklin Gothic Medium"/>
                <a:cs typeface="Franklin Gothic Medium"/>
              </a:rPr>
              <a:t> </a:t>
            </a:r>
            <a:r>
              <a:rPr sz="1800" spc="-50" dirty="0">
                <a:latin typeface="Franklin Gothic Medium"/>
                <a:cs typeface="Franklin Gothic Medium"/>
              </a:rPr>
              <a:t>y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629022" y="5221985"/>
            <a:ext cx="113157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latin typeface="Franklin Gothic Medium"/>
                <a:cs typeface="Franklin Gothic Medium"/>
              </a:rPr>
              <a:t>w</a:t>
            </a:r>
            <a:r>
              <a:rPr sz="1800" spc="-44" baseline="-20833" dirty="0">
                <a:latin typeface="Franklin Gothic Medium"/>
                <a:cs typeface="Franklin Gothic Medium"/>
              </a:rPr>
              <a:t>1</a:t>
            </a:r>
            <a:r>
              <a:rPr sz="1800" spc="195" baseline="-20833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*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x</a:t>
            </a:r>
            <a:r>
              <a:rPr sz="1800" spc="-22" baseline="-20833" dirty="0">
                <a:latin typeface="Franklin Gothic Medium"/>
                <a:cs typeface="Franklin Gothic Medium"/>
              </a:rPr>
              <a:t>1</a:t>
            </a:r>
            <a:r>
              <a:rPr sz="1800" spc="644" baseline="-20833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</a:t>
            </a:r>
            <a:r>
              <a:rPr sz="1800" spc="-40" dirty="0">
                <a:latin typeface="Franklin Gothic Medium"/>
                <a:cs typeface="Franklin Gothic Medium"/>
              </a:rPr>
              <a:t> </a:t>
            </a:r>
            <a:r>
              <a:rPr sz="1800" spc="-50" dirty="0">
                <a:latin typeface="Franklin Gothic Medium"/>
                <a:cs typeface="Franklin Gothic Medium"/>
              </a:rPr>
              <a:t>y</a:t>
            </a:r>
            <a:endParaRPr sz="1800">
              <a:latin typeface="Franklin Gothic Medium"/>
              <a:cs typeface="Franklin Gothic Medium"/>
            </a:endParaRPr>
          </a:p>
          <a:p>
            <a:pPr marL="38100">
              <a:lnSpc>
                <a:spcPct val="100000"/>
              </a:lnSpc>
            </a:pPr>
            <a:r>
              <a:rPr sz="1800" dirty="0">
                <a:latin typeface="Franklin Gothic Medium"/>
                <a:cs typeface="Franklin Gothic Medium"/>
              </a:rPr>
              <a:t>3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*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x</a:t>
            </a:r>
            <a:r>
              <a:rPr sz="1800" spc="-22" baseline="-20833" dirty="0">
                <a:latin typeface="Franklin Gothic Medium"/>
                <a:cs typeface="Franklin Gothic Medium"/>
              </a:rPr>
              <a:t>1</a:t>
            </a:r>
            <a:r>
              <a:rPr sz="1800" spc="187" baseline="-20833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50" dirty="0">
                <a:latin typeface="Franklin Gothic Medium"/>
                <a:cs typeface="Franklin Gothic Medium"/>
              </a:rPr>
              <a:t>y</a:t>
            </a:r>
            <a:endParaRPr sz="1800">
              <a:latin typeface="Franklin Gothic Medium"/>
              <a:cs typeface="Franklin Gothic Medium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532828" y="2026920"/>
            <a:ext cx="2856865" cy="2923540"/>
            <a:chOff x="532828" y="2026920"/>
            <a:chExt cx="2856865" cy="2923540"/>
          </a:xfrm>
        </p:grpSpPr>
        <p:pic>
          <p:nvPicPr>
            <p:cNvPr id="16" name="object 1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45592" y="2026920"/>
              <a:ext cx="2798063" cy="2923031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547116" y="2647188"/>
              <a:ext cx="2828290" cy="1524000"/>
            </a:xfrm>
            <a:custGeom>
              <a:avLst/>
              <a:gdLst/>
              <a:ahLst/>
              <a:cxnLst/>
              <a:rect l="l" t="t" r="r" b="b"/>
              <a:pathLst>
                <a:path w="2828290" h="1524000">
                  <a:moveTo>
                    <a:pt x="0" y="1524000"/>
                  </a:moveTo>
                  <a:lnTo>
                    <a:pt x="2827909" y="0"/>
                  </a:lnTo>
                </a:path>
              </a:pathLst>
            </a:custGeom>
            <a:ln w="28575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" name="object 1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029523" y="3096323"/>
              <a:ext cx="128905" cy="162433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18627" y="3550475"/>
              <a:ext cx="128905" cy="165481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81923" y="3248723"/>
              <a:ext cx="128905" cy="162433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52411" y="4050347"/>
              <a:ext cx="128904" cy="165481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422715" y="3199955"/>
              <a:ext cx="128905" cy="16548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593403" y="2773235"/>
              <a:ext cx="128904" cy="165480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834195" y="2809811"/>
              <a:ext cx="128905" cy="165480"/>
            </a:xfrm>
            <a:prstGeom prst="rect">
              <a:avLst/>
            </a:prstGeom>
          </p:spPr>
        </p:pic>
      </p:grpSp>
      <p:grpSp>
        <p:nvGrpSpPr>
          <p:cNvPr id="25" name="object 25"/>
          <p:cNvGrpSpPr/>
          <p:nvPr/>
        </p:nvGrpSpPr>
        <p:grpSpPr>
          <a:xfrm>
            <a:off x="7793735" y="2182367"/>
            <a:ext cx="2795270" cy="2923540"/>
            <a:chOff x="7793735" y="2182367"/>
            <a:chExt cx="2795270" cy="2923540"/>
          </a:xfrm>
        </p:grpSpPr>
        <p:pic>
          <p:nvPicPr>
            <p:cNvPr id="26" name="object 2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793735" y="2182367"/>
              <a:ext cx="2795016" cy="2923031"/>
            </a:xfrm>
            <a:prstGeom prst="rect">
              <a:avLst/>
            </a:prstGeom>
          </p:spPr>
        </p:pic>
        <p:sp>
          <p:nvSpPr>
            <p:cNvPr id="27" name="object 27"/>
            <p:cNvSpPr/>
            <p:nvPr/>
          </p:nvSpPr>
          <p:spPr>
            <a:xfrm>
              <a:off x="8679179" y="2208275"/>
              <a:ext cx="831215" cy="2686685"/>
            </a:xfrm>
            <a:custGeom>
              <a:avLst/>
              <a:gdLst/>
              <a:ahLst/>
              <a:cxnLst/>
              <a:rect l="l" t="t" r="r" b="b"/>
              <a:pathLst>
                <a:path w="831215" h="2686685">
                  <a:moveTo>
                    <a:pt x="0" y="2686431"/>
                  </a:moveTo>
                  <a:lnTo>
                    <a:pt x="830961" y="0"/>
                  </a:lnTo>
                </a:path>
              </a:pathLst>
            </a:custGeom>
            <a:ln w="28575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8" name="object 2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613203" y="4416107"/>
              <a:ext cx="128904" cy="162432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975915" y="3620579"/>
              <a:ext cx="128904" cy="162432"/>
            </a:xfrm>
            <a:prstGeom prst="rect">
              <a:avLst/>
            </a:prstGeom>
          </p:spPr>
        </p:pic>
        <p:pic>
          <p:nvPicPr>
            <p:cNvPr id="30" name="object 3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765603" y="4568507"/>
              <a:ext cx="128904" cy="162432"/>
            </a:xfrm>
            <a:prstGeom prst="rect">
              <a:avLst/>
            </a:prstGeom>
          </p:spPr>
        </p:pic>
        <p:pic>
          <p:nvPicPr>
            <p:cNvPr id="31" name="object 3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146603" y="2462339"/>
              <a:ext cx="128904" cy="165481"/>
            </a:xfrm>
            <a:prstGeom prst="rect">
              <a:avLst/>
            </a:prstGeom>
          </p:spPr>
        </p:pic>
        <p:pic>
          <p:nvPicPr>
            <p:cNvPr id="32" name="object 3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24683" y="3078035"/>
              <a:ext cx="128904" cy="162432"/>
            </a:xfrm>
            <a:prstGeom prst="rect">
              <a:avLst/>
            </a:prstGeom>
          </p:spPr>
        </p:pic>
        <p:pic>
          <p:nvPicPr>
            <p:cNvPr id="33" name="object 3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68523" y="2934779"/>
              <a:ext cx="128905" cy="165481"/>
            </a:xfrm>
            <a:prstGeom prst="rect">
              <a:avLst/>
            </a:prstGeom>
          </p:spPr>
        </p:pic>
        <p:pic>
          <p:nvPicPr>
            <p:cNvPr id="34" name="object 3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497123" y="2431859"/>
              <a:ext cx="128905" cy="162432"/>
            </a:xfrm>
            <a:prstGeom prst="rect">
              <a:avLst/>
            </a:prstGeom>
          </p:spPr>
        </p:pic>
      </p:grpSp>
      <p:sp>
        <p:nvSpPr>
          <p:cNvPr id="35" name="object 35"/>
          <p:cNvSpPr txBox="1"/>
          <p:nvPr/>
        </p:nvSpPr>
        <p:spPr>
          <a:xfrm>
            <a:off x="8293354" y="5133797"/>
            <a:ext cx="1601470" cy="575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latin typeface="Franklin Gothic Medium"/>
                <a:cs typeface="Franklin Gothic Medium"/>
              </a:rPr>
              <a:t>w</a:t>
            </a:r>
            <a:r>
              <a:rPr sz="1800" spc="-44" baseline="-20833" dirty="0">
                <a:latin typeface="Franklin Gothic Medium"/>
                <a:cs typeface="Franklin Gothic Medium"/>
              </a:rPr>
              <a:t>1</a:t>
            </a:r>
            <a:r>
              <a:rPr sz="1800" spc="195" baseline="-20833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*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x</a:t>
            </a:r>
            <a:r>
              <a:rPr sz="1800" spc="-22" baseline="-20833" dirty="0">
                <a:latin typeface="Franklin Gothic Medium"/>
                <a:cs typeface="Franklin Gothic Medium"/>
              </a:rPr>
              <a:t>1</a:t>
            </a:r>
            <a:r>
              <a:rPr sz="1800" spc="652" baseline="-20833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+</a:t>
            </a:r>
            <a:r>
              <a:rPr sz="1800" spc="-30" dirty="0">
                <a:latin typeface="Franklin Gothic Medium"/>
                <a:cs typeface="Franklin Gothic Medium"/>
              </a:rPr>
              <a:t> w</a:t>
            </a:r>
            <a:r>
              <a:rPr sz="1800" spc="-44" baseline="-20833" dirty="0">
                <a:latin typeface="Franklin Gothic Medium"/>
                <a:cs typeface="Franklin Gothic Medium"/>
              </a:rPr>
              <a:t>0</a:t>
            </a:r>
            <a:r>
              <a:rPr sz="1800" spc="-7" baseline="-20833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50" dirty="0">
                <a:latin typeface="Franklin Gothic Medium"/>
                <a:cs typeface="Franklin Gothic Medium"/>
              </a:rPr>
              <a:t>y</a:t>
            </a:r>
            <a:endParaRPr sz="1800" dirty="0">
              <a:latin typeface="Franklin Gothic Medium"/>
              <a:cs typeface="Franklin Gothic Medium"/>
            </a:endParaRPr>
          </a:p>
          <a:p>
            <a:pPr marL="38100">
              <a:lnSpc>
                <a:spcPct val="100000"/>
              </a:lnSpc>
              <a:spcBef>
                <a:spcPts val="5"/>
              </a:spcBef>
            </a:pPr>
            <a:r>
              <a:rPr sz="1800" dirty="0">
                <a:latin typeface="Franklin Gothic Medium"/>
                <a:cs typeface="Franklin Gothic Medium"/>
              </a:rPr>
              <a:t>3</a:t>
            </a:r>
            <a:r>
              <a:rPr sz="1800" spc="-1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*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x</a:t>
            </a:r>
            <a:r>
              <a:rPr sz="1800" spc="-30" baseline="-20833" dirty="0">
                <a:latin typeface="Franklin Gothic Medium"/>
                <a:cs typeface="Franklin Gothic Medium"/>
              </a:rPr>
              <a:t>1</a:t>
            </a:r>
            <a:r>
              <a:rPr sz="1800" spc="217" baseline="-20833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+</a:t>
            </a:r>
            <a:r>
              <a:rPr sz="1800" spc="-1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2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</a:t>
            </a:r>
            <a:r>
              <a:rPr sz="1800" spc="-15" dirty="0">
                <a:latin typeface="Franklin Gothic Medium"/>
                <a:cs typeface="Franklin Gothic Medium"/>
              </a:rPr>
              <a:t> </a:t>
            </a:r>
            <a:r>
              <a:rPr sz="1800" spc="-50" dirty="0">
                <a:latin typeface="Franklin Gothic Medium"/>
                <a:cs typeface="Franklin Gothic Medium"/>
              </a:rPr>
              <a:t>y</a:t>
            </a:r>
            <a:endParaRPr sz="1800" dirty="0">
              <a:latin typeface="Franklin Gothic Medium"/>
              <a:cs typeface="Franklin Gothic Medium"/>
            </a:endParaRPr>
          </a:p>
        </p:txBody>
      </p:sp>
      <p:sp>
        <p:nvSpPr>
          <p:cNvPr id="36" name="object 3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27</a:t>
            </a:fld>
            <a:endParaRPr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8DE0847-4F0F-2286-2E31-7301C7B83E4F}"/>
              </a:ext>
            </a:extLst>
          </p:cNvPr>
          <p:cNvSpPr txBox="1"/>
          <p:nvPr/>
        </p:nvSpPr>
        <p:spPr>
          <a:xfrm>
            <a:off x="5011356" y="838200"/>
            <a:ext cx="4883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 Le poids sert à établir la pente et le </a:t>
            </a:r>
            <a:r>
              <a:rPr lang="en-CA" sz="1800" spc="-30" dirty="0">
                <a:latin typeface="Franklin Gothic Medium"/>
                <a:cs typeface="Franklin Gothic Medium"/>
              </a:rPr>
              <a:t>w</a:t>
            </a:r>
            <a:r>
              <a:rPr lang="en-CA" sz="1800" spc="-44" baseline="-20833" dirty="0">
                <a:latin typeface="Franklin Gothic Medium"/>
                <a:cs typeface="Franklin Gothic Medium"/>
              </a:rPr>
              <a:t>0</a:t>
            </a:r>
            <a:r>
              <a:rPr lang="fr-CA" dirty="0"/>
              <a:t> est le biais (ordonnée à l’origine)</a:t>
            </a:r>
            <a:endParaRPr lang="en-CA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894" y="997661"/>
            <a:ext cx="3016885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15" dirty="0">
                <a:solidFill>
                  <a:srgbClr val="404040"/>
                </a:solidFill>
                <a:latin typeface="Trebuchet MS"/>
                <a:cs typeface="Trebuchet MS"/>
              </a:rPr>
              <a:t>EXEMPLE</a:t>
            </a:r>
            <a:r>
              <a:rPr sz="2000" b="1" spc="-6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40" dirty="0">
                <a:solidFill>
                  <a:srgbClr val="404040"/>
                </a:solidFill>
                <a:latin typeface="Trebuchet MS"/>
                <a:cs typeface="Trebuchet MS"/>
              </a:rPr>
              <a:t>CLASSIFICATION</a:t>
            </a:r>
            <a:endParaRPr sz="2000">
              <a:latin typeface="Trebuchet MS"/>
              <a:cs typeface="Trebuchet MS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298450" y="641350"/>
          <a:ext cx="3502024" cy="595239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70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2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34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9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6471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Sample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Temperature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Rain/Snow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Class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-22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633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-24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-15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632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s6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s7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632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5721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5734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5734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85561" y="3474887"/>
            <a:ext cx="179628" cy="33038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523019" y="3968877"/>
            <a:ext cx="275607" cy="226361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523019" y="4419980"/>
            <a:ext cx="275607" cy="226361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5137911" y="1921586"/>
            <a:ext cx="3460750" cy="27393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110"/>
              </a:spcBef>
            </a:pPr>
            <a:r>
              <a:rPr sz="1600" u="sng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Ensemble</a:t>
            </a:r>
            <a:r>
              <a:rPr sz="1600" u="sng" spc="-8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600" u="sng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d’entíaînement</a:t>
            </a:r>
            <a:endParaRPr sz="1600">
              <a:latin typeface="Roboto"/>
              <a:cs typeface="Roboto"/>
            </a:endParaRPr>
          </a:p>
          <a:p>
            <a:pPr>
              <a:lnSpc>
                <a:spcPct val="100000"/>
              </a:lnSpc>
            </a:pPr>
            <a:endParaRPr sz="1600">
              <a:latin typeface="Roboto"/>
              <a:cs typeface="Roboto"/>
            </a:endParaRPr>
          </a:p>
          <a:p>
            <a:pPr marL="63500">
              <a:lnSpc>
                <a:spcPct val="100000"/>
              </a:lnSpc>
            </a:pPr>
            <a:r>
              <a:rPr sz="1600" spc="5" dirty="0">
                <a:latin typeface="Roboto"/>
                <a:cs typeface="Roboto"/>
              </a:rPr>
              <a:t>1</a:t>
            </a:r>
            <a:r>
              <a:rPr sz="1600" dirty="0">
                <a:latin typeface="Roboto"/>
                <a:cs typeface="Roboto"/>
              </a:rPr>
              <a:t>5</a:t>
            </a:r>
            <a:r>
              <a:rPr sz="1600" spc="-5" dirty="0">
                <a:latin typeface="Roboto"/>
                <a:cs typeface="Roboto"/>
              </a:rPr>
              <a:t> </a:t>
            </a:r>
            <a:r>
              <a:rPr sz="1600" spc="20" dirty="0">
                <a:latin typeface="Roboto"/>
                <a:cs typeface="Roboto"/>
              </a:rPr>
              <a:t>e</a:t>
            </a:r>
            <a:r>
              <a:rPr sz="1600" spc="-15" dirty="0">
                <a:latin typeface="Roboto"/>
                <a:cs typeface="Roboto"/>
              </a:rPr>
              <a:t>x</a:t>
            </a:r>
            <a:r>
              <a:rPr sz="1600" spc="20" dirty="0">
                <a:latin typeface="Roboto"/>
                <a:cs typeface="Roboto"/>
              </a:rPr>
              <a:t>e</a:t>
            </a:r>
            <a:r>
              <a:rPr sz="1600" spc="10" dirty="0">
                <a:latin typeface="Roboto"/>
                <a:cs typeface="Roboto"/>
              </a:rPr>
              <a:t>m</a:t>
            </a:r>
            <a:r>
              <a:rPr sz="1600" spc="-5" dirty="0">
                <a:latin typeface="Roboto"/>
                <a:cs typeface="Roboto"/>
              </a:rPr>
              <a:t>p</a:t>
            </a:r>
            <a:r>
              <a:rPr sz="1600" spc="-25" dirty="0">
                <a:latin typeface="Roboto"/>
                <a:cs typeface="Roboto"/>
              </a:rPr>
              <a:t>l</a:t>
            </a:r>
            <a:r>
              <a:rPr sz="1600" spc="20" dirty="0">
                <a:latin typeface="Roboto"/>
                <a:cs typeface="Roboto"/>
              </a:rPr>
              <a:t>e</a:t>
            </a:r>
            <a:r>
              <a:rPr sz="1600" spc="5" dirty="0">
                <a:latin typeface="Roboto"/>
                <a:cs typeface="Roboto"/>
              </a:rPr>
              <a:t>s</a:t>
            </a:r>
            <a:r>
              <a:rPr sz="1600" dirty="0">
                <a:latin typeface="Roboto"/>
                <a:cs typeface="Roboto"/>
              </a:rPr>
              <a:t>,</a:t>
            </a:r>
            <a:r>
              <a:rPr sz="1600" spc="-95" dirty="0">
                <a:latin typeface="Roboto"/>
                <a:cs typeface="Roboto"/>
              </a:rPr>
              <a:t> </a:t>
            </a:r>
            <a:r>
              <a:rPr sz="1600" b="1" i="1" spc="85" dirty="0">
                <a:latin typeface="Roboto Cn"/>
                <a:cs typeface="Roboto Cn"/>
              </a:rPr>
              <a:t>s</a:t>
            </a:r>
            <a:r>
              <a:rPr sz="1575" b="1" i="1" spc="22" baseline="-21164" dirty="0">
                <a:latin typeface="Roboto Cn"/>
                <a:cs typeface="Roboto Cn"/>
              </a:rPr>
              <a:t>i</a:t>
            </a:r>
            <a:r>
              <a:rPr sz="1575" b="1" i="1" baseline="-21164" dirty="0">
                <a:latin typeface="Roboto Cn"/>
                <a:cs typeface="Roboto Cn"/>
              </a:rPr>
              <a:t> </a:t>
            </a:r>
            <a:r>
              <a:rPr sz="1575" b="1" i="1" spc="-60" baseline="-21164" dirty="0">
                <a:latin typeface="Roboto Cn"/>
                <a:cs typeface="Roboto Cn"/>
              </a:rPr>
              <a:t> </a:t>
            </a:r>
            <a:r>
              <a:rPr sz="1600" spc="-5" dirty="0">
                <a:latin typeface="Roboto"/>
                <a:cs typeface="Roboto"/>
              </a:rPr>
              <a:t>p</a:t>
            </a:r>
            <a:r>
              <a:rPr sz="1600" spc="45" dirty="0">
                <a:latin typeface="Roboto"/>
                <a:cs typeface="Roboto"/>
              </a:rPr>
              <a:t>ou</a:t>
            </a:r>
            <a:r>
              <a:rPr sz="1600" spc="20" dirty="0">
                <a:latin typeface="Roboto"/>
                <a:cs typeface="Roboto"/>
              </a:rPr>
              <a:t>í</a:t>
            </a:r>
            <a:r>
              <a:rPr sz="1600" spc="-35" dirty="0">
                <a:latin typeface="Roboto"/>
                <a:cs typeface="Roboto"/>
              </a:rPr>
              <a:t> </a:t>
            </a:r>
            <a:r>
              <a:rPr sz="1600" spc="-15" dirty="0">
                <a:latin typeface="Roboto"/>
                <a:cs typeface="Roboto"/>
              </a:rPr>
              <a:t>i</a:t>
            </a:r>
            <a:r>
              <a:rPr sz="1600" dirty="0">
                <a:latin typeface="Roboto"/>
                <a:cs typeface="Roboto"/>
              </a:rPr>
              <a:t> </a:t>
            </a:r>
            <a:r>
              <a:rPr sz="1600" spc="-20" dirty="0">
                <a:latin typeface="Roboto"/>
                <a:cs typeface="Roboto"/>
              </a:rPr>
              <a:t>=</a:t>
            </a:r>
            <a:r>
              <a:rPr sz="1600" spc="-10" dirty="0">
                <a:latin typeface="Roboto"/>
                <a:cs typeface="Roboto"/>
              </a:rPr>
              <a:t> </a:t>
            </a:r>
            <a:r>
              <a:rPr sz="1600" spc="5" dirty="0">
                <a:latin typeface="Roboto"/>
                <a:cs typeface="Roboto"/>
              </a:rPr>
              <a:t>1</a:t>
            </a:r>
            <a:r>
              <a:rPr sz="1600" dirty="0">
                <a:latin typeface="Roboto"/>
                <a:cs typeface="Roboto"/>
              </a:rPr>
              <a:t>..</a:t>
            </a:r>
            <a:r>
              <a:rPr sz="1600" spc="5" dirty="0">
                <a:latin typeface="Roboto"/>
                <a:cs typeface="Roboto"/>
              </a:rPr>
              <a:t>1</a:t>
            </a:r>
            <a:r>
              <a:rPr sz="1600" dirty="0">
                <a:latin typeface="Roboto"/>
                <a:cs typeface="Roboto"/>
              </a:rPr>
              <a:t>5</a:t>
            </a:r>
            <a:endParaRPr sz="1600">
              <a:latin typeface="Roboto"/>
              <a:cs typeface="Roboto"/>
            </a:endParaRPr>
          </a:p>
          <a:p>
            <a:pPr>
              <a:lnSpc>
                <a:spcPct val="100000"/>
              </a:lnSpc>
            </a:pPr>
            <a:endParaRPr sz="1600">
              <a:latin typeface="Roboto"/>
              <a:cs typeface="Roboto"/>
            </a:endParaRPr>
          </a:p>
          <a:p>
            <a:pPr marL="63500">
              <a:lnSpc>
                <a:spcPct val="100000"/>
              </a:lnSpc>
              <a:spcBef>
                <a:spcPts val="5"/>
              </a:spcBef>
            </a:pPr>
            <a:r>
              <a:rPr sz="1600" u="sng" spc="1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Vecteuís</a:t>
            </a:r>
            <a:r>
              <a:rPr sz="1600" u="sng" spc="-6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600" u="sng" spc="-1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d’attíibuts</a:t>
            </a:r>
            <a:r>
              <a:rPr sz="1600" u="sng" spc="-2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600" u="sng" spc="2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(featuíe</a:t>
            </a:r>
            <a:r>
              <a:rPr sz="1600" u="sng" spc="-2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600" u="sng" spc="1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vectoís)</a:t>
            </a:r>
            <a:endParaRPr sz="160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750">
              <a:latin typeface="Roboto"/>
              <a:cs typeface="Roboto"/>
            </a:endParaRPr>
          </a:p>
          <a:p>
            <a:pPr marL="1174750" marR="895350">
              <a:lnSpc>
                <a:spcPct val="167400"/>
              </a:lnSpc>
            </a:pPr>
            <a:r>
              <a:rPr sz="1600" spc="-5" dirty="0">
                <a:latin typeface="Roboto"/>
                <a:cs typeface="Roboto"/>
              </a:rPr>
              <a:t>a</a:t>
            </a:r>
            <a:r>
              <a:rPr sz="1600" spc="-35" dirty="0">
                <a:latin typeface="Roboto"/>
                <a:cs typeface="Roboto"/>
              </a:rPr>
              <a:t> </a:t>
            </a:r>
            <a:r>
              <a:rPr sz="1600" dirty="0">
                <a:latin typeface="Roboto"/>
                <a:cs typeface="Roboto"/>
              </a:rPr>
              <a:t>2</a:t>
            </a:r>
            <a:r>
              <a:rPr sz="1600" spc="-35" dirty="0">
                <a:latin typeface="Roboto"/>
                <a:cs typeface="Roboto"/>
              </a:rPr>
              <a:t> </a:t>
            </a:r>
            <a:r>
              <a:rPr sz="1600" spc="-10" dirty="0">
                <a:latin typeface="Roboto"/>
                <a:cs typeface="Roboto"/>
              </a:rPr>
              <a:t>dimensions </a:t>
            </a:r>
            <a:r>
              <a:rPr sz="1600" spc="-385" dirty="0">
                <a:latin typeface="Roboto"/>
                <a:cs typeface="Roboto"/>
              </a:rPr>
              <a:t> </a:t>
            </a:r>
            <a:r>
              <a:rPr sz="1600" spc="75" dirty="0">
                <a:latin typeface="Roboto"/>
                <a:cs typeface="Roboto"/>
              </a:rPr>
              <a:t>ľempéíatuíe </a:t>
            </a:r>
            <a:r>
              <a:rPr sz="1600" spc="80" dirty="0">
                <a:latin typeface="Roboto"/>
                <a:cs typeface="Roboto"/>
              </a:rPr>
              <a:t> </a:t>
            </a:r>
            <a:r>
              <a:rPr sz="1600" spc="-5" dirty="0">
                <a:latin typeface="Roboto"/>
                <a:cs typeface="Roboto"/>
              </a:rPr>
              <a:t>Pluie/Neige</a:t>
            </a:r>
            <a:endParaRPr sz="1600">
              <a:latin typeface="Roboto"/>
              <a:cs typeface="Roboto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28</a:t>
            </a:fld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723503" y="863549"/>
            <a:ext cx="2432685" cy="43942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algn="ctr">
              <a:lnSpc>
                <a:spcPts val="1620"/>
              </a:lnSpc>
              <a:spcBef>
                <a:spcPts val="115"/>
              </a:spcBef>
            </a:pPr>
            <a:r>
              <a:rPr sz="1500" b="1" spc="35" dirty="0">
                <a:solidFill>
                  <a:srgbClr val="404040"/>
                </a:solidFill>
                <a:latin typeface="Trebuchet MS"/>
                <a:cs typeface="Trebuchet MS"/>
              </a:rPr>
              <a:t>C</a:t>
            </a:r>
            <a:r>
              <a:rPr sz="1500" b="1" spc="-10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500" b="1" spc="-2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500" b="1" spc="114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500" b="1" spc="-5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500" b="1" spc="-8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500" b="1" spc="-10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C</a:t>
            </a:r>
            <a:r>
              <a:rPr sz="1500" b="1" spc="-75" dirty="0">
                <a:solidFill>
                  <a:srgbClr val="404040"/>
                </a:solidFill>
                <a:latin typeface="Trebuchet MS"/>
                <a:cs typeface="Trebuchet MS"/>
              </a:rPr>
              <a:t>TI</a:t>
            </a:r>
            <a:r>
              <a:rPr sz="1500" b="1" spc="-12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500" b="1" spc="-2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500" b="1" spc="-13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15" dirty="0">
                <a:solidFill>
                  <a:srgbClr val="404040"/>
                </a:solidFill>
                <a:latin typeface="Trebuchet MS"/>
                <a:cs typeface="Trebuchet MS"/>
              </a:rPr>
              <a:t>D</a:t>
            </a:r>
            <a:r>
              <a:rPr sz="1500" b="1" spc="-35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500" b="1" spc="-9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5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500" b="1" spc="35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500" b="1" spc="15" dirty="0">
                <a:solidFill>
                  <a:srgbClr val="404040"/>
                </a:solidFill>
                <a:latin typeface="Trebuchet MS"/>
                <a:cs typeface="Trebuchet MS"/>
              </a:rPr>
              <a:t>D</a:t>
            </a:r>
            <a:r>
              <a:rPr sz="1500" b="1" spc="-30" dirty="0">
                <a:solidFill>
                  <a:srgbClr val="404040"/>
                </a:solidFill>
                <a:latin typeface="Trebuchet MS"/>
                <a:cs typeface="Trebuchet MS"/>
              </a:rPr>
              <a:t>È</a:t>
            </a:r>
            <a:r>
              <a:rPr sz="1500" b="1" spc="-25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endParaRPr sz="1500" dirty="0">
              <a:latin typeface="Trebuchet MS"/>
              <a:cs typeface="Trebuchet MS"/>
            </a:endParaRPr>
          </a:p>
          <a:p>
            <a:pPr algn="ctr">
              <a:lnSpc>
                <a:spcPts val="1620"/>
              </a:lnSpc>
            </a:pPr>
            <a:r>
              <a:rPr sz="1500" b="1" spc="-20" dirty="0">
                <a:solidFill>
                  <a:srgbClr val="404040"/>
                </a:solidFill>
                <a:highlight>
                  <a:srgbClr val="FFFF00"/>
                </a:highlight>
                <a:latin typeface="Trebuchet MS"/>
                <a:cs typeface="Trebuchet MS"/>
              </a:rPr>
              <a:t>CLASSIFICATION</a:t>
            </a:r>
            <a:endParaRPr sz="1500" dirty="0">
              <a:highlight>
                <a:srgbClr val="FFFF00"/>
              </a:highlight>
              <a:latin typeface="Trebuchet MS"/>
              <a:cs typeface="Trebuchet MS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3712336" y="3195954"/>
            <a:ext cx="1856739" cy="1396365"/>
            <a:chOff x="3712336" y="3195954"/>
            <a:chExt cx="1856739" cy="1396365"/>
          </a:xfrm>
        </p:grpSpPr>
        <p:sp>
          <p:nvSpPr>
            <p:cNvPr id="8" name="object 8"/>
            <p:cNvSpPr/>
            <p:nvPr/>
          </p:nvSpPr>
          <p:spPr>
            <a:xfrm>
              <a:off x="4447031" y="3441191"/>
              <a:ext cx="1115695" cy="1045844"/>
            </a:xfrm>
            <a:custGeom>
              <a:avLst/>
              <a:gdLst/>
              <a:ahLst/>
              <a:cxnLst/>
              <a:rect l="l" t="t" r="r" b="b"/>
              <a:pathLst>
                <a:path w="1115695" h="1045845">
                  <a:moveTo>
                    <a:pt x="0" y="522732"/>
                  </a:moveTo>
                  <a:lnTo>
                    <a:pt x="2279" y="475156"/>
                  </a:lnTo>
                  <a:lnTo>
                    <a:pt x="8985" y="428777"/>
                  </a:lnTo>
                  <a:lnTo>
                    <a:pt x="19921" y="383778"/>
                  </a:lnTo>
                  <a:lnTo>
                    <a:pt x="34891" y="340344"/>
                  </a:lnTo>
                  <a:lnTo>
                    <a:pt x="53697" y="298660"/>
                  </a:lnTo>
                  <a:lnTo>
                    <a:pt x="76143" y="258910"/>
                  </a:lnTo>
                  <a:lnTo>
                    <a:pt x="102032" y="221280"/>
                  </a:lnTo>
                  <a:lnTo>
                    <a:pt x="131168" y="185953"/>
                  </a:lnTo>
                  <a:lnTo>
                    <a:pt x="163353" y="153114"/>
                  </a:lnTo>
                  <a:lnTo>
                    <a:pt x="198391" y="122948"/>
                  </a:lnTo>
                  <a:lnTo>
                    <a:pt x="236085" y="95640"/>
                  </a:lnTo>
                  <a:lnTo>
                    <a:pt x="276239" y="71374"/>
                  </a:lnTo>
                  <a:lnTo>
                    <a:pt x="318654" y="50334"/>
                  </a:lnTo>
                  <a:lnTo>
                    <a:pt x="363136" y="32706"/>
                  </a:lnTo>
                  <a:lnTo>
                    <a:pt x="409486" y="18674"/>
                  </a:lnTo>
                  <a:lnTo>
                    <a:pt x="457509" y="8422"/>
                  </a:lnTo>
                  <a:lnTo>
                    <a:pt x="507007" y="2136"/>
                  </a:lnTo>
                  <a:lnTo>
                    <a:pt x="557783" y="0"/>
                  </a:lnTo>
                  <a:lnTo>
                    <a:pt x="608560" y="2136"/>
                  </a:lnTo>
                  <a:lnTo>
                    <a:pt x="658058" y="8422"/>
                  </a:lnTo>
                  <a:lnTo>
                    <a:pt x="706081" y="18674"/>
                  </a:lnTo>
                  <a:lnTo>
                    <a:pt x="752431" y="32706"/>
                  </a:lnTo>
                  <a:lnTo>
                    <a:pt x="796913" y="50334"/>
                  </a:lnTo>
                  <a:lnTo>
                    <a:pt x="839328" y="71374"/>
                  </a:lnTo>
                  <a:lnTo>
                    <a:pt x="879482" y="95640"/>
                  </a:lnTo>
                  <a:lnTo>
                    <a:pt x="917176" y="122948"/>
                  </a:lnTo>
                  <a:lnTo>
                    <a:pt x="952214" y="153114"/>
                  </a:lnTo>
                  <a:lnTo>
                    <a:pt x="984399" y="185953"/>
                  </a:lnTo>
                  <a:lnTo>
                    <a:pt x="1013535" y="221280"/>
                  </a:lnTo>
                  <a:lnTo>
                    <a:pt x="1039424" y="258910"/>
                  </a:lnTo>
                  <a:lnTo>
                    <a:pt x="1061870" y="298660"/>
                  </a:lnTo>
                  <a:lnTo>
                    <a:pt x="1080676" y="340344"/>
                  </a:lnTo>
                  <a:lnTo>
                    <a:pt x="1095646" y="383778"/>
                  </a:lnTo>
                  <a:lnTo>
                    <a:pt x="1106582" y="428777"/>
                  </a:lnTo>
                  <a:lnTo>
                    <a:pt x="1113288" y="475156"/>
                  </a:lnTo>
                  <a:lnTo>
                    <a:pt x="1115567" y="522732"/>
                  </a:lnTo>
                  <a:lnTo>
                    <a:pt x="1113288" y="570307"/>
                  </a:lnTo>
                  <a:lnTo>
                    <a:pt x="1106582" y="616686"/>
                  </a:lnTo>
                  <a:lnTo>
                    <a:pt x="1095646" y="661685"/>
                  </a:lnTo>
                  <a:lnTo>
                    <a:pt x="1080676" y="705119"/>
                  </a:lnTo>
                  <a:lnTo>
                    <a:pt x="1061870" y="746803"/>
                  </a:lnTo>
                  <a:lnTo>
                    <a:pt x="1039424" y="786553"/>
                  </a:lnTo>
                  <a:lnTo>
                    <a:pt x="1013535" y="824183"/>
                  </a:lnTo>
                  <a:lnTo>
                    <a:pt x="984399" y="859510"/>
                  </a:lnTo>
                  <a:lnTo>
                    <a:pt x="952214" y="892349"/>
                  </a:lnTo>
                  <a:lnTo>
                    <a:pt x="917176" y="922515"/>
                  </a:lnTo>
                  <a:lnTo>
                    <a:pt x="879482" y="949823"/>
                  </a:lnTo>
                  <a:lnTo>
                    <a:pt x="839328" y="974090"/>
                  </a:lnTo>
                  <a:lnTo>
                    <a:pt x="796913" y="995129"/>
                  </a:lnTo>
                  <a:lnTo>
                    <a:pt x="752431" y="1012757"/>
                  </a:lnTo>
                  <a:lnTo>
                    <a:pt x="706081" y="1026789"/>
                  </a:lnTo>
                  <a:lnTo>
                    <a:pt x="658058" y="1037041"/>
                  </a:lnTo>
                  <a:lnTo>
                    <a:pt x="608560" y="1043327"/>
                  </a:lnTo>
                  <a:lnTo>
                    <a:pt x="557783" y="1045464"/>
                  </a:lnTo>
                  <a:lnTo>
                    <a:pt x="507007" y="1043327"/>
                  </a:lnTo>
                  <a:lnTo>
                    <a:pt x="457509" y="1037041"/>
                  </a:lnTo>
                  <a:lnTo>
                    <a:pt x="409486" y="1026789"/>
                  </a:lnTo>
                  <a:lnTo>
                    <a:pt x="363136" y="1012757"/>
                  </a:lnTo>
                  <a:lnTo>
                    <a:pt x="318654" y="995129"/>
                  </a:lnTo>
                  <a:lnTo>
                    <a:pt x="276239" y="974090"/>
                  </a:lnTo>
                  <a:lnTo>
                    <a:pt x="236085" y="949823"/>
                  </a:lnTo>
                  <a:lnTo>
                    <a:pt x="198391" y="922515"/>
                  </a:lnTo>
                  <a:lnTo>
                    <a:pt x="163353" y="892349"/>
                  </a:lnTo>
                  <a:lnTo>
                    <a:pt x="131168" y="859510"/>
                  </a:lnTo>
                  <a:lnTo>
                    <a:pt x="102032" y="824183"/>
                  </a:lnTo>
                  <a:lnTo>
                    <a:pt x="76143" y="786553"/>
                  </a:lnTo>
                  <a:lnTo>
                    <a:pt x="53697" y="746803"/>
                  </a:lnTo>
                  <a:lnTo>
                    <a:pt x="34891" y="705119"/>
                  </a:lnTo>
                  <a:lnTo>
                    <a:pt x="19921" y="661685"/>
                  </a:lnTo>
                  <a:lnTo>
                    <a:pt x="8985" y="616686"/>
                  </a:lnTo>
                  <a:lnTo>
                    <a:pt x="2279" y="570307"/>
                  </a:lnTo>
                  <a:lnTo>
                    <a:pt x="0" y="522732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712337" y="3195954"/>
              <a:ext cx="765810" cy="1396365"/>
            </a:xfrm>
            <a:custGeom>
              <a:avLst/>
              <a:gdLst/>
              <a:ahLst/>
              <a:cxnLst/>
              <a:rect l="l" t="t" r="r" b="b"/>
              <a:pathLst>
                <a:path w="765810" h="1396364">
                  <a:moveTo>
                    <a:pt x="735711" y="769493"/>
                  </a:moveTo>
                  <a:lnTo>
                    <a:pt x="723988" y="763778"/>
                  </a:lnTo>
                  <a:lnTo>
                    <a:pt x="659130" y="732155"/>
                  </a:lnTo>
                  <a:lnTo>
                    <a:pt x="659447" y="763917"/>
                  </a:lnTo>
                  <a:lnTo>
                    <a:pt x="0" y="770636"/>
                  </a:lnTo>
                  <a:lnTo>
                    <a:pt x="127" y="783336"/>
                  </a:lnTo>
                  <a:lnTo>
                    <a:pt x="659574" y="776617"/>
                  </a:lnTo>
                  <a:lnTo>
                    <a:pt x="659892" y="808355"/>
                  </a:lnTo>
                  <a:lnTo>
                    <a:pt x="735711" y="769493"/>
                  </a:lnTo>
                  <a:close/>
                </a:path>
                <a:path w="765810" h="1396364">
                  <a:moveTo>
                    <a:pt x="765429" y="946277"/>
                  </a:moveTo>
                  <a:lnTo>
                    <a:pt x="680720" y="955548"/>
                  </a:lnTo>
                  <a:lnTo>
                    <a:pt x="697941" y="982268"/>
                  </a:lnTo>
                  <a:lnTo>
                    <a:pt x="72898" y="1385316"/>
                  </a:lnTo>
                  <a:lnTo>
                    <a:pt x="79756" y="1395984"/>
                  </a:lnTo>
                  <a:lnTo>
                    <a:pt x="704811" y="992936"/>
                  </a:lnTo>
                  <a:lnTo>
                    <a:pt x="721995" y="1019556"/>
                  </a:lnTo>
                  <a:lnTo>
                    <a:pt x="748182" y="975360"/>
                  </a:lnTo>
                  <a:lnTo>
                    <a:pt x="765429" y="946277"/>
                  </a:lnTo>
                  <a:close/>
                </a:path>
                <a:path w="765810" h="1396364">
                  <a:moveTo>
                    <a:pt x="765556" y="559816"/>
                  </a:moveTo>
                  <a:lnTo>
                    <a:pt x="752475" y="518668"/>
                  </a:lnTo>
                  <a:lnTo>
                    <a:pt x="739775" y="478663"/>
                  </a:lnTo>
                  <a:lnTo>
                    <a:pt x="717092" y="500710"/>
                  </a:lnTo>
                  <a:lnTo>
                    <a:pt x="230251" y="0"/>
                  </a:lnTo>
                  <a:lnTo>
                    <a:pt x="221107" y="8890"/>
                  </a:lnTo>
                  <a:lnTo>
                    <a:pt x="707948" y="509600"/>
                  </a:lnTo>
                  <a:lnTo>
                    <a:pt x="685165" y="531749"/>
                  </a:lnTo>
                  <a:lnTo>
                    <a:pt x="765556" y="559816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3740911" y="2851150"/>
            <a:ext cx="1250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Roboto"/>
                <a:cs typeface="Roboto"/>
              </a:rPr>
              <a:t>1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766692" y="3673220"/>
            <a:ext cx="4845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101338" y="3141980"/>
            <a:ext cx="2774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0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564123" y="3928871"/>
            <a:ext cx="415925" cy="76200"/>
          </a:xfrm>
          <a:custGeom>
            <a:avLst/>
            <a:gdLst/>
            <a:ahLst/>
            <a:cxnLst/>
            <a:rect l="l" t="t" r="r" b="b"/>
            <a:pathLst>
              <a:path w="415925" h="76200">
                <a:moveTo>
                  <a:pt x="403098" y="31750"/>
                </a:moveTo>
                <a:lnTo>
                  <a:pt x="352298" y="31750"/>
                </a:lnTo>
                <a:lnTo>
                  <a:pt x="352298" y="44450"/>
                </a:lnTo>
                <a:lnTo>
                  <a:pt x="339598" y="44454"/>
                </a:lnTo>
                <a:lnTo>
                  <a:pt x="339598" y="76200"/>
                </a:lnTo>
                <a:lnTo>
                  <a:pt x="415798" y="38100"/>
                </a:lnTo>
                <a:lnTo>
                  <a:pt x="403098" y="31750"/>
                </a:lnTo>
                <a:close/>
              </a:path>
              <a:path w="415925" h="76200">
                <a:moveTo>
                  <a:pt x="339598" y="31754"/>
                </a:moveTo>
                <a:lnTo>
                  <a:pt x="0" y="31876"/>
                </a:lnTo>
                <a:lnTo>
                  <a:pt x="0" y="44576"/>
                </a:lnTo>
                <a:lnTo>
                  <a:pt x="339598" y="44454"/>
                </a:lnTo>
                <a:lnTo>
                  <a:pt x="339598" y="31754"/>
                </a:lnTo>
                <a:close/>
              </a:path>
              <a:path w="415925" h="76200">
                <a:moveTo>
                  <a:pt x="352298" y="31750"/>
                </a:moveTo>
                <a:lnTo>
                  <a:pt x="339598" y="31754"/>
                </a:lnTo>
                <a:lnTo>
                  <a:pt x="339598" y="44454"/>
                </a:lnTo>
                <a:lnTo>
                  <a:pt x="352298" y="44450"/>
                </a:lnTo>
                <a:lnTo>
                  <a:pt x="352298" y="31750"/>
                </a:lnTo>
                <a:close/>
              </a:path>
              <a:path w="415925" h="76200">
                <a:moveTo>
                  <a:pt x="339598" y="0"/>
                </a:moveTo>
                <a:lnTo>
                  <a:pt x="339598" y="31754"/>
                </a:lnTo>
                <a:lnTo>
                  <a:pt x="403098" y="31750"/>
                </a:lnTo>
                <a:lnTo>
                  <a:pt x="339598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036311" y="3776294"/>
            <a:ext cx="45910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15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5004815" y="3441191"/>
            <a:ext cx="0" cy="1045844"/>
          </a:xfrm>
          <a:custGeom>
            <a:avLst/>
            <a:gdLst/>
            <a:ahLst/>
            <a:cxnLst/>
            <a:rect l="l" t="t" r="r" b="b"/>
            <a:pathLst>
              <a:path h="1045845">
                <a:moveTo>
                  <a:pt x="0" y="0"/>
                </a:moveTo>
                <a:lnTo>
                  <a:pt x="0" y="1045591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4742434" y="3804666"/>
            <a:ext cx="131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497834" y="4218889"/>
            <a:ext cx="605790" cy="6210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0340">
              <a:lnSpc>
                <a:spcPct val="100000"/>
              </a:lnSpc>
              <a:spcBef>
                <a:spcPts val="95"/>
              </a:spcBef>
            </a:pPr>
            <a:r>
              <a:rPr sz="2100" baseline="13888" dirty="0">
                <a:latin typeface="Roboto"/>
                <a:cs typeface="Roboto"/>
              </a:rPr>
              <a:t>w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  <a:p>
            <a:pPr marL="38100">
              <a:lnSpc>
                <a:spcPct val="100000"/>
              </a:lnSpc>
              <a:spcBef>
                <a:spcPts val="1330"/>
              </a:spcBef>
            </a:pPr>
            <a:r>
              <a:rPr sz="2100" baseline="13888" dirty="0">
                <a:latin typeface="Roboto"/>
                <a:cs typeface="Roboto"/>
              </a:rPr>
              <a:t>x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3212338" y="3768978"/>
            <a:ext cx="438784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x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412991" y="3724655"/>
            <a:ext cx="969644" cy="368935"/>
          </a:xfrm>
          <a:prstGeom prst="rect">
            <a:avLst/>
          </a:prstGeom>
          <a:solidFill>
            <a:srgbClr val="7DC492"/>
          </a:solidFill>
        </p:spPr>
        <p:txBody>
          <a:bodyPr vert="horz" wrap="square" lIns="0" tIns="82550" rIns="0" bIns="0" rtlCol="0">
            <a:spAutoFit/>
          </a:bodyPr>
          <a:lstStyle/>
          <a:p>
            <a:pPr marL="93345">
              <a:lnSpc>
                <a:spcPct val="100000"/>
              </a:lnSpc>
              <a:spcBef>
                <a:spcPts val="650"/>
              </a:spcBef>
            </a:pPr>
            <a:r>
              <a:rPr sz="1400" spc="-20" dirty="0">
                <a:latin typeface="Roboto"/>
                <a:cs typeface="Roboto"/>
              </a:rPr>
              <a:t>Bike</a:t>
            </a:r>
            <a:r>
              <a:rPr sz="1400" spc="-5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?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513832" y="5507735"/>
            <a:ext cx="1862455" cy="372110"/>
          </a:xfrm>
          <a:prstGeom prst="rect">
            <a:avLst/>
          </a:prstGeom>
          <a:ln w="19050">
            <a:solidFill>
              <a:srgbClr val="1CACE3"/>
            </a:solidFill>
          </a:ln>
        </p:spPr>
        <p:txBody>
          <a:bodyPr vert="horz" wrap="square" lIns="0" tIns="95250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750"/>
              </a:spcBef>
            </a:pPr>
            <a:r>
              <a:rPr sz="2700" spc="-7" baseline="13888" dirty="0">
                <a:latin typeface="Franklin Gothic Medium"/>
                <a:cs typeface="Franklin Gothic Medium"/>
              </a:rPr>
              <a:t>(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0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15" baseline="13888" dirty="0">
                <a:latin typeface="Franklin Gothic Medium"/>
                <a:cs typeface="Franklin Gothic Medium"/>
              </a:rPr>
              <a:t> 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temp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52" baseline="13888" dirty="0">
                <a:latin typeface="Franklin Gothic Medium"/>
                <a:cs typeface="Franklin Gothic Medium"/>
              </a:rPr>
              <a:t> </a:t>
            </a:r>
            <a:r>
              <a:rPr sz="2700" spc="-15" baseline="13888" dirty="0">
                <a:latin typeface="Roboto"/>
                <a:cs typeface="Roboto"/>
              </a:rPr>
              <a:t>w</a:t>
            </a:r>
            <a:r>
              <a:rPr sz="1200" spc="-10" dirty="0">
                <a:latin typeface="Roboto"/>
                <a:cs typeface="Roboto"/>
              </a:rPr>
              <a:t>pluie</a:t>
            </a:r>
            <a:r>
              <a:rPr sz="2700" spc="-15" baseline="13888" dirty="0">
                <a:latin typeface="Franklin Gothic Medium"/>
                <a:cs typeface="Franklin Gothic Medium"/>
              </a:rPr>
              <a:t>)</a:t>
            </a:r>
            <a:endParaRPr sz="2700" baseline="13888">
              <a:latin typeface="Franklin Gothic Medium"/>
              <a:cs typeface="Franklin Gothic Medium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592826" y="5168849"/>
            <a:ext cx="79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Franklin Gothic Medium"/>
                <a:cs typeface="Franklin Gothic Medium"/>
              </a:rPr>
              <a:t>Modèle:</a:t>
            </a:r>
            <a:endParaRPr sz="1800">
              <a:latin typeface="Franklin Gothic Medium"/>
              <a:cs typeface="Franklin Gothic Medium"/>
            </a:endParaRPr>
          </a:p>
        </p:txBody>
      </p:sp>
      <p:pic>
        <p:nvPicPr>
          <p:cNvPr id="24" name="object 2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69807" y="2898648"/>
            <a:ext cx="2167128" cy="1466088"/>
          </a:xfrm>
          <a:prstGeom prst="rect">
            <a:avLst/>
          </a:prstGeom>
        </p:spPr>
      </p:pic>
      <p:pic>
        <p:nvPicPr>
          <p:cNvPr id="25" name="object 2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486650" y="4529822"/>
            <a:ext cx="2078930" cy="1516986"/>
          </a:xfrm>
          <a:prstGeom prst="rect">
            <a:avLst/>
          </a:prstGeom>
        </p:spPr>
      </p:pic>
      <p:grpSp>
        <p:nvGrpSpPr>
          <p:cNvPr id="26" name="object 26"/>
          <p:cNvGrpSpPr/>
          <p:nvPr/>
        </p:nvGrpSpPr>
        <p:grpSpPr>
          <a:xfrm>
            <a:off x="7631747" y="3821747"/>
            <a:ext cx="363855" cy="162560"/>
            <a:chOff x="7631747" y="3821747"/>
            <a:chExt cx="363855" cy="162560"/>
          </a:xfrm>
        </p:grpSpPr>
        <p:sp>
          <p:nvSpPr>
            <p:cNvPr id="27" name="object 27"/>
            <p:cNvSpPr/>
            <p:nvPr/>
          </p:nvSpPr>
          <p:spPr>
            <a:xfrm>
              <a:off x="7642859" y="3832859"/>
              <a:ext cx="341630" cy="140335"/>
            </a:xfrm>
            <a:custGeom>
              <a:avLst/>
              <a:gdLst/>
              <a:ahLst/>
              <a:cxnLst/>
              <a:rect l="l" t="t" r="r" b="b"/>
              <a:pathLst>
                <a:path w="341629" h="140335">
                  <a:moveTo>
                    <a:pt x="271272" y="0"/>
                  </a:moveTo>
                  <a:lnTo>
                    <a:pt x="271272" y="35051"/>
                  </a:lnTo>
                  <a:lnTo>
                    <a:pt x="0" y="35051"/>
                  </a:lnTo>
                  <a:lnTo>
                    <a:pt x="0" y="105156"/>
                  </a:lnTo>
                  <a:lnTo>
                    <a:pt x="271272" y="105156"/>
                  </a:lnTo>
                  <a:lnTo>
                    <a:pt x="271272" y="140207"/>
                  </a:lnTo>
                  <a:lnTo>
                    <a:pt x="341375" y="70103"/>
                  </a:lnTo>
                  <a:lnTo>
                    <a:pt x="27127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7642859" y="3832859"/>
              <a:ext cx="341630" cy="140335"/>
            </a:xfrm>
            <a:custGeom>
              <a:avLst/>
              <a:gdLst/>
              <a:ahLst/>
              <a:cxnLst/>
              <a:rect l="l" t="t" r="r" b="b"/>
              <a:pathLst>
                <a:path w="341629" h="140335">
                  <a:moveTo>
                    <a:pt x="0" y="35051"/>
                  </a:moveTo>
                  <a:lnTo>
                    <a:pt x="271272" y="35051"/>
                  </a:lnTo>
                  <a:lnTo>
                    <a:pt x="271272" y="0"/>
                  </a:lnTo>
                  <a:lnTo>
                    <a:pt x="341375" y="70103"/>
                  </a:lnTo>
                  <a:lnTo>
                    <a:pt x="271272" y="140207"/>
                  </a:lnTo>
                  <a:lnTo>
                    <a:pt x="271272" y="105156"/>
                  </a:lnTo>
                  <a:lnTo>
                    <a:pt x="0" y="105156"/>
                  </a:lnTo>
                  <a:lnTo>
                    <a:pt x="0" y="35051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7978902" y="3179826"/>
            <a:ext cx="4591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20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pic>
        <p:nvPicPr>
          <p:cNvPr id="30" name="object 3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00788" y="1402080"/>
            <a:ext cx="2624375" cy="4454673"/>
          </a:xfrm>
          <a:prstGeom prst="rect">
            <a:avLst/>
          </a:prstGeom>
        </p:spPr>
      </p:pic>
      <p:sp>
        <p:nvSpPr>
          <p:cNvPr id="31" name="object 3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29</a:t>
            </a:fld>
            <a:endParaRPr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99710AAF-E1F4-2F93-B1FC-CE94A2D610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4130" y="843207"/>
            <a:ext cx="2393257" cy="156741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3" name="object 19">
                <a:extLst>
                  <a:ext uri="{FF2B5EF4-FFF2-40B4-BE49-F238E27FC236}">
                    <a16:creationId xmlns:a16="http://schemas.microsoft.com/office/drawing/2014/main" id="{FAA827B3-6D57-BADC-CD00-72141870D73D}"/>
                  </a:ext>
                </a:extLst>
              </p:cNvPr>
              <p:cNvSpPr txBox="1"/>
              <p:nvPr/>
            </p:nvSpPr>
            <p:spPr>
              <a:xfrm>
                <a:off x="5987390" y="3794847"/>
                <a:ext cx="438784" cy="319959"/>
              </a:xfrm>
              <a:prstGeom prst="rect">
                <a:avLst/>
              </a:prstGeom>
            </p:spPr>
            <p:txBody>
              <a:bodyPr vert="horz" wrap="square" lIns="0" tIns="12065" rIns="0" bIns="0" rtlCol="0">
                <a:spAutoFit/>
              </a:bodyPr>
              <a:lstStyle/>
              <a:p>
                <a:pPr marL="38100">
                  <a:lnSpc>
                    <a:spcPct val="100000"/>
                  </a:lnSpc>
                  <a:spcBef>
                    <a:spcPts val="95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CA" sz="2000" i="1" smtClean="0">
                              <a:latin typeface="Cambria Math" panose="02040503050406030204" pitchFamily="18" charset="0"/>
                              <a:cs typeface="Roboto"/>
                            </a:rPr>
                          </m:ctrlPr>
                        </m:accPr>
                        <m:e>
                          <m:r>
                            <a:rPr lang="fr-CA" sz="2000" b="0" i="1" smtClean="0">
                              <a:latin typeface="Cambria Math" panose="02040503050406030204" pitchFamily="18" charset="0"/>
                              <a:cs typeface="Roboto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sz="900" dirty="0">
                  <a:latin typeface="Roboto"/>
                  <a:cs typeface="Roboto"/>
                </a:endParaRPr>
              </a:p>
            </p:txBody>
          </p:sp>
        </mc:Choice>
        <mc:Fallback xmlns="">
          <p:sp>
            <p:nvSpPr>
              <p:cNvPr id="33" name="object 19">
                <a:extLst>
                  <a:ext uri="{FF2B5EF4-FFF2-40B4-BE49-F238E27FC236}">
                    <a16:creationId xmlns:a16="http://schemas.microsoft.com/office/drawing/2014/main" id="{FAA827B3-6D57-BADC-CD00-72141870D7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7390" y="3794847"/>
                <a:ext cx="438784" cy="319959"/>
              </a:xfrm>
              <a:prstGeom prst="rect">
                <a:avLst/>
              </a:prstGeom>
              <a:blipFill>
                <a:blip r:embed="rId6"/>
                <a:stretch>
                  <a:fillRect t="-17308" r="-55556" b="-2500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>
            <a:extLst>
              <a:ext uri="{FF2B5EF4-FFF2-40B4-BE49-F238E27FC236}">
                <a16:creationId xmlns:a16="http://schemas.microsoft.com/office/drawing/2014/main" id="{D1C81243-4B5A-BF5C-72E2-94DE62D0C82D}"/>
              </a:ext>
            </a:extLst>
          </p:cNvPr>
          <p:cNvSpPr txBox="1"/>
          <p:nvPr/>
        </p:nvSpPr>
        <p:spPr>
          <a:xfrm>
            <a:off x="5254855" y="2341205"/>
            <a:ext cx="26846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Ce qui a changé, c’est que f(s) n’est plus une fonction linéaire</a:t>
            </a:r>
            <a:endParaRPr lang="en-C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53896" y="2410967"/>
            <a:ext cx="8717280" cy="2816860"/>
            <a:chOff x="1453896" y="2410967"/>
            <a:chExt cx="8717280" cy="2816860"/>
          </a:xfrm>
        </p:grpSpPr>
        <p:sp>
          <p:nvSpPr>
            <p:cNvPr id="3" name="object 3"/>
            <p:cNvSpPr/>
            <p:nvPr/>
          </p:nvSpPr>
          <p:spPr>
            <a:xfrm>
              <a:off x="2020824" y="2889503"/>
              <a:ext cx="8150859" cy="2338070"/>
            </a:xfrm>
            <a:custGeom>
              <a:avLst/>
              <a:gdLst/>
              <a:ahLst/>
              <a:cxnLst/>
              <a:rect l="l" t="t" r="r" b="b"/>
              <a:pathLst>
                <a:path w="8150859" h="2338070">
                  <a:moveTo>
                    <a:pt x="8150352" y="0"/>
                  </a:moveTo>
                  <a:lnTo>
                    <a:pt x="0" y="0"/>
                  </a:lnTo>
                  <a:lnTo>
                    <a:pt x="0" y="1859280"/>
                  </a:lnTo>
                  <a:lnTo>
                    <a:pt x="0" y="2337816"/>
                  </a:lnTo>
                  <a:lnTo>
                    <a:pt x="8150352" y="2337816"/>
                  </a:lnTo>
                  <a:lnTo>
                    <a:pt x="8150352" y="1859280"/>
                  </a:lnTo>
                  <a:lnTo>
                    <a:pt x="815035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53896" y="2410967"/>
              <a:ext cx="8153400" cy="2338070"/>
            </a:xfrm>
            <a:custGeom>
              <a:avLst/>
              <a:gdLst/>
              <a:ahLst/>
              <a:cxnLst/>
              <a:rect l="l" t="t" r="r" b="b"/>
              <a:pathLst>
                <a:path w="8153400" h="2338070">
                  <a:moveTo>
                    <a:pt x="8153400" y="0"/>
                  </a:moveTo>
                  <a:lnTo>
                    <a:pt x="0" y="0"/>
                  </a:lnTo>
                  <a:lnTo>
                    <a:pt x="0" y="2337816"/>
                  </a:lnTo>
                  <a:lnTo>
                    <a:pt x="8153400" y="2337816"/>
                  </a:lnTo>
                  <a:lnTo>
                    <a:pt x="8153400" y="0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183369" y="209245"/>
            <a:ext cx="2577465" cy="194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100" spc="-5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1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CSI4106,</a:t>
            </a:r>
            <a:r>
              <a:rPr sz="11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FALL</a:t>
            </a:r>
            <a:r>
              <a:rPr sz="1100" spc="-3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1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621769" y="6469734"/>
            <a:ext cx="166370" cy="243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3</a:t>
            </a:fld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453896" y="2889504"/>
            <a:ext cx="8153400" cy="1859280"/>
          </a:xfrm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2745740" marR="2816225" indent="-1905" algn="ctr">
              <a:lnSpc>
                <a:spcPct val="100000"/>
              </a:lnSpc>
              <a:spcBef>
                <a:spcPts val="560"/>
              </a:spcBef>
            </a:pPr>
            <a:r>
              <a:rPr spc="-45" dirty="0"/>
              <a:t>Part</a:t>
            </a:r>
            <a:r>
              <a:rPr spc="-35" dirty="0"/>
              <a:t> </a:t>
            </a:r>
            <a:r>
              <a:rPr dirty="0"/>
              <a:t>1 </a:t>
            </a:r>
            <a:r>
              <a:rPr spc="5" dirty="0"/>
              <a:t> </a:t>
            </a:r>
            <a:r>
              <a:rPr spc="-20" dirty="0"/>
              <a:t>I</a:t>
            </a:r>
            <a:r>
              <a:rPr spc="-30" dirty="0"/>
              <a:t>nt</a:t>
            </a:r>
            <a:r>
              <a:rPr spc="-125" dirty="0"/>
              <a:t>r</a:t>
            </a:r>
            <a:r>
              <a:rPr spc="-5" dirty="0"/>
              <a:t>od</a:t>
            </a:r>
            <a:r>
              <a:rPr spc="-20" dirty="0"/>
              <a:t>u</a:t>
            </a:r>
            <a:r>
              <a:rPr spc="-45" dirty="0"/>
              <a:t>ct</a:t>
            </a:r>
            <a:r>
              <a:rPr spc="-50" dirty="0"/>
              <a:t>i</a:t>
            </a:r>
            <a:r>
              <a:rPr spc="-15" dirty="0"/>
              <a:t>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4098" y="767588"/>
            <a:ext cx="3891279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9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12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30" dirty="0">
                <a:solidFill>
                  <a:srgbClr val="404040"/>
                </a:solidFill>
                <a:latin typeface="Trebuchet MS"/>
                <a:cs typeface="Trebuchet MS"/>
              </a:rPr>
              <a:t>CO</a:t>
            </a:r>
            <a:r>
              <a:rPr sz="1800" b="1" spc="25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800" b="1" spc="15" dirty="0">
                <a:solidFill>
                  <a:srgbClr val="404040"/>
                </a:solidFill>
                <a:latin typeface="Trebuchet MS"/>
                <a:cs typeface="Trebuchet MS"/>
              </a:rPr>
              <a:t>P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800" b="1" spc="-15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-4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800" b="1" spc="-5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800" b="1" spc="-22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12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125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-85" dirty="0">
                <a:solidFill>
                  <a:srgbClr val="404040"/>
                </a:solidFill>
                <a:latin typeface="Trebuchet MS"/>
                <a:cs typeface="Trebuchet MS"/>
              </a:rPr>
              <a:t>ON</a:t>
            </a:r>
            <a:r>
              <a:rPr sz="1800" b="1" spc="-22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800" b="1" spc="-8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-9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12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-12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19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Ê</a:t>
            </a:r>
            <a:r>
              <a:rPr sz="1800" b="1" spc="19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12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endParaRPr sz="18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422842" y="1675955"/>
            <a:ext cx="6371590" cy="1762760"/>
            <a:chOff x="2422842" y="1675955"/>
            <a:chExt cx="6371590" cy="176276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22769" y="1790341"/>
              <a:ext cx="5399703" cy="147669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2427604" y="1680717"/>
              <a:ext cx="6362065" cy="1753235"/>
            </a:xfrm>
            <a:custGeom>
              <a:avLst/>
              <a:gdLst/>
              <a:ahLst/>
              <a:cxnLst/>
              <a:rect l="l" t="t" r="r" b="b"/>
              <a:pathLst>
                <a:path w="6362065" h="1753235">
                  <a:moveTo>
                    <a:pt x="0" y="1752980"/>
                  </a:moveTo>
                  <a:lnTo>
                    <a:pt x="6361557" y="1752980"/>
                  </a:lnTo>
                  <a:lnTo>
                    <a:pt x="6361557" y="0"/>
                  </a:lnTo>
                  <a:lnTo>
                    <a:pt x="0" y="0"/>
                  </a:lnTo>
                  <a:lnTo>
                    <a:pt x="0" y="175298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2422842" y="3840289"/>
            <a:ext cx="6824980" cy="2082800"/>
            <a:chOff x="2422842" y="3840289"/>
            <a:chExt cx="6824980" cy="2082800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52487" y="4210446"/>
              <a:ext cx="5763307" cy="1529347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2427604" y="4164901"/>
              <a:ext cx="6362065" cy="1753235"/>
            </a:xfrm>
            <a:custGeom>
              <a:avLst/>
              <a:gdLst/>
              <a:ahLst/>
              <a:cxnLst/>
              <a:rect l="l" t="t" r="r" b="b"/>
              <a:pathLst>
                <a:path w="6362065" h="1753235">
                  <a:moveTo>
                    <a:pt x="0" y="1752981"/>
                  </a:moveTo>
                  <a:lnTo>
                    <a:pt x="6361557" y="1752981"/>
                  </a:lnTo>
                  <a:lnTo>
                    <a:pt x="6361557" y="0"/>
                  </a:lnTo>
                  <a:lnTo>
                    <a:pt x="0" y="0"/>
                  </a:lnTo>
                  <a:lnTo>
                    <a:pt x="0" y="1752981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716648" y="3845052"/>
              <a:ext cx="2526665" cy="1167130"/>
            </a:xfrm>
            <a:custGeom>
              <a:avLst/>
              <a:gdLst/>
              <a:ahLst/>
              <a:cxnLst/>
              <a:rect l="l" t="t" r="r" b="b"/>
              <a:pathLst>
                <a:path w="2526665" h="1167129">
                  <a:moveTo>
                    <a:pt x="2526410" y="0"/>
                  </a:moveTo>
                  <a:lnTo>
                    <a:pt x="1462658" y="0"/>
                  </a:lnTo>
                  <a:lnTo>
                    <a:pt x="1462658" y="378714"/>
                  </a:lnTo>
                  <a:lnTo>
                    <a:pt x="0" y="1167003"/>
                  </a:lnTo>
                  <a:lnTo>
                    <a:pt x="1462658" y="541020"/>
                  </a:lnTo>
                  <a:lnTo>
                    <a:pt x="1462658" y="649224"/>
                  </a:lnTo>
                  <a:lnTo>
                    <a:pt x="2526410" y="649224"/>
                  </a:lnTo>
                  <a:lnTo>
                    <a:pt x="2526410" y="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716648" y="3845052"/>
              <a:ext cx="2526665" cy="1167130"/>
            </a:xfrm>
            <a:custGeom>
              <a:avLst/>
              <a:gdLst/>
              <a:ahLst/>
              <a:cxnLst/>
              <a:rect l="l" t="t" r="r" b="b"/>
              <a:pathLst>
                <a:path w="2526665" h="1167129">
                  <a:moveTo>
                    <a:pt x="1462658" y="0"/>
                  </a:moveTo>
                  <a:lnTo>
                    <a:pt x="1639951" y="0"/>
                  </a:lnTo>
                  <a:lnTo>
                    <a:pt x="1905889" y="0"/>
                  </a:lnTo>
                  <a:lnTo>
                    <a:pt x="2526410" y="0"/>
                  </a:lnTo>
                  <a:lnTo>
                    <a:pt x="2526410" y="378714"/>
                  </a:lnTo>
                  <a:lnTo>
                    <a:pt x="2526410" y="541020"/>
                  </a:lnTo>
                  <a:lnTo>
                    <a:pt x="2526410" y="649224"/>
                  </a:lnTo>
                  <a:lnTo>
                    <a:pt x="1905889" y="649224"/>
                  </a:lnTo>
                  <a:lnTo>
                    <a:pt x="1639951" y="649224"/>
                  </a:lnTo>
                  <a:lnTo>
                    <a:pt x="1462658" y="649224"/>
                  </a:lnTo>
                  <a:lnTo>
                    <a:pt x="1462658" y="541020"/>
                  </a:lnTo>
                  <a:lnTo>
                    <a:pt x="0" y="1167003"/>
                  </a:lnTo>
                  <a:lnTo>
                    <a:pt x="1462658" y="378714"/>
                  </a:lnTo>
                  <a:lnTo>
                    <a:pt x="1462658" y="0"/>
                  </a:lnTo>
                  <a:close/>
                </a:path>
              </a:pathLst>
            </a:custGeom>
            <a:ln w="9525">
              <a:solidFill>
                <a:srgbClr val="335B7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8257158" y="3907916"/>
            <a:ext cx="817244" cy="51498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spc="25" dirty="0">
                <a:latin typeface="Franklin Gothic Medium"/>
                <a:cs typeface="Franklin Gothic Medium"/>
              </a:rPr>
              <a:t>U</a:t>
            </a:r>
            <a:r>
              <a:rPr sz="1600" spc="-20" dirty="0">
                <a:latin typeface="Franklin Gothic Medium"/>
                <a:cs typeface="Franklin Gothic Medium"/>
              </a:rPr>
              <a:t>t</a:t>
            </a:r>
            <a:r>
              <a:rPr sz="1600" spc="-35" dirty="0">
                <a:latin typeface="Franklin Gothic Medium"/>
                <a:cs typeface="Franklin Gothic Medium"/>
              </a:rPr>
              <a:t>ili</a:t>
            </a:r>
            <a:r>
              <a:rPr sz="1600" spc="5" dirty="0">
                <a:latin typeface="Franklin Gothic Medium"/>
                <a:cs typeface="Franklin Gothic Medium"/>
              </a:rPr>
              <a:t>ser</a:t>
            </a:r>
            <a:r>
              <a:rPr sz="1600" spc="-45" dirty="0">
                <a:latin typeface="Franklin Gothic Medium"/>
                <a:cs typeface="Franklin Gothic Medium"/>
              </a:rPr>
              <a:t> </a:t>
            </a:r>
            <a:r>
              <a:rPr sz="1600" spc="-35" dirty="0">
                <a:latin typeface="Franklin Gothic Medium"/>
                <a:cs typeface="Franklin Gothic Medium"/>
              </a:rPr>
              <a:t>l</a:t>
            </a:r>
            <a:r>
              <a:rPr sz="1600" spc="-5" dirty="0">
                <a:latin typeface="Franklin Gothic Medium"/>
                <a:cs typeface="Franklin Gothic Medium"/>
              </a:rPr>
              <a:t>e</a:t>
            </a:r>
            <a:endParaRPr sz="1600">
              <a:latin typeface="Franklin Gothic Medium"/>
              <a:cs typeface="Franklin Gothic Medium"/>
            </a:endParaRPr>
          </a:p>
          <a:p>
            <a:pPr marL="12700">
              <a:lnSpc>
                <a:spcPct val="100000"/>
              </a:lnSpc>
            </a:pPr>
            <a:r>
              <a:rPr sz="1600" spc="-20" dirty="0">
                <a:latin typeface="Franklin Gothic Medium"/>
                <a:cs typeface="Franklin Gothic Medium"/>
              </a:rPr>
              <a:t>modèle</a:t>
            </a:r>
            <a:endParaRPr sz="1600">
              <a:latin typeface="Franklin Gothic Medium"/>
              <a:cs typeface="Franklin Gothic Medium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30</a:t>
            </a:fld>
            <a:endParaRPr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98423" y="791337"/>
            <a:ext cx="2822575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30" dirty="0">
                <a:solidFill>
                  <a:srgbClr val="404040"/>
                </a:solidFill>
                <a:latin typeface="Trebuchet MS"/>
                <a:cs typeface="Trebuchet MS"/>
              </a:rPr>
              <a:t>PRÉDICTION</a:t>
            </a:r>
            <a:r>
              <a:rPr sz="2000" b="1" spc="-12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35" dirty="0">
                <a:solidFill>
                  <a:srgbClr val="404040"/>
                </a:solidFill>
                <a:latin typeface="Trebuchet MS"/>
                <a:cs typeface="Trebuchet MS"/>
              </a:rPr>
              <a:t>DU</a:t>
            </a:r>
            <a:r>
              <a:rPr sz="2000" b="1" spc="-114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10" dirty="0">
                <a:solidFill>
                  <a:srgbClr val="404040"/>
                </a:solidFill>
                <a:latin typeface="Trebuchet MS"/>
                <a:cs typeface="Trebuchet MS"/>
              </a:rPr>
              <a:t>MODÈLE</a:t>
            </a:r>
            <a:endParaRPr sz="2000">
              <a:latin typeface="Trebuchet MS"/>
              <a:cs typeface="Trebuchet MS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574598" y="2777489"/>
          <a:ext cx="4465953" cy="164198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9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6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65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31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16152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1600" spc="-25" dirty="0">
                          <a:latin typeface="Franklin Gothic Medium"/>
                          <a:cs typeface="Franklin Gothic Medium"/>
                        </a:rPr>
                        <a:t>Test</a:t>
                      </a:r>
                      <a:endParaRPr sz="16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76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1600" spc="-25" dirty="0">
                          <a:latin typeface="Franklin Gothic Medium"/>
                          <a:cs typeface="Franklin Gothic Medium"/>
                        </a:rPr>
                        <a:t>Température</a:t>
                      </a:r>
                      <a:endParaRPr sz="16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76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1600" spc="-25" dirty="0">
                          <a:latin typeface="Franklin Gothic Medium"/>
                          <a:cs typeface="Franklin Gothic Medium"/>
                        </a:rPr>
                        <a:t>Pluie/Neige</a:t>
                      </a:r>
                      <a:endParaRPr sz="16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76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91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600" spc="-15" dirty="0">
                          <a:latin typeface="Franklin Gothic Medium"/>
                          <a:cs typeface="Franklin Gothic Medium"/>
                        </a:rPr>
                        <a:t>s16</a:t>
                      </a:r>
                      <a:endParaRPr sz="16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600" spc="-15" dirty="0">
                          <a:latin typeface="Franklin Gothic Medium"/>
                          <a:cs typeface="Franklin Gothic Medium"/>
                        </a:rPr>
                        <a:t>-15</a:t>
                      </a:r>
                      <a:endParaRPr sz="16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6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6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600" spc="10" dirty="0">
                          <a:latin typeface="Franklin Gothic Medium"/>
                          <a:cs typeface="Franklin Gothic Medium"/>
                        </a:rPr>
                        <a:t>??</a:t>
                      </a:r>
                      <a:endParaRPr sz="16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91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600" spc="-35" dirty="0">
                          <a:latin typeface="Franklin Gothic Medium"/>
                          <a:cs typeface="Franklin Gothic Medium"/>
                        </a:rPr>
                        <a:t>s17</a:t>
                      </a:r>
                      <a:endParaRPr sz="16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600" spc="-20" dirty="0">
                          <a:latin typeface="Franklin Gothic Medium"/>
                          <a:cs typeface="Franklin Gothic Medium"/>
                        </a:rPr>
                        <a:t>+10</a:t>
                      </a:r>
                      <a:endParaRPr sz="16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6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6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600" spc="10" dirty="0">
                          <a:latin typeface="Franklin Gothic Medium"/>
                          <a:cs typeface="Franklin Gothic Medium"/>
                        </a:rPr>
                        <a:t>??</a:t>
                      </a:r>
                      <a:endParaRPr sz="16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object 5"/>
              <p:cNvSpPr txBox="1"/>
              <p:nvPr/>
            </p:nvSpPr>
            <p:spPr>
              <a:xfrm>
                <a:off x="1737360" y="5385815"/>
                <a:ext cx="4465320" cy="594393"/>
              </a:xfrm>
              <a:prstGeom prst="rect">
                <a:avLst/>
              </a:prstGeom>
              <a:ln w="19050">
                <a:solidFill>
                  <a:srgbClr val="1CACE3"/>
                </a:solidFill>
              </a:ln>
            </p:spPr>
            <p:txBody>
              <a:bodyPr vert="horz" wrap="square" lIns="0" tIns="40005" rIns="0" bIns="0" rtlCol="0">
                <a:spAutoFit/>
              </a:bodyPr>
              <a:lstStyle/>
              <a:p>
                <a:pPr marL="90170">
                  <a:lnSpc>
                    <a:spcPct val="100000"/>
                  </a:lnSpc>
                  <a:spcBef>
                    <a:spcPts val="315"/>
                  </a:spcBef>
                </a:pPr>
                <a:r>
                  <a:rPr sz="1800" spc="-25" dirty="0">
                    <a:latin typeface="Franklin Gothic Medium"/>
                    <a:cs typeface="Franklin Gothic Medium"/>
                  </a:rPr>
                  <a:t>S16 </a:t>
                </a:r>
                <a:r>
                  <a:rPr sz="1800" spc="15" dirty="0">
                    <a:latin typeface="Franklin Gothic Medium"/>
                    <a:cs typeface="Franklin Gothic Medium"/>
                  </a:rPr>
                  <a:t>:</a:t>
                </a:r>
                <a:r>
                  <a:rPr sz="1800" spc="450" dirty="0">
                    <a:latin typeface="Franklin Gothic Medium"/>
                    <a:cs typeface="Franklin Gothic Medium"/>
                  </a:rPr>
                  <a:t> </a:t>
                </a:r>
                <a:r>
                  <a:rPr sz="1800" spc="-15" dirty="0">
                    <a:latin typeface="Franklin Gothic Medium"/>
                    <a:cs typeface="Franklin Gothic Medium"/>
                  </a:rPr>
                  <a:t>f(1*</a:t>
                </a:r>
                <a:r>
                  <a:rPr sz="1800" spc="-15" dirty="0">
                    <a:latin typeface="Roboto"/>
                    <a:cs typeface="Roboto"/>
                  </a:rPr>
                  <a:t>w</a:t>
                </a:r>
                <a:r>
                  <a:rPr sz="1800" spc="-22" baseline="-20833" dirty="0">
                    <a:latin typeface="Roboto"/>
                    <a:cs typeface="Roboto"/>
                  </a:rPr>
                  <a:t>0</a:t>
                </a:r>
                <a:r>
                  <a:rPr sz="1800" spc="15" baseline="-20833" dirty="0">
                    <a:latin typeface="Roboto"/>
                    <a:cs typeface="Roboto"/>
                  </a:rPr>
                  <a:t> </a:t>
                </a:r>
                <a:r>
                  <a:rPr sz="1800" dirty="0">
                    <a:latin typeface="Roboto"/>
                    <a:cs typeface="Roboto"/>
                  </a:rPr>
                  <a:t>+</a:t>
                </a:r>
                <a:r>
                  <a:rPr sz="1800" spc="-10" dirty="0">
                    <a:latin typeface="Roboto"/>
                    <a:cs typeface="Roboto"/>
                  </a:rPr>
                  <a:t> </a:t>
                </a:r>
                <a:r>
                  <a:rPr sz="1800" spc="-40" dirty="0">
                    <a:latin typeface="Roboto"/>
                    <a:cs typeface="Roboto"/>
                  </a:rPr>
                  <a:t>-15*w</a:t>
                </a:r>
                <a:r>
                  <a:rPr sz="1800" spc="-60" baseline="-20833" dirty="0">
                    <a:latin typeface="Roboto"/>
                    <a:cs typeface="Roboto"/>
                  </a:rPr>
                  <a:t>temp</a:t>
                </a:r>
                <a:r>
                  <a:rPr sz="1800" spc="225" baseline="-20833" dirty="0">
                    <a:latin typeface="Roboto"/>
                    <a:cs typeface="Roboto"/>
                  </a:rPr>
                  <a:t> </a:t>
                </a:r>
                <a:r>
                  <a:rPr sz="1800" dirty="0">
                    <a:latin typeface="Roboto"/>
                    <a:cs typeface="Roboto"/>
                  </a:rPr>
                  <a:t>+</a:t>
                </a:r>
                <a:r>
                  <a:rPr sz="1800" spc="10" dirty="0">
                    <a:latin typeface="Roboto"/>
                    <a:cs typeface="Roboto"/>
                  </a:rPr>
                  <a:t> </a:t>
                </a:r>
                <a:r>
                  <a:rPr sz="1800" spc="-5" dirty="0">
                    <a:latin typeface="Roboto"/>
                    <a:cs typeface="Roboto"/>
                  </a:rPr>
                  <a:t>2*</a:t>
                </a:r>
                <a:r>
                  <a:rPr sz="1800" spc="-10" dirty="0">
                    <a:latin typeface="Roboto"/>
                    <a:cs typeface="Roboto"/>
                  </a:rPr>
                  <a:t> w</a:t>
                </a:r>
                <a:r>
                  <a:rPr sz="1800" spc="-15" baseline="-20833" dirty="0">
                    <a:latin typeface="Roboto"/>
                    <a:cs typeface="Roboto"/>
                  </a:rPr>
                  <a:t>pluie</a:t>
                </a:r>
                <a:r>
                  <a:rPr sz="1800" spc="-10" dirty="0">
                    <a:latin typeface="Franklin Gothic Medium"/>
                    <a:cs typeface="Franklin Gothic Medium"/>
                  </a:rPr>
                  <a:t>)</a:t>
                </a:r>
                <a:r>
                  <a:rPr sz="1800" spc="-20" dirty="0">
                    <a:latin typeface="Franklin Gothic Medium"/>
                    <a:cs typeface="Franklin Gothic Medium"/>
                  </a:rPr>
                  <a:t> </a:t>
                </a:r>
                <a:r>
                  <a:rPr sz="1800" dirty="0">
                    <a:latin typeface="Franklin Gothic Medium"/>
                    <a:cs typeface="Franklin Gothic Medium"/>
                  </a:rPr>
                  <a:t>=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CA" sz="1800" i="1" smtClean="0">
                            <a:latin typeface="Cambria Math" panose="02040503050406030204" pitchFamily="18" charset="0"/>
                            <a:cs typeface="Roboto"/>
                          </a:rPr>
                        </m:ctrlPr>
                      </m:accPr>
                      <m:e>
                        <m:r>
                          <a:rPr lang="fr-CA" sz="1800" b="0" i="1" smtClean="0">
                            <a:latin typeface="Cambria Math" panose="02040503050406030204" pitchFamily="18" charset="0"/>
                            <a:cs typeface="Roboto"/>
                          </a:rPr>
                          <m:t>𝑦</m:t>
                        </m:r>
                      </m:e>
                    </m:acc>
                  </m:oMath>
                </a14:m>
                <a:endParaRPr sz="1800" dirty="0">
                  <a:latin typeface="Cambria Math"/>
                  <a:cs typeface="Cambria Math"/>
                </a:endParaRPr>
              </a:p>
              <a:p>
                <a:pPr marL="90170">
                  <a:lnSpc>
                    <a:spcPct val="100000"/>
                  </a:lnSpc>
                  <a:spcBef>
                    <a:spcPts val="5"/>
                  </a:spcBef>
                </a:pPr>
                <a:r>
                  <a:rPr sz="1800" spc="-45" dirty="0">
                    <a:latin typeface="Franklin Gothic Medium"/>
                    <a:cs typeface="Franklin Gothic Medium"/>
                  </a:rPr>
                  <a:t>S17</a:t>
                </a:r>
                <a:r>
                  <a:rPr sz="1800" spc="-25" dirty="0">
                    <a:latin typeface="Franklin Gothic Medium"/>
                    <a:cs typeface="Franklin Gothic Medium"/>
                  </a:rPr>
                  <a:t> </a:t>
                </a:r>
                <a:r>
                  <a:rPr sz="1800" spc="15" dirty="0">
                    <a:latin typeface="Franklin Gothic Medium"/>
                    <a:cs typeface="Franklin Gothic Medium"/>
                  </a:rPr>
                  <a:t>:</a:t>
                </a:r>
                <a:r>
                  <a:rPr sz="1800" spc="434" dirty="0">
                    <a:latin typeface="Franklin Gothic Medium"/>
                    <a:cs typeface="Franklin Gothic Medium"/>
                  </a:rPr>
                  <a:t> </a:t>
                </a:r>
                <a:r>
                  <a:rPr sz="1800" spc="-15" dirty="0">
                    <a:latin typeface="Franklin Gothic Medium"/>
                    <a:cs typeface="Franklin Gothic Medium"/>
                  </a:rPr>
                  <a:t>f(1*</a:t>
                </a:r>
                <a:r>
                  <a:rPr sz="1800" spc="-15" dirty="0">
                    <a:latin typeface="Roboto"/>
                    <a:cs typeface="Roboto"/>
                  </a:rPr>
                  <a:t>w</a:t>
                </a:r>
                <a:r>
                  <a:rPr sz="1800" spc="-22" baseline="-20833" dirty="0">
                    <a:latin typeface="Roboto"/>
                    <a:cs typeface="Roboto"/>
                  </a:rPr>
                  <a:t>0</a:t>
                </a:r>
                <a:r>
                  <a:rPr sz="1800" spc="30" baseline="-20833" dirty="0">
                    <a:latin typeface="Roboto"/>
                    <a:cs typeface="Roboto"/>
                  </a:rPr>
                  <a:t> </a:t>
                </a:r>
                <a:r>
                  <a:rPr sz="1800" dirty="0">
                    <a:latin typeface="Roboto"/>
                    <a:cs typeface="Roboto"/>
                  </a:rPr>
                  <a:t>+</a:t>
                </a:r>
                <a:r>
                  <a:rPr sz="1800" spc="450" dirty="0">
                    <a:latin typeface="Roboto"/>
                    <a:cs typeface="Roboto"/>
                  </a:rPr>
                  <a:t> </a:t>
                </a:r>
                <a:r>
                  <a:rPr sz="1800" spc="-10" dirty="0">
                    <a:latin typeface="Roboto"/>
                    <a:cs typeface="Roboto"/>
                  </a:rPr>
                  <a:t>10*w</a:t>
                </a:r>
                <a:r>
                  <a:rPr sz="1800" spc="-15" baseline="-20833" dirty="0">
                    <a:latin typeface="Roboto"/>
                    <a:cs typeface="Roboto"/>
                  </a:rPr>
                  <a:t>temp</a:t>
                </a:r>
                <a:r>
                  <a:rPr sz="1800" spc="270" baseline="-20833" dirty="0">
                    <a:latin typeface="Roboto"/>
                    <a:cs typeface="Roboto"/>
                  </a:rPr>
                  <a:t> </a:t>
                </a:r>
                <a:r>
                  <a:rPr sz="1800" dirty="0">
                    <a:latin typeface="Roboto"/>
                    <a:cs typeface="Roboto"/>
                  </a:rPr>
                  <a:t>+</a:t>
                </a:r>
                <a:r>
                  <a:rPr sz="1800" spc="-5" dirty="0">
                    <a:latin typeface="Roboto"/>
                    <a:cs typeface="Roboto"/>
                  </a:rPr>
                  <a:t> 20*</a:t>
                </a:r>
                <a:r>
                  <a:rPr sz="1800" spc="15" dirty="0">
                    <a:latin typeface="Roboto"/>
                    <a:cs typeface="Roboto"/>
                  </a:rPr>
                  <a:t> </a:t>
                </a:r>
                <a:r>
                  <a:rPr sz="1800" spc="-10" dirty="0">
                    <a:latin typeface="Roboto"/>
                    <a:cs typeface="Roboto"/>
                  </a:rPr>
                  <a:t>w</a:t>
                </a:r>
                <a:r>
                  <a:rPr sz="1800" spc="-15" baseline="-20833" dirty="0">
                    <a:latin typeface="Roboto"/>
                    <a:cs typeface="Roboto"/>
                  </a:rPr>
                  <a:t>pluie</a:t>
                </a:r>
                <a:r>
                  <a:rPr sz="1800" spc="-10" dirty="0">
                    <a:latin typeface="Franklin Gothic Medium"/>
                    <a:cs typeface="Franklin Gothic Medium"/>
                  </a:rPr>
                  <a:t>)</a:t>
                </a:r>
                <a:r>
                  <a:rPr sz="1800" spc="-25" dirty="0">
                    <a:latin typeface="Franklin Gothic Medium"/>
                    <a:cs typeface="Franklin Gothic Medium"/>
                  </a:rPr>
                  <a:t> </a:t>
                </a:r>
                <a:r>
                  <a:rPr sz="1800" dirty="0">
                    <a:latin typeface="Franklin Gothic Medium"/>
                    <a:cs typeface="Franklin Gothic Medium"/>
                  </a:rPr>
                  <a:t>=</a:t>
                </a:r>
                <a:r>
                  <a:rPr sz="1800" spc="-15" dirty="0">
                    <a:latin typeface="Franklin Gothic Medium"/>
                    <a:cs typeface="Franklin Gothic Medium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CA" sz="1800" i="1" smtClean="0">
                            <a:latin typeface="Cambria Math" panose="02040503050406030204" pitchFamily="18" charset="0"/>
                            <a:cs typeface="Roboto"/>
                          </a:rPr>
                        </m:ctrlPr>
                      </m:accPr>
                      <m:e>
                        <m:r>
                          <a:rPr lang="fr-CA" sz="1800" b="0" i="1" smtClean="0">
                            <a:latin typeface="Cambria Math" panose="02040503050406030204" pitchFamily="18" charset="0"/>
                            <a:cs typeface="Roboto"/>
                          </a:rPr>
                          <m:t>𝑦</m:t>
                        </m:r>
                      </m:e>
                    </m:acc>
                  </m:oMath>
                </a14:m>
                <a:endParaRPr sz="1800" dirty="0">
                  <a:latin typeface="Cambria Math"/>
                  <a:cs typeface="Cambria Math"/>
                </a:endParaRPr>
              </a:p>
            </p:txBody>
          </p:sp>
        </mc:Choice>
        <mc:Fallback xmlns="">
          <p:sp>
            <p:nvSpPr>
              <p:cNvPr id="5" name="object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7360" y="5385815"/>
                <a:ext cx="4465320" cy="594393"/>
              </a:xfrm>
              <a:prstGeom prst="rect">
                <a:avLst/>
              </a:prstGeom>
              <a:blipFill>
                <a:blip r:embed="rId2"/>
                <a:stretch>
                  <a:fillRect l="-951" t="-4950" b="-21782"/>
                </a:stretch>
              </a:blipFill>
              <a:ln w="19050">
                <a:solidFill>
                  <a:srgbClr val="1CACE3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object 6"/>
          <p:cNvSpPr txBox="1"/>
          <p:nvPr/>
        </p:nvSpPr>
        <p:spPr>
          <a:xfrm>
            <a:off x="1815464" y="5046979"/>
            <a:ext cx="10502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5" dirty="0">
                <a:latin typeface="Franklin Gothic Medium"/>
                <a:cs typeface="Franklin Gothic Medium"/>
              </a:rPr>
              <a:t>P</a:t>
            </a:r>
            <a:r>
              <a:rPr sz="1800" spc="-25" dirty="0">
                <a:latin typeface="Franklin Gothic Medium"/>
                <a:cs typeface="Franklin Gothic Medium"/>
              </a:rPr>
              <a:t>r</a:t>
            </a:r>
            <a:r>
              <a:rPr sz="1800" spc="-5" dirty="0">
                <a:latin typeface="Franklin Gothic Medium"/>
                <a:cs typeface="Franklin Gothic Medium"/>
              </a:rPr>
              <a:t>é</a:t>
            </a:r>
            <a:r>
              <a:rPr sz="1800" spc="-20" dirty="0">
                <a:latin typeface="Franklin Gothic Medium"/>
                <a:cs typeface="Franklin Gothic Medium"/>
              </a:rPr>
              <a:t>d</a:t>
            </a:r>
            <a:r>
              <a:rPr sz="1800" spc="-25" dirty="0">
                <a:latin typeface="Franklin Gothic Medium"/>
                <a:cs typeface="Franklin Gothic Medium"/>
              </a:rPr>
              <a:t>ic</a:t>
            </a:r>
            <a:r>
              <a:rPr sz="1800" spc="-30" dirty="0">
                <a:latin typeface="Franklin Gothic Medium"/>
                <a:cs typeface="Franklin Gothic Medium"/>
              </a:rPr>
              <a:t>t</a:t>
            </a:r>
            <a:r>
              <a:rPr sz="1800" spc="-15" dirty="0">
                <a:latin typeface="Franklin Gothic Medium"/>
                <a:cs typeface="Franklin Gothic Medium"/>
              </a:rPr>
              <a:t>ion:</a:t>
            </a:r>
            <a:endParaRPr sz="1800">
              <a:latin typeface="Franklin Gothic Medium"/>
              <a:cs typeface="Franklin Gothic Medium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5803265" y="2949067"/>
            <a:ext cx="1856739" cy="1396365"/>
            <a:chOff x="5803265" y="2949067"/>
            <a:chExt cx="1856739" cy="1396365"/>
          </a:xfrm>
        </p:grpSpPr>
        <p:sp>
          <p:nvSpPr>
            <p:cNvPr id="12" name="object 12"/>
            <p:cNvSpPr/>
            <p:nvPr/>
          </p:nvSpPr>
          <p:spPr>
            <a:xfrm>
              <a:off x="6541008" y="3194304"/>
              <a:ext cx="1112520" cy="1049020"/>
            </a:xfrm>
            <a:custGeom>
              <a:avLst/>
              <a:gdLst/>
              <a:ahLst/>
              <a:cxnLst/>
              <a:rect l="l" t="t" r="r" b="b"/>
              <a:pathLst>
                <a:path w="1112520" h="1049020">
                  <a:moveTo>
                    <a:pt x="0" y="524256"/>
                  </a:moveTo>
                  <a:lnTo>
                    <a:pt x="2273" y="476534"/>
                  </a:lnTo>
                  <a:lnTo>
                    <a:pt x="8962" y="430014"/>
                  </a:lnTo>
                  <a:lnTo>
                    <a:pt x="19870" y="384880"/>
                  </a:lnTo>
                  <a:lnTo>
                    <a:pt x="34801" y="341317"/>
                  </a:lnTo>
                  <a:lnTo>
                    <a:pt x="53558" y="299510"/>
                  </a:lnTo>
                  <a:lnTo>
                    <a:pt x="75946" y="259644"/>
                  </a:lnTo>
                  <a:lnTo>
                    <a:pt x="101767" y="221904"/>
                  </a:lnTo>
                  <a:lnTo>
                    <a:pt x="130825" y="186475"/>
                  </a:lnTo>
                  <a:lnTo>
                    <a:pt x="162925" y="153543"/>
                  </a:lnTo>
                  <a:lnTo>
                    <a:pt x="197869" y="123291"/>
                  </a:lnTo>
                  <a:lnTo>
                    <a:pt x="235461" y="95905"/>
                  </a:lnTo>
                  <a:lnTo>
                    <a:pt x="275505" y="71571"/>
                  </a:lnTo>
                  <a:lnTo>
                    <a:pt x="317804" y="50473"/>
                  </a:lnTo>
                  <a:lnTo>
                    <a:pt x="362163" y="32796"/>
                  </a:lnTo>
                  <a:lnTo>
                    <a:pt x="408384" y="18725"/>
                  </a:lnTo>
                  <a:lnTo>
                    <a:pt x="456271" y="8445"/>
                  </a:lnTo>
                  <a:lnTo>
                    <a:pt x="505629" y="2142"/>
                  </a:lnTo>
                  <a:lnTo>
                    <a:pt x="556260" y="0"/>
                  </a:lnTo>
                  <a:lnTo>
                    <a:pt x="606890" y="2142"/>
                  </a:lnTo>
                  <a:lnTo>
                    <a:pt x="656248" y="8445"/>
                  </a:lnTo>
                  <a:lnTo>
                    <a:pt x="704135" y="18725"/>
                  </a:lnTo>
                  <a:lnTo>
                    <a:pt x="750356" y="32796"/>
                  </a:lnTo>
                  <a:lnTo>
                    <a:pt x="794715" y="50473"/>
                  </a:lnTo>
                  <a:lnTo>
                    <a:pt x="837014" y="71571"/>
                  </a:lnTo>
                  <a:lnTo>
                    <a:pt x="877058" y="95905"/>
                  </a:lnTo>
                  <a:lnTo>
                    <a:pt x="914650" y="123291"/>
                  </a:lnTo>
                  <a:lnTo>
                    <a:pt x="949594" y="153542"/>
                  </a:lnTo>
                  <a:lnTo>
                    <a:pt x="981694" y="186475"/>
                  </a:lnTo>
                  <a:lnTo>
                    <a:pt x="1010752" y="221904"/>
                  </a:lnTo>
                  <a:lnTo>
                    <a:pt x="1036574" y="259644"/>
                  </a:lnTo>
                  <a:lnTo>
                    <a:pt x="1058961" y="299510"/>
                  </a:lnTo>
                  <a:lnTo>
                    <a:pt x="1077718" y="341317"/>
                  </a:lnTo>
                  <a:lnTo>
                    <a:pt x="1092649" y="384880"/>
                  </a:lnTo>
                  <a:lnTo>
                    <a:pt x="1103557" y="430014"/>
                  </a:lnTo>
                  <a:lnTo>
                    <a:pt x="1110246" y="476534"/>
                  </a:lnTo>
                  <a:lnTo>
                    <a:pt x="1112520" y="524256"/>
                  </a:lnTo>
                  <a:lnTo>
                    <a:pt x="1110246" y="571977"/>
                  </a:lnTo>
                  <a:lnTo>
                    <a:pt x="1103557" y="618497"/>
                  </a:lnTo>
                  <a:lnTo>
                    <a:pt x="1092649" y="663631"/>
                  </a:lnTo>
                  <a:lnTo>
                    <a:pt x="1077718" y="707194"/>
                  </a:lnTo>
                  <a:lnTo>
                    <a:pt x="1058961" y="749001"/>
                  </a:lnTo>
                  <a:lnTo>
                    <a:pt x="1036574" y="788867"/>
                  </a:lnTo>
                  <a:lnTo>
                    <a:pt x="1010752" y="826607"/>
                  </a:lnTo>
                  <a:lnTo>
                    <a:pt x="981694" y="862036"/>
                  </a:lnTo>
                  <a:lnTo>
                    <a:pt x="949594" y="894969"/>
                  </a:lnTo>
                  <a:lnTo>
                    <a:pt x="914650" y="925220"/>
                  </a:lnTo>
                  <a:lnTo>
                    <a:pt x="877058" y="952606"/>
                  </a:lnTo>
                  <a:lnTo>
                    <a:pt x="837014" y="976940"/>
                  </a:lnTo>
                  <a:lnTo>
                    <a:pt x="794715" y="998038"/>
                  </a:lnTo>
                  <a:lnTo>
                    <a:pt x="750356" y="1015715"/>
                  </a:lnTo>
                  <a:lnTo>
                    <a:pt x="704135" y="1029786"/>
                  </a:lnTo>
                  <a:lnTo>
                    <a:pt x="656248" y="1040066"/>
                  </a:lnTo>
                  <a:lnTo>
                    <a:pt x="606890" y="1046369"/>
                  </a:lnTo>
                  <a:lnTo>
                    <a:pt x="556260" y="1048512"/>
                  </a:lnTo>
                  <a:lnTo>
                    <a:pt x="505629" y="1046369"/>
                  </a:lnTo>
                  <a:lnTo>
                    <a:pt x="456271" y="1040066"/>
                  </a:lnTo>
                  <a:lnTo>
                    <a:pt x="408384" y="1029786"/>
                  </a:lnTo>
                  <a:lnTo>
                    <a:pt x="362163" y="1015715"/>
                  </a:lnTo>
                  <a:lnTo>
                    <a:pt x="317804" y="998038"/>
                  </a:lnTo>
                  <a:lnTo>
                    <a:pt x="275505" y="976940"/>
                  </a:lnTo>
                  <a:lnTo>
                    <a:pt x="235461" y="952606"/>
                  </a:lnTo>
                  <a:lnTo>
                    <a:pt x="197869" y="925220"/>
                  </a:lnTo>
                  <a:lnTo>
                    <a:pt x="162925" y="894969"/>
                  </a:lnTo>
                  <a:lnTo>
                    <a:pt x="130825" y="862036"/>
                  </a:lnTo>
                  <a:lnTo>
                    <a:pt x="101767" y="826607"/>
                  </a:lnTo>
                  <a:lnTo>
                    <a:pt x="75945" y="788867"/>
                  </a:lnTo>
                  <a:lnTo>
                    <a:pt x="53558" y="749001"/>
                  </a:lnTo>
                  <a:lnTo>
                    <a:pt x="34801" y="707194"/>
                  </a:lnTo>
                  <a:lnTo>
                    <a:pt x="19870" y="663631"/>
                  </a:lnTo>
                  <a:lnTo>
                    <a:pt x="8962" y="618497"/>
                  </a:lnTo>
                  <a:lnTo>
                    <a:pt x="2273" y="571977"/>
                  </a:lnTo>
                  <a:lnTo>
                    <a:pt x="0" y="524256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5803265" y="2949066"/>
              <a:ext cx="768985" cy="1396365"/>
            </a:xfrm>
            <a:custGeom>
              <a:avLst/>
              <a:gdLst/>
              <a:ahLst/>
              <a:cxnLst/>
              <a:rect l="l" t="t" r="r" b="b"/>
              <a:pathLst>
                <a:path w="768984" h="1396364">
                  <a:moveTo>
                    <a:pt x="735711" y="769493"/>
                  </a:moveTo>
                  <a:lnTo>
                    <a:pt x="723988" y="763778"/>
                  </a:lnTo>
                  <a:lnTo>
                    <a:pt x="659130" y="732155"/>
                  </a:lnTo>
                  <a:lnTo>
                    <a:pt x="659447" y="763917"/>
                  </a:lnTo>
                  <a:lnTo>
                    <a:pt x="0" y="770636"/>
                  </a:lnTo>
                  <a:lnTo>
                    <a:pt x="127" y="783336"/>
                  </a:lnTo>
                  <a:lnTo>
                    <a:pt x="659574" y="776617"/>
                  </a:lnTo>
                  <a:lnTo>
                    <a:pt x="659892" y="808355"/>
                  </a:lnTo>
                  <a:lnTo>
                    <a:pt x="735711" y="769493"/>
                  </a:lnTo>
                  <a:close/>
                </a:path>
                <a:path w="768984" h="1396364">
                  <a:moveTo>
                    <a:pt x="765556" y="559816"/>
                  </a:moveTo>
                  <a:lnTo>
                    <a:pt x="752475" y="518668"/>
                  </a:lnTo>
                  <a:lnTo>
                    <a:pt x="739775" y="478663"/>
                  </a:lnTo>
                  <a:lnTo>
                    <a:pt x="717092" y="500710"/>
                  </a:lnTo>
                  <a:lnTo>
                    <a:pt x="230251" y="0"/>
                  </a:lnTo>
                  <a:lnTo>
                    <a:pt x="221107" y="8890"/>
                  </a:lnTo>
                  <a:lnTo>
                    <a:pt x="707948" y="509600"/>
                  </a:lnTo>
                  <a:lnTo>
                    <a:pt x="685165" y="531749"/>
                  </a:lnTo>
                  <a:lnTo>
                    <a:pt x="765556" y="559816"/>
                  </a:lnTo>
                  <a:close/>
                </a:path>
                <a:path w="768984" h="1396364">
                  <a:moveTo>
                    <a:pt x="768477" y="946277"/>
                  </a:moveTo>
                  <a:lnTo>
                    <a:pt x="683768" y="955548"/>
                  </a:lnTo>
                  <a:lnTo>
                    <a:pt x="700989" y="982268"/>
                  </a:lnTo>
                  <a:lnTo>
                    <a:pt x="75946" y="1385316"/>
                  </a:lnTo>
                  <a:lnTo>
                    <a:pt x="82804" y="1395984"/>
                  </a:lnTo>
                  <a:lnTo>
                    <a:pt x="707859" y="992936"/>
                  </a:lnTo>
                  <a:lnTo>
                    <a:pt x="725030" y="1019556"/>
                  </a:lnTo>
                  <a:lnTo>
                    <a:pt x="751230" y="975360"/>
                  </a:lnTo>
                  <a:lnTo>
                    <a:pt x="768477" y="946277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5859145" y="3426967"/>
            <a:ext cx="4845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820917" y="2526207"/>
            <a:ext cx="663575" cy="607060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710"/>
              </a:spcBef>
            </a:pPr>
            <a:r>
              <a:rPr sz="1400" spc="-10" dirty="0">
                <a:latin typeface="Roboto"/>
                <a:cs typeface="Roboto"/>
              </a:rPr>
              <a:t>1</a:t>
            </a:r>
            <a:endParaRPr sz="1400">
              <a:latin typeface="Roboto"/>
              <a:cs typeface="Roboto"/>
            </a:endParaRPr>
          </a:p>
          <a:p>
            <a:pPr marL="410845">
              <a:lnSpc>
                <a:spcPct val="100000"/>
              </a:lnSpc>
              <a:spcBef>
                <a:spcPts val="61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0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7655052" y="3681984"/>
            <a:ext cx="415925" cy="76200"/>
          </a:xfrm>
          <a:custGeom>
            <a:avLst/>
            <a:gdLst/>
            <a:ahLst/>
            <a:cxnLst/>
            <a:rect l="l" t="t" r="r" b="b"/>
            <a:pathLst>
              <a:path w="415925" h="76200">
                <a:moveTo>
                  <a:pt x="403098" y="31750"/>
                </a:moveTo>
                <a:lnTo>
                  <a:pt x="352298" y="31750"/>
                </a:lnTo>
                <a:lnTo>
                  <a:pt x="352298" y="44450"/>
                </a:lnTo>
                <a:lnTo>
                  <a:pt x="339598" y="44454"/>
                </a:lnTo>
                <a:lnTo>
                  <a:pt x="339598" y="76200"/>
                </a:lnTo>
                <a:lnTo>
                  <a:pt x="415798" y="38100"/>
                </a:lnTo>
                <a:lnTo>
                  <a:pt x="403098" y="31750"/>
                </a:lnTo>
                <a:close/>
              </a:path>
              <a:path w="415925" h="76200">
                <a:moveTo>
                  <a:pt x="339598" y="31754"/>
                </a:moveTo>
                <a:lnTo>
                  <a:pt x="0" y="31877"/>
                </a:lnTo>
                <a:lnTo>
                  <a:pt x="0" y="44577"/>
                </a:lnTo>
                <a:lnTo>
                  <a:pt x="339598" y="44454"/>
                </a:lnTo>
                <a:lnTo>
                  <a:pt x="339598" y="31754"/>
                </a:lnTo>
                <a:close/>
              </a:path>
              <a:path w="415925" h="76200">
                <a:moveTo>
                  <a:pt x="352298" y="31750"/>
                </a:moveTo>
                <a:lnTo>
                  <a:pt x="339598" y="31754"/>
                </a:lnTo>
                <a:lnTo>
                  <a:pt x="339598" y="44454"/>
                </a:lnTo>
                <a:lnTo>
                  <a:pt x="352298" y="44450"/>
                </a:lnTo>
                <a:lnTo>
                  <a:pt x="352298" y="31750"/>
                </a:lnTo>
                <a:close/>
              </a:path>
              <a:path w="415925" h="76200">
                <a:moveTo>
                  <a:pt x="339598" y="0"/>
                </a:moveTo>
                <a:lnTo>
                  <a:pt x="339598" y="31754"/>
                </a:lnTo>
                <a:lnTo>
                  <a:pt x="403098" y="31750"/>
                </a:lnTo>
                <a:lnTo>
                  <a:pt x="339598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7128764" y="3530041"/>
            <a:ext cx="45910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15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7095743" y="3194304"/>
            <a:ext cx="0" cy="1045844"/>
          </a:xfrm>
          <a:custGeom>
            <a:avLst/>
            <a:gdLst/>
            <a:ahLst/>
            <a:cxnLst/>
            <a:rect l="l" t="t" r="r" b="b"/>
            <a:pathLst>
              <a:path h="1045845">
                <a:moveTo>
                  <a:pt x="0" y="0"/>
                </a:moveTo>
                <a:lnTo>
                  <a:pt x="0" y="1045591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6835267" y="3558285"/>
            <a:ext cx="131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31</a:t>
            </a:fld>
            <a:endParaRPr dirty="0"/>
          </a:p>
        </p:txBody>
      </p:sp>
      <p:sp>
        <p:nvSpPr>
          <p:cNvPr id="20" name="object 20"/>
          <p:cNvSpPr txBox="1"/>
          <p:nvPr/>
        </p:nvSpPr>
        <p:spPr>
          <a:xfrm>
            <a:off x="5590285" y="3973195"/>
            <a:ext cx="605155" cy="6203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0340">
              <a:lnSpc>
                <a:spcPct val="100000"/>
              </a:lnSpc>
              <a:spcBef>
                <a:spcPts val="90"/>
              </a:spcBef>
            </a:pPr>
            <a:r>
              <a:rPr sz="2100" baseline="13888" dirty="0">
                <a:latin typeface="Roboto"/>
                <a:cs typeface="Roboto"/>
              </a:rPr>
              <a:t>w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  <a:p>
            <a:pPr marL="38100">
              <a:lnSpc>
                <a:spcPct val="100000"/>
              </a:lnSpc>
              <a:spcBef>
                <a:spcPts val="1330"/>
              </a:spcBef>
            </a:pPr>
            <a:r>
              <a:rPr sz="2100" baseline="13888" dirty="0">
                <a:latin typeface="Roboto"/>
                <a:cs typeface="Roboto"/>
              </a:rPr>
              <a:t>x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304790" y="3522726"/>
            <a:ext cx="438784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x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object 19">
                <a:extLst>
                  <a:ext uri="{FF2B5EF4-FFF2-40B4-BE49-F238E27FC236}">
                    <a16:creationId xmlns:a16="http://schemas.microsoft.com/office/drawing/2014/main" id="{F8B81931-7CBA-9F27-5531-C336FA9A8813}"/>
                  </a:ext>
                </a:extLst>
              </p:cNvPr>
              <p:cNvSpPr txBox="1"/>
              <p:nvPr/>
            </p:nvSpPr>
            <p:spPr>
              <a:xfrm>
                <a:off x="8070977" y="3505112"/>
                <a:ext cx="438784" cy="319959"/>
              </a:xfrm>
              <a:prstGeom prst="rect">
                <a:avLst/>
              </a:prstGeom>
            </p:spPr>
            <p:txBody>
              <a:bodyPr vert="horz" wrap="square" lIns="0" tIns="12065" rIns="0" bIns="0" rtlCol="0">
                <a:spAutoFit/>
              </a:bodyPr>
              <a:lstStyle/>
              <a:p>
                <a:pPr marL="38100">
                  <a:lnSpc>
                    <a:spcPct val="100000"/>
                  </a:lnSpc>
                  <a:spcBef>
                    <a:spcPts val="95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CA" sz="2000" i="1" smtClean="0">
                              <a:latin typeface="Cambria Math" panose="02040503050406030204" pitchFamily="18" charset="0"/>
                              <a:cs typeface="Roboto"/>
                            </a:rPr>
                          </m:ctrlPr>
                        </m:accPr>
                        <m:e>
                          <m:r>
                            <a:rPr lang="fr-CA" sz="2000" b="0" i="1" smtClean="0">
                              <a:latin typeface="Cambria Math" panose="02040503050406030204" pitchFamily="18" charset="0"/>
                              <a:cs typeface="Roboto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sz="900" dirty="0">
                  <a:latin typeface="Roboto"/>
                  <a:cs typeface="Roboto"/>
                </a:endParaRPr>
              </a:p>
            </p:txBody>
          </p:sp>
        </mc:Choice>
        <mc:Fallback xmlns="">
          <p:sp>
            <p:nvSpPr>
              <p:cNvPr id="24" name="object 19">
                <a:extLst>
                  <a:ext uri="{FF2B5EF4-FFF2-40B4-BE49-F238E27FC236}">
                    <a16:creationId xmlns:a16="http://schemas.microsoft.com/office/drawing/2014/main" id="{F8B81931-7CBA-9F27-5531-C336FA9A88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0977" y="3505112"/>
                <a:ext cx="438784" cy="319959"/>
              </a:xfrm>
              <a:prstGeom prst="rect">
                <a:avLst/>
              </a:prstGeom>
              <a:blipFill>
                <a:blip r:embed="rId3"/>
                <a:stretch>
                  <a:fillRect t="-17308" r="-54167" b="-2692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C5A44F1C-37D9-CD53-DCEE-7B402213C5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0" y="1120902"/>
            <a:ext cx="2393257" cy="156741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6EB16F8-AF12-BCBF-5703-DCBCF3F091AC}"/>
              </a:ext>
            </a:extLst>
          </p:cNvPr>
          <p:cNvSpPr txBox="1"/>
          <p:nvPr/>
        </p:nvSpPr>
        <p:spPr>
          <a:xfrm>
            <a:off x="8305800" y="4419471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Les prédictions ne seront jamais à 100%</a:t>
            </a:r>
            <a:endParaRPr lang="en-CA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76476" y="1518869"/>
            <a:ext cx="1791970" cy="4210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6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600" b="1" spc="-6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600" b="1" spc="-14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600" b="1" spc="5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2600" b="1" spc="60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2600" b="1" spc="95" dirty="0">
                <a:solidFill>
                  <a:srgbClr val="404040"/>
                </a:solidFill>
                <a:latin typeface="Trebuchet MS"/>
                <a:cs typeface="Trebuchet MS"/>
              </a:rPr>
              <a:t>SUMÉ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30323" y="2442972"/>
            <a:ext cx="0" cy="2886075"/>
          </a:xfrm>
          <a:custGeom>
            <a:avLst/>
            <a:gdLst/>
            <a:ahLst/>
            <a:cxnLst/>
            <a:rect l="l" t="t" r="r" b="b"/>
            <a:pathLst>
              <a:path h="2886075">
                <a:moveTo>
                  <a:pt x="0" y="0"/>
                </a:moveTo>
                <a:lnTo>
                  <a:pt x="0" y="2885821"/>
                </a:lnTo>
              </a:path>
            </a:pathLst>
          </a:custGeom>
          <a:ln w="57150">
            <a:solidFill>
              <a:srgbClr val="179C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64552" y="1313929"/>
            <a:ext cx="746760" cy="744220"/>
          </a:xfrm>
          <a:custGeom>
            <a:avLst/>
            <a:gdLst/>
            <a:ahLst/>
            <a:cxnLst/>
            <a:rect l="l" t="t" r="r" b="b"/>
            <a:pathLst>
              <a:path w="746760" h="744219">
                <a:moveTo>
                  <a:pt x="699427" y="77762"/>
                </a:moveTo>
                <a:lnTo>
                  <a:pt x="680847" y="55016"/>
                </a:lnTo>
                <a:lnTo>
                  <a:pt x="680847" y="77762"/>
                </a:lnTo>
                <a:lnTo>
                  <a:pt x="680643" y="78625"/>
                </a:lnTo>
                <a:lnTo>
                  <a:pt x="674878" y="100952"/>
                </a:lnTo>
                <a:lnTo>
                  <a:pt x="674243" y="101549"/>
                </a:lnTo>
                <a:lnTo>
                  <a:pt x="653669" y="104686"/>
                </a:lnTo>
                <a:lnTo>
                  <a:pt x="633653" y="100533"/>
                </a:lnTo>
                <a:lnTo>
                  <a:pt x="633653" y="120472"/>
                </a:lnTo>
                <a:lnTo>
                  <a:pt x="622046" y="159804"/>
                </a:lnTo>
                <a:lnTo>
                  <a:pt x="622046" y="282536"/>
                </a:lnTo>
                <a:lnTo>
                  <a:pt x="619747" y="297929"/>
                </a:lnTo>
                <a:lnTo>
                  <a:pt x="618769" y="297967"/>
                </a:lnTo>
                <a:lnTo>
                  <a:pt x="616813" y="297967"/>
                </a:lnTo>
                <a:lnTo>
                  <a:pt x="595744" y="295567"/>
                </a:lnTo>
                <a:lnTo>
                  <a:pt x="562279" y="291769"/>
                </a:lnTo>
                <a:lnTo>
                  <a:pt x="511035" y="273977"/>
                </a:lnTo>
                <a:lnTo>
                  <a:pt x="464896" y="245465"/>
                </a:lnTo>
                <a:lnTo>
                  <a:pt x="425678" y="207098"/>
                </a:lnTo>
                <a:lnTo>
                  <a:pt x="435800" y="195668"/>
                </a:lnTo>
                <a:lnTo>
                  <a:pt x="447776" y="186436"/>
                </a:lnTo>
                <a:lnTo>
                  <a:pt x="461264" y="179628"/>
                </a:lnTo>
                <a:lnTo>
                  <a:pt x="475932" y="175463"/>
                </a:lnTo>
                <a:lnTo>
                  <a:pt x="506285" y="198005"/>
                </a:lnTo>
                <a:lnTo>
                  <a:pt x="539267" y="216077"/>
                </a:lnTo>
                <a:lnTo>
                  <a:pt x="574421" y="229489"/>
                </a:lnTo>
                <a:lnTo>
                  <a:pt x="611238" y="237985"/>
                </a:lnTo>
                <a:lnTo>
                  <a:pt x="617728" y="252145"/>
                </a:lnTo>
                <a:lnTo>
                  <a:pt x="621347" y="267131"/>
                </a:lnTo>
                <a:lnTo>
                  <a:pt x="622046" y="282536"/>
                </a:lnTo>
                <a:lnTo>
                  <a:pt x="622046" y="159804"/>
                </a:lnTo>
                <a:lnTo>
                  <a:pt x="604989" y="217576"/>
                </a:lnTo>
                <a:lnTo>
                  <a:pt x="575754" y="210007"/>
                </a:lnTo>
                <a:lnTo>
                  <a:pt x="547725" y="199085"/>
                </a:lnTo>
                <a:lnTo>
                  <a:pt x="521182" y="184950"/>
                </a:lnTo>
                <a:lnTo>
                  <a:pt x="507517" y="175463"/>
                </a:lnTo>
                <a:lnTo>
                  <a:pt x="496392" y="167728"/>
                </a:lnTo>
                <a:lnTo>
                  <a:pt x="552259" y="83096"/>
                </a:lnTo>
                <a:lnTo>
                  <a:pt x="571157" y="95427"/>
                </a:lnTo>
                <a:lnTo>
                  <a:pt x="591121" y="105816"/>
                </a:lnTo>
                <a:lnTo>
                  <a:pt x="612000" y="114185"/>
                </a:lnTo>
                <a:lnTo>
                  <a:pt x="633653" y="120472"/>
                </a:lnTo>
                <a:lnTo>
                  <a:pt x="633653" y="100533"/>
                </a:lnTo>
                <a:lnTo>
                  <a:pt x="625119" y="98755"/>
                </a:lnTo>
                <a:lnTo>
                  <a:pt x="596379" y="87579"/>
                </a:lnTo>
                <a:lnTo>
                  <a:pt x="588365" y="83096"/>
                </a:lnTo>
                <a:lnTo>
                  <a:pt x="571080" y="73444"/>
                </a:lnTo>
                <a:lnTo>
                  <a:pt x="552894" y="58686"/>
                </a:lnTo>
                <a:lnTo>
                  <a:pt x="541185" y="39255"/>
                </a:lnTo>
                <a:lnTo>
                  <a:pt x="541223" y="38392"/>
                </a:lnTo>
                <a:lnTo>
                  <a:pt x="541655" y="37757"/>
                </a:lnTo>
                <a:lnTo>
                  <a:pt x="555091" y="19113"/>
                </a:lnTo>
                <a:lnTo>
                  <a:pt x="555675" y="18808"/>
                </a:lnTo>
                <a:lnTo>
                  <a:pt x="556539" y="18808"/>
                </a:lnTo>
                <a:lnTo>
                  <a:pt x="620458" y="43205"/>
                </a:lnTo>
                <a:lnTo>
                  <a:pt x="679780" y="76390"/>
                </a:lnTo>
                <a:lnTo>
                  <a:pt x="680847" y="77762"/>
                </a:lnTo>
                <a:lnTo>
                  <a:pt x="680847" y="55016"/>
                </a:lnTo>
                <a:lnTo>
                  <a:pt x="659917" y="42303"/>
                </a:lnTo>
                <a:lnTo>
                  <a:pt x="628434" y="26149"/>
                </a:lnTo>
                <a:lnTo>
                  <a:pt x="611136" y="18808"/>
                </a:lnTo>
                <a:lnTo>
                  <a:pt x="595871" y="12319"/>
                </a:lnTo>
                <a:lnTo>
                  <a:pt x="562356" y="863"/>
                </a:lnTo>
                <a:lnTo>
                  <a:pt x="555891" y="0"/>
                </a:lnTo>
                <a:lnTo>
                  <a:pt x="549617" y="1104"/>
                </a:lnTo>
                <a:lnTo>
                  <a:pt x="543966" y="4051"/>
                </a:lnTo>
                <a:lnTo>
                  <a:pt x="539381" y="8674"/>
                </a:lnTo>
                <a:lnTo>
                  <a:pt x="521512" y="33528"/>
                </a:lnTo>
                <a:lnTo>
                  <a:pt x="521169" y="42557"/>
                </a:lnTo>
                <a:lnTo>
                  <a:pt x="525449" y="49695"/>
                </a:lnTo>
                <a:lnTo>
                  <a:pt x="538010" y="70459"/>
                </a:lnTo>
                <a:lnTo>
                  <a:pt x="482015" y="155244"/>
                </a:lnTo>
                <a:lnTo>
                  <a:pt x="457619" y="160642"/>
                </a:lnTo>
                <a:lnTo>
                  <a:pt x="435673" y="171792"/>
                </a:lnTo>
                <a:lnTo>
                  <a:pt x="417169" y="188036"/>
                </a:lnTo>
                <a:lnTo>
                  <a:pt x="403098" y="208699"/>
                </a:lnTo>
                <a:lnTo>
                  <a:pt x="422732" y="232371"/>
                </a:lnTo>
                <a:lnTo>
                  <a:pt x="444893" y="253530"/>
                </a:lnTo>
                <a:lnTo>
                  <a:pt x="469353" y="271995"/>
                </a:lnTo>
                <a:lnTo>
                  <a:pt x="495884" y="287566"/>
                </a:lnTo>
                <a:lnTo>
                  <a:pt x="466788" y="349770"/>
                </a:lnTo>
                <a:lnTo>
                  <a:pt x="464388" y="354368"/>
                </a:lnTo>
                <a:lnTo>
                  <a:pt x="466204" y="360057"/>
                </a:lnTo>
                <a:lnTo>
                  <a:pt x="475462" y="364807"/>
                </a:lnTo>
                <a:lnTo>
                  <a:pt x="481152" y="363004"/>
                </a:lnTo>
                <a:lnTo>
                  <a:pt x="483514" y="358368"/>
                </a:lnTo>
                <a:lnTo>
                  <a:pt x="483743" y="357936"/>
                </a:lnTo>
                <a:lnTo>
                  <a:pt x="512953" y="295567"/>
                </a:lnTo>
                <a:lnTo>
                  <a:pt x="538010" y="304774"/>
                </a:lnTo>
                <a:lnTo>
                  <a:pt x="563803" y="311416"/>
                </a:lnTo>
                <a:lnTo>
                  <a:pt x="590143" y="315429"/>
                </a:lnTo>
                <a:lnTo>
                  <a:pt x="616813" y="316801"/>
                </a:lnTo>
                <a:lnTo>
                  <a:pt x="621753" y="316801"/>
                </a:lnTo>
                <a:lnTo>
                  <a:pt x="626706" y="316649"/>
                </a:lnTo>
                <a:lnTo>
                  <a:pt x="632942" y="316293"/>
                </a:lnTo>
                <a:lnTo>
                  <a:pt x="638187" y="297967"/>
                </a:lnTo>
                <a:lnTo>
                  <a:pt x="639826" y="292265"/>
                </a:lnTo>
                <a:lnTo>
                  <a:pt x="640346" y="271995"/>
                </a:lnTo>
                <a:lnTo>
                  <a:pt x="640346" y="267131"/>
                </a:lnTo>
                <a:lnTo>
                  <a:pt x="634974" y="243662"/>
                </a:lnTo>
                <a:lnTo>
                  <a:pt x="623481" y="221462"/>
                </a:lnTo>
                <a:lnTo>
                  <a:pt x="624624" y="217576"/>
                </a:lnTo>
                <a:lnTo>
                  <a:pt x="652259" y="123964"/>
                </a:lnTo>
                <a:lnTo>
                  <a:pt x="684530" y="119049"/>
                </a:lnTo>
                <a:lnTo>
                  <a:pt x="691248" y="112966"/>
                </a:lnTo>
                <a:lnTo>
                  <a:pt x="693381" y="104686"/>
                </a:lnTo>
                <a:lnTo>
                  <a:pt x="698906" y="83337"/>
                </a:lnTo>
                <a:lnTo>
                  <a:pt x="699427" y="77762"/>
                </a:lnTo>
                <a:close/>
              </a:path>
              <a:path w="746760" h="744219">
                <a:moveTo>
                  <a:pt x="746683" y="242620"/>
                </a:moveTo>
                <a:lnTo>
                  <a:pt x="654024" y="242620"/>
                </a:lnTo>
                <a:lnTo>
                  <a:pt x="656069" y="248780"/>
                </a:lnTo>
                <a:lnTo>
                  <a:pt x="657555" y="255066"/>
                </a:lnTo>
                <a:lnTo>
                  <a:pt x="658583" y="261454"/>
                </a:lnTo>
                <a:lnTo>
                  <a:pt x="727837" y="261454"/>
                </a:lnTo>
                <a:lnTo>
                  <a:pt x="727837" y="489839"/>
                </a:lnTo>
                <a:lnTo>
                  <a:pt x="722617" y="515493"/>
                </a:lnTo>
                <a:lnTo>
                  <a:pt x="721042" y="517829"/>
                </a:lnTo>
                <a:lnTo>
                  <a:pt x="721042" y="550456"/>
                </a:lnTo>
                <a:lnTo>
                  <a:pt x="701103" y="588556"/>
                </a:lnTo>
                <a:lnTo>
                  <a:pt x="612051" y="684022"/>
                </a:lnTo>
                <a:lnTo>
                  <a:pt x="578472" y="709561"/>
                </a:lnTo>
                <a:lnTo>
                  <a:pt x="565645" y="715530"/>
                </a:lnTo>
                <a:lnTo>
                  <a:pt x="574738" y="703326"/>
                </a:lnTo>
                <a:lnTo>
                  <a:pt x="581431" y="689800"/>
                </a:lnTo>
                <a:lnTo>
                  <a:pt x="585609" y="675297"/>
                </a:lnTo>
                <a:lnTo>
                  <a:pt x="587121" y="660158"/>
                </a:lnTo>
                <a:lnTo>
                  <a:pt x="587908" y="574624"/>
                </a:lnTo>
                <a:lnTo>
                  <a:pt x="661885" y="574624"/>
                </a:lnTo>
                <a:lnTo>
                  <a:pt x="678230" y="573024"/>
                </a:lnTo>
                <a:lnTo>
                  <a:pt x="693813" y="568350"/>
                </a:lnTo>
                <a:lnTo>
                  <a:pt x="708240" y="560768"/>
                </a:lnTo>
                <a:lnTo>
                  <a:pt x="721042" y="550456"/>
                </a:lnTo>
                <a:lnTo>
                  <a:pt x="721042" y="517829"/>
                </a:lnTo>
                <a:lnTo>
                  <a:pt x="708482" y="536448"/>
                </a:lnTo>
                <a:lnTo>
                  <a:pt x="687527" y="550583"/>
                </a:lnTo>
                <a:lnTo>
                  <a:pt x="661885" y="555777"/>
                </a:lnTo>
                <a:lnTo>
                  <a:pt x="569226" y="555777"/>
                </a:lnTo>
                <a:lnTo>
                  <a:pt x="568312" y="656412"/>
                </a:lnTo>
                <a:lnTo>
                  <a:pt x="548703" y="706183"/>
                </a:lnTo>
                <a:lnTo>
                  <a:pt x="502361" y="725347"/>
                </a:lnTo>
                <a:lnTo>
                  <a:pt x="247256" y="725347"/>
                </a:lnTo>
                <a:lnTo>
                  <a:pt x="247256" y="656412"/>
                </a:lnTo>
                <a:lnTo>
                  <a:pt x="247256" y="261454"/>
                </a:lnTo>
                <a:lnTo>
                  <a:pt x="425602" y="261454"/>
                </a:lnTo>
                <a:lnTo>
                  <a:pt x="420725" y="256921"/>
                </a:lnTo>
                <a:lnTo>
                  <a:pt x="415950" y="252272"/>
                </a:lnTo>
                <a:lnTo>
                  <a:pt x="411264" y="247510"/>
                </a:lnTo>
                <a:lnTo>
                  <a:pt x="406679" y="242620"/>
                </a:lnTo>
                <a:lnTo>
                  <a:pt x="228409" y="242620"/>
                </a:lnTo>
                <a:lnTo>
                  <a:pt x="228409" y="656412"/>
                </a:lnTo>
                <a:lnTo>
                  <a:pt x="23368" y="596582"/>
                </a:lnTo>
                <a:lnTo>
                  <a:pt x="160375" y="127254"/>
                </a:lnTo>
                <a:lnTo>
                  <a:pt x="389636" y="194144"/>
                </a:lnTo>
                <a:lnTo>
                  <a:pt x="392823" y="188366"/>
                </a:lnTo>
                <a:lnTo>
                  <a:pt x="396506" y="182880"/>
                </a:lnTo>
                <a:lnTo>
                  <a:pt x="400710" y="177736"/>
                </a:lnTo>
                <a:lnTo>
                  <a:pt x="227647" y="127254"/>
                </a:lnTo>
                <a:lnTo>
                  <a:pt x="147561" y="103898"/>
                </a:lnTo>
                <a:lnTo>
                  <a:pt x="0" y="609384"/>
                </a:lnTo>
                <a:lnTo>
                  <a:pt x="228409" y="676033"/>
                </a:lnTo>
                <a:lnTo>
                  <a:pt x="228409" y="744194"/>
                </a:lnTo>
                <a:lnTo>
                  <a:pt x="516140" y="744194"/>
                </a:lnTo>
                <a:lnTo>
                  <a:pt x="546747" y="741006"/>
                </a:lnTo>
                <a:lnTo>
                  <a:pt x="587438" y="725347"/>
                </a:lnTo>
                <a:lnTo>
                  <a:pt x="625716" y="696950"/>
                </a:lnTo>
                <a:lnTo>
                  <a:pt x="705497" y="612508"/>
                </a:lnTo>
                <a:lnTo>
                  <a:pt x="736041" y="564718"/>
                </a:lnTo>
                <a:lnTo>
                  <a:pt x="740206" y="550456"/>
                </a:lnTo>
                <a:lnTo>
                  <a:pt x="743991" y="537502"/>
                </a:lnTo>
                <a:lnTo>
                  <a:pt x="746683" y="509016"/>
                </a:lnTo>
                <a:lnTo>
                  <a:pt x="746683" y="242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23998" y="2434209"/>
            <a:ext cx="3698240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0"/>
              </a:spcBef>
              <a:buChar char="●"/>
              <a:tabLst>
                <a:tab pos="353695" algn="l"/>
                <a:tab pos="354330" algn="l"/>
              </a:tabLst>
            </a:pPr>
            <a:r>
              <a:rPr sz="1800" spc="5" dirty="0">
                <a:latin typeface="Franklin Gothic Medium"/>
                <a:cs typeface="Franklin Gothic Medium"/>
              </a:rPr>
              <a:t>NN</a:t>
            </a:r>
            <a:r>
              <a:rPr sz="1800" spc="15" dirty="0">
                <a:latin typeface="Franklin Gothic Medium"/>
                <a:cs typeface="Franklin Gothic Medium"/>
              </a:rPr>
              <a:t> </a:t>
            </a:r>
            <a:r>
              <a:rPr sz="1800" spc="-50" dirty="0">
                <a:latin typeface="Franklin Gothic Medium"/>
                <a:cs typeface="Franklin Gothic Medium"/>
              </a:rPr>
              <a:t>comme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apprenants</a:t>
            </a:r>
            <a:r>
              <a:rPr sz="1800" spc="-45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supervisés</a:t>
            </a:r>
            <a:endParaRPr sz="1800">
              <a:latin typeface="Franklin Gothic Medium"/>
              <a:cs typeface="Franklin Gothic Medium"/>
            </a:endParaRPr>
          </a:p>
          <a:p>
            <a:pPr marL="810895" lvl="1" indent="-341630">
              <a:lnSpc>
                <a:spcPct val="100000"/>
              </a:lnSpc>
              <a:buChar char="●"/>
              <a:tabLst>
                <a:tab pos="810895" algn="l"/>
                <a:tab pos="811530" algn="l"/>
              </a:tabLst>
            </a:pPr>
            <a:r>
              <a:rPr sz="1800" dirty="0">
                <a:latin typeface="Franklin Gothic Medium"/>
                <a:cs typeface="Franklin Gothic Medium"/>
              </a:rPr>
              <a:t>Tâches</a:t>
            </a:r>
            <a:r>
              <a:rPr sz="1800" spc="-4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possibles</a:t>
            </a:r>
            <a:endParaRPr sz="1800">
              <a:latin typeface="Franklin Gothic Medium"/>
              <a:cs typeface="Franklin Gothic Medium"/>
            </a:endParaRPr>
          </a:p>
          <a:p>
            <a:pPr marL="810895" lvl="1" indent="-341630">
              <a:lnSpc>
                <a:spcPct val="100000"/>
              </a:lnSpc>
              <a:buChar char="●"/>
              <a:tabLst>
                <a:tab pos="810895" algn="l"/>
                <a:tab pos="811530" algn="l"/>
              </a:tabLst>
            </a:pPr>
            <a:r>
              <a:rPr sz="1800" spc="-10" dirty="0">
                <a:latin typeface="Franklin Gothic Medium"/>
                <a:cs typeface="Franklin Gothic Medium"/>
              </a:rPr>
              <a:t>Construction</a:t>
            </a:r>
            <a:r>
              <a:rPr sz="1800" spc="-4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spc="20" dirty="0">
                <a:latin typeface="Franklin Gothic Medium"/>
                <a:cs typeface="Franklin Gothic Medium"/>
              </a:rPr>
              <a:t> </a:t>
            </a:r>
            <a:r>
              <a:rPr sz="1800" spc="-25" dirty="0">
                <a:latin typeface="Franklin Gothic Medium"/>
                <a:cs typeface="Franklin Gothic Medium"/>
              </a:rPr>
              <a:t>modèles</a:t>
            </a:r>
            <a:endParaRPr sz="1800">
              <a:latin typeface="Franklin Gothic Medium"/>
              <a:cs typeface="Franklin Gothic Medium"/>
            </a:endParaRPr>
          </a:p>
          <a:p>
            <a:pPr marL="810895" lvl="1" indent="-341630">
              <a:lnSpc>
                <a:spcPct val="100000"/>
              </a:lnSpc>
              <a:buChar char="●"/>
              <a:tabLst>
                <a:tab pos="810895" algn="l"/>
                <a:tab pos="811530" algn="l"/>
              </a:tabLst>
            </a:pPr>
            <a:r>
              <a:rPr sz="1800" spc="-25" dirty="0">
                <a:latin typeface="Franklin Gothic Medium"/>
                <a:cs typeface="Franklin Gothic Medium"/>
              </a:rPr>
              <a:t>Prédiction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32</a:t>
            </a:fld>
            <a:endParaRPr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53896" y="2410967"/>
            <a:ext cx="8717280" cy="2816860"/>
            <a:chOff x="1453896" y="2410967"/>
            <a:chExt cx="8717280" cy="2816860"/>
          </a:xfrm>
        </p:grpSpPr>
        <p:sp>
          <p:nvSpPr>
            <p:cNvPr id="3" name="object 3"/>
            <p:cNvSpPr/>
            <p:nvPr/>
          </p:nvSpPr>
          <p:spPr>
            <a:xfrm>
              <a:off x="2020824" y="2889503"/>
              <a:ext cx="8150859" cy="2338070"/>
            </a:xfrm>
            <a:custGeom>
              <a:avLst/>
              <a:gdLst/>
              <a:ahLst/>
              <a:cxnLst/>
              <a:rect l="l" t="t" r="r" b="b"/>
              <a:pathLst>
                <a:path w="8150859" h="2338070">
                  <a:moveTo>
                    <a:pt x="8150352" y="0"/>
                  </a:moveTo>
                  <a:lnTo>
                    <a:pt x="0" y="0"/>
                  </a:lnTo>
                  <a:lnTo>
                    <a:pt x="0" y="1859280"/>
                  </a:lnTo>
                  <a:lnTo>
                    <a:pt x="0" y="2337816"/>
                  </a:lnTo>
                  <a:lnTo>
                    <a:pt x="8150352" y="2337816"/>
                  </a:lnTo>
                  <a:lnTo>
                    <a:pt x="8150352" y="1859280"/>
                  </a:lnTo>
                  <a:lnTo>
                    <a:pt x="815035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53896" y="2410967"/>
              <a:ext cx="8153400" cy="2338070"/>
            </a:xfrm>
            <a:custGeom>
              <a:avLst/>
              <a:gdLst/>
              <a:ahLst/>
              <a:cxnLst/>
              <a:rect l="l" t="t" r="r" b="b"/>
              <a:pathLst>
                <a:path w="8153400" h="2338070">
                  <a:moveTo>
                    <a:pt x="8153400" y="0"/>
                  </a:moveTo>
                  <a:lnTo>
                    <a:pt x="0" y="0"/>
                  </a:lnTo>
                  <a:lnTo>
                    <a:pt x="0" y="2337816"/>
                  </a:lnTo>
                  <a:lnTo>
                    <a:pt x="8153400" y="2337816"/>
                  </a:lnTo>
                  <a:lnTo>
                    <a:pt x="8153400" y="0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183369" y="209245"/>
            <a:ext cx="2577465" cy="194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100" spc="-5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1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CSI4106,</a:t>
            </a:r>
            <a:r>
              <a:rPr sz="11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FALL</a:t>
            </a:r>
            <a:r>
              <a:rPr sz="1100" spc="-3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1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33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1453896" y="2889504"/>
            <a:ext cx="8153400" cy="1859280"/>
          </a:xfrm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R="74930" algn="ctr">
              <a:lnSpc>
                <a:spcPct val="100000"/>
              </a:lnSpc>
              <a:spcBef>
                <a:spcPts val="560"/>
              </a:spcBef>
            </a:pPr>
            <a:r>
              <a:rPr sz="4000" spc="-4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4000" spc="-6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40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3</a:t>
            </a:r>
            <a:endParaRPr sz="4000">
              <a:latin typeface="Franklin Gothic Medium"/>
              <a:cs typeface="Franklin Gothic Medium"/>
            </a:endParaRPr>
          </a:p>
          <a:p>
            <a:pPr marR="77470" algn="ctr">
              <a:lnSpc>
                <a:spcPct val="100000"/>
              </a:lnSpc>
            </a:pPr>
            <a:r>
              <a:rPr sz="4000" spc="-4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Minimisation</a:t>
            </a:r>
            <a:r>
              <a:rPr sz="4000" spc="-10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40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d’erreur</a:t>
            </a:r>
            <a:endParaRPr sz="40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5361304" y="3308730"/>
            <a:ext cx="1856739" cy="1396365"/>
            <a:chOff x="5361304" y="3308730"/>
            <a:chExt cx="1856739" cy="1396365"/>
          </a:xfrm>
        </p:grpSpPr>
        <p:sp>
          <p:nvSpPr>
            <p:cNvPr id="8" name="object 8"/>
            <p:cNvSpPr/>
            <p:nvPr/>
          </p:nvSpPr>
          <p:spPr>
            <a:xfrm>
              <a:off x="6095999" y="3557015"/>
              <a:ext cx="1115695" cy="1045844"/>
            </a:xfrm>
            <a:custGeom>
              <a:avLst/>
              <a:gdLst/>
              <a:ahLst/>
              <a:cxnLst/>
              <a:rect l="l" t="t" r="r" b="b"/>
              <a:pathLst>
                <a:path w="1115695" h="1045845">
                  <a:moveTo>
                    <a:pt x="0" y="522732"/>
                  </a:moveTo>
                  <a:lnTo>
                    <a:pt x="2279" y="475156"/>
                  </a:lnTo>
                  <a:lnTo>
                    <a:pt x="8985" y="428777"/>
                  </a:lnTo>
                  <a:lnTo>
                    <a:pt x="19921" y="383778"/>
                  </a:lnTo>
                  <a:lnTo>
                    <a:pt x="34891" y="340344"/>
                  </a:lnTo>
                  <a:lnTo>
                    <a:pt x="53697" y="298660"/>
                  </a:lnTo>
                  <a:lnTo>
                    <a:pt x="76143" y="258910"/>
                  </a:lnTo>
                  <a:lnTo>
                    <a:pt x="102032" y="221280"/>
                  </a:lnTo>
                  <a:lnTo>
                    <a:pt x="131168" y="185953"/>
                  </a:lnTo>
                  <a:lnTo>
                    <a:pt x="163353" y="153114"/>
                  </a:lnTo>
                  <a:lnTo>
                    <a:pt x="198391" y="122948"/>
                  </a:lnTo>
                  <a:lnTo>
                    <a:pt x="236085" y="95640"/>
                  </a:lnTo>
                  <a:lnTo>
                    <a:pt x="276239" y="71374"/>
                  </a:lnTo>
                  <a:lnTo>
                    <a:pt x="318654" y="50334"/>
                  </a:lnTo>
                  <a:lnTo>
                    <a:pt x="363136" y="32706"/>
                  </a:lnTo>
                  <a:lnTo>
                    <a:pt x="409486" y="18674"/>
                  </a:lnTo>
                  <a:lnTo>
                    <a:pt x="457509" y="8422"/>
                  </a:lnTo>
                  <a:lnTo>
                    <a:pt x="507007" y="2136"/>
                  </a:lnTo>
                  <a:lnTo>
                    <a:pt x="557783" y="0"/>
                  </a:lnTo>
                  <a:lnTo>
                    <a:pt x="608560" y="2136"/>
                  </a:lnTo>
                  <a:lnTo>
                    <a:pt x="658058" y="8422"/>
                  </a:lnTo>
                  <a:lnTo>
                    <a:pt x="706081" y="18674"/>
                  </a:lnTo>
                  <a:lnTo>
                    <a:pt x="752431" y="32706"/>
                  </a:lnTo>
                  <a:lnTo>
                    <a:pt x="796913" y="50334"/>
                  </a:lnTo>
                  <a:lnTo>
                    <a:pt x="839328" y="71374"/>
                  </a:lnTo>
                  <a:lnTo>
                    <a:pt x="879482" y="95640"/>
                  </a:lnTo>
                  <a:lnTo>
                    <a:pt x="917176" y="122948"/>
                  </a:lnTo>
                  <a:lnTo>
                    <a:pt x="952214" y="153114"/>
                  </a:lnTo>
                  <a:lnTo>
                    <a:pt x="984399" y="185953"/>
                  </a:lnTo>
                  <a:lnTo>
                    <a:pt x="1013535" y="221280"/>
                  </a:lnTo>
                  <a:lnTo>
                    <a:pt x="1039424" y="258910"/>
                  </a:lnTo>
                  <a:lnTo>
                    <a:pt x="1061870" y="298660"/>
                  </a:lnTo>
                  <a:lnTo>
                    <a:pt x="1080676" y="340344"/>
                  </a:lnTo>
                  <a:lnTo>
                    <a:pt x="1095646" y="383778"/>
                  </a:lnTo>
                  <a:lnTo>
                    <a:pt x="1106582" y="428777"/>
                  </a:lnTo>
                  <a:lnTo>
                    <a:pt x="1113288" y="475156"/>
                  </a:lnTo>
                  <a:lnTo>
                    <a:pt x="1115568" y="522732"/>
                  </a:lnTo>
                  <a:lnTo>
                    <a:pt x="1113288" y="570307"/>
                  </a:lnTo>
                  <a:lnTo>
                    <a:pt x="1106582" y="616686"/>
                  </a:lnTo>
                  <a:lnTo>
                    <a:pt x="1095646" y="661685"/>
                  </a:lnTo>
                  <a:lnTo>
                    <a:pt x="1080676" y="705119"/>
                  </a:lnTo>
                  <a:lnTo>
                    <a:pt x="1061870" y="746803"/>
                  </a:lnTo>
                  <a:lnTo>
                    <a:pt x="1039424" y="786553"/>
                  </a:lnTo>
                  <a:lnTo>
                    <a:pt x="1013535" y="824183"/>
                  </a:lnTo>
                  <a:lnTo>
                    <a:pt x="984399" y="859510"/>
                  </a:lnTo>
                  <a:lnTo>
                    <a:pt x="952214" y="892349"/>
                  </a:lnTo>
                  <a:lnTo>
                    <a:pt x="917176" y="922515"/>
                  </a:lnTo>
                  <a:lnTo>
                    <a:pt x="879482" y="949823"/>
                  </a:lnTo>
                  <a:lnTo>
                    <a:pt x="839328" y="974090"/>
                  </a:lnTo>
                  <a:lnTo>
                    <a:pt x="796913" y="995129"/>
                  </a:lnTo>
                  <a:lnTo>
                    <a:pt x="752431" y="1012757"/>
                  </a:lnTo>
                  <a:lnTo>
                    <a:pt x="706081" y="1026789"/>
                  </a:lnTo>
                  <a:lnTo>
                    <a:pt x="658058" y="1037041"/>
                  </a:lnTo>
                  <a:lnTo>
                    <a:pt x="608560" y="1043327"/>
                  </a:lnTo>
                  <a:lnTo>
                    <a:pt x="557783" y="1045464"/>
                  </a:lnTo>
                  <a:lnTo>
                    <a:pt x="507007" y="1043327"/>
                  </a:lnTo>
                  <a:lnTo>
                    <a:pt x="457509" y="1037041"/>
                  </a:lnTo>
                  <a:lnTo>
                    <a:pt x="409486" y="1026789"/>
                  </a:lnTo>
                  <a:lnTo>
                    <a:pt x="363136" y="1012757"/>
                  </a:lnTo>
                  <a:lnTo>
                    <a:pt x="318654" y="995129"/>
                  </a:lnTo>
                  <a:lnTo>
                    <a:pt x="276239" y="974090"/>
                  </a:lnTo>
                  <a:lnTo>
                    <a:pt x="236085" y="949823"/>
                  </a:lnTo>
                  <a:lnTo>
                    <a:pt x="198391" y="922515"/>
                  </a:lnTo>
                  <a:lnTo>
                    <a:pt x="163353" y="892349"/>
                  </a:lnTo>
                  <a:lnTo>
                    <a:pt x="131168" y="859510"/>
                  </a:lnTo>
                  <a:lnTo>
                    <a:pt x="102032" y="824183"/>
                  </a:lnTo>
                  <a:lnTo>
                    <a:pt x="76143" y="786553"/>
                  </a:lnTo>
                  <a:lnTo>
                    <a:pt x="53697" y="746803"/>
                  </a:lnTo>
                  <a:lnTo>
                    <a:pt x="34891" y="705119"/>
                  </a:lnTo>
                  <a:lnTo>
                    <a:pt x="19921" y="661685"/>
                  </a:lnTo>
                  <a:lnTo>
                    <a:pt x="8985" y="616686"/>
                  </a:lnTo>
                  <a:lnTo>
                    <a:pt x="2279" y="570307"/>
                  </a:lnTo>
                  <a:lnTo>
                    <a:pt x="0" y="522732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361305" y="3308730"/>
              <a:ext cx="765810" cy="1396365"/>
            </a:xfrm>
            <a:custGeom>
              <a:avLst/>
              <a:gdLst/>
              <a:ahLst/>
              <a:cxnLst/>
              <a:rect l="l" t="t" r="r" b="b"/>
              <a:pathLst>
                <a:path w="765810" h="1396364">
                  <a:moveTo>
                    <a:pt x="735711" y="769493"/>
                  </a:moveTo>
                  <a:lnTo>
                    <a:pt x="723988" y="763778"/>
                  </a:lnTo>
                  <a:lnTo>
                    <a:pt x="659130" y="732155"/>
                  </a:lnTo>
                  <a:lnTo>
                    <a:pt x="659447" y="763917"/>
                  </a:lnTo>
                  <a:lnTo>
                    <a:pt x="0" y="770636"/>
                  </a:lnTo>
                  <a:lnTo>
                    <a:pt x="127" y="783336"/>
                  </a:lnTo>
                  <a:lnTo>
                    <a:pt x="659574" y="776617"/>
                  </a:lnTo>
                  <a:lnTo>
                    <a:pt x="659892" y="808355"/>
                  </a:lnTo>
                  <a:lnTo>
                    <a:pt x="735711" y="769493"/>
                  </a:lnTo>
                  <a:close/>
                </a:path>
                <a:path w="765810" h="1396364">
                  <a:moveTo>
                    <a:pt x="765429" y="946277"/>
                  </a:moveTo>
                  <a:lnTo>
                    <a:pt x="680720" y="955548"/>
                  </a:lnTo>
                  <a:lnTo>
                    <a:pt x="697941" y="982268"/>
                  </a:lnTo>
                  <a:lnTo>
                    <a:pt x="72898" y="1385316"/>
                  </a:lnTo>
                  <a:lnTo>
                    <a:pt x="79756" y="1395984"/>
                  </a:lnTo>
                  <a:lnTo>
                    <a:pt x="704811" y="992936"/>
                  </a:lnTo>
                  <a:lnTo>
                    <a:pt x="721995" y="1019556"/>
                  </a:lnTo>
                  <a:lnTo>
                    <a:pt x="748182" y="975360"/>
                  </a:lnTo>
                  <a:lnTo>
                    <a:pt x="765429" y="946277"/>
                  </a:lnTo>
                  <a:close/>
                </a:path>
                <a:path w="765810" h="1396364">
                  <a:moveTo>
                    <a:pt x="765556" y="559816"/>
                  </a:moveTo>
                  <a:lnTo>
                    <a:pt x="752475" y="518668"/>
                  </a:lnTo>
                  <a:lnTo>
                    <a:pt x="739775" y="478663"/>
                  </a:lnTo>
                  <a:lnTo>
                    <a:pt x="717092" y="500710"/>
                  </a:lnTo>
                  <a:lnTo>
                    <a:pt x="230251" y="0"/>
                  </a:lnTo>
                  <a:lnTo>
                    <a:pt x="221107" y="8890"/>
                  </a:lnTo>
                  <a:lnTo>
                    <a:pt x="707948" y="509600"/>
                  </a:lnTo>
                  <a:lnTo>
                    <a:pt x="685165" y="531749"/>
                  </a:lnTo>
                  <a:lnTo>
                    <a:pt x="765556" y="559816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389626" y="2965450"/>
            <a:ext cx="1250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Roboto"/>
                <a:cs typeface="Roboto"/>
              </a:rPr>
              <a:t>1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415407" y="3787520"/>
            <a:ext cx="4845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314569" y="4291076"/>
            <a:ext cx="158750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5" dirty="0">
                <a:latin typeface="Roboto"/>
                <a:cs typeface="Roboto"/>
              </a:rPr>
              <a:t>w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448680" y="4391660"/>
            <a:ext cx="277495" cy="168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00" spc="10" dirty="0">
                <a:latin typeface="Roboto"/>
                <a:cs typeface="Roboto"/>
              </a:rPr>
              <a:t>p</a:t>
            </a:r>
            <a:r>
              <a:rPr sz="900" spc="-10" dirty="0">
                <a:latin typeface="Roboto"/>
                <a:cs typeface="Roboto"/>
              </a:rPr>
              <a:t>l</a:t>
            </a:r>
            <a:r>
              <a:rPr sz="900" spc="10" dirty="0">
                <a:latin typeface="Roboto"/>
                <a:cs typeface="Roboto"/>
              </a:rPr>
              <a:t>u</a:t>
            </a:r>
            <a:r>
              <a:rPr sz="900" spc="-15" dirty="0">
                <a:latin typeface="Roboto"/>
                <a:cs typeface="Roboto"/>
              </a:rPr>
              <a:t>i</a:t>
            </a:r>
            <a:r>
              <a:rPr sz="900" spc="25" dirty="0">
                <a:latin typeface="Roboto"/>
                <a:cs typeface="Roboto"/>
              </a:rPr>
              <a:t>e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750052" y="3256279"/>
            <a:ext cx="2774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0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213092" y="4041647"/>
            <a:ext cx="415925" cy="76200"/>
          </a:xfrm>
          <a:custGeom>
            <a:avLst/>
            <a:gdLst/>
            <a:ahLst/>
            <a:cxnLst/>
            <a:rect l="l" t="t" r="r" b="b"/>
            <a:pathLst>
              <a:path w="415925" h="76200">
                <a:moveTo>
                  <a:pt x="403098" y="31750"/>
                </a:moveTo>
                <a:lnTo>
                  <a:pt x="352298" y="31750"/>
                </a:lnTo>
                <a:lnTo>
                  <a:pt x="352298" y="44450"/>
                </a:lnTo>
                <a:lnTo>
                  <a:pt x="339598" y="44454"/>
                </a:lnTo>
                <a:lnTo>
                  <a:pt x="339598" y="76200"/>
                </a:lnTo>
                <a:lnTo>
                  <a:pt x="415798" y="38100"/>
                </a:lnTo>
                <a:lnTo>
                  <a:pt x="403098" y="31750"/>
                </a:lnTo>
                <a:close/>
              </a:path>
              <a:path w="415925" h="76200">
                <a:moveTo>
                  <a:pt x="339598" y="31754"/>
                </a:moveTo>
                <a:lnTo>
                  <a:pt x="0" y="31876"/>
                </a:lnTo>
                <a:lnTo>
                  <a:pt x="0" y="44576"/>
                </a:lnTo>
                <a:lnTo>
                  <a:pt x="339598" y="44454"/>
                </a:lnTo>
                <a:lnTo>
                  <a:pt x="339598" y="31754"/>
                </a:lnTo>
                <a:close/>
              </a:path>
              <a:path w="415925" h="76200">
                <a:moveTo>
                  <a:pt x="352298" y="31750"/>
                </a:moveTo>
                <a:lnTo>
                  <a:pt x="339598" y="31754"/>
                </a:lnTo>
                <a:lnTo>
                  <a:pt x="339598" y="44454"/>
                </a:lnTo>
                <a:lnTo>
                  <a:pt x="352298" y="44450"/>
                </a:lnTo>
                <a:lnTo>
                  <a:pt x="352298" y="31750"/>
                </a:lnTo>
                <a:close/>
              </a:path>
              <a:path w="415925" h="76200">
                <a:moveTo>
                  <a:pt x="339598" y="0"/>
                </a:moveTo>
                <a:lnTo>
                  <a:pt x="339598" y="31754"/>
                </a:lnTo>
                <a:lnTo>
                  <a:pt x="403098" y="31750"/>
                </a:lnTo>
                <a:lnTo>
                  <a:pt x="339598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685026" y="3890594"/>
            <a:ext cx="45910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15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653783" y="3557015"/>
            <a:ext cx="0" cy="1045844"/>
          </a:xfrm>
          <a:custGeom>
            <a:avLst/>
            <a:gdLst/>
            <a:ahLst/>
            <a:cxnLst/>
            <a:rect l="l" t="t" r="r" b="b"/>
            <a:pathLst>
              <a:path h="1045845">
                <a:moveTo>
                  <a:pt x="0" y="0"/>
                </a:moveTo>
                <a:lnTo>
                  <a:pt x="0" y="1045591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6391147" y="3918966"/>
            <a:ext cx="131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860925" y="3883278"/>
            <a:ext cx="438784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x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146547" y="4716271"/>
            <a:ext cx="4171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baseline="13888" dirty="0">
                <a:latin typeface="Roboto"/>
                <a:cs typeface="Roboto"/>
              </a:rPr>
              <a:t>x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696456" y="5663184"/>
            <a:ext cx="1862455" cy="368935"/>
          </a:xfrm>
          <a:prstGeom prst="rect">
            <a:avLst/>
          </a:prstGeom>
          <a:ln w="19050">
            <a:solidFill>
              <a:srgbClr val="1CACE3"/>
            </a:solidFill>
          </a:ln>
        </p:spPr>
        <p:txBody>
          <a:bodyPr vert="horz" wrap="square" lIns="0" tIns="94615" rIns="0" bIns="0" rtlCol="0">
            <a:spAutoFit/>
          </a:bodyPr>
          <a:lstStyle/>
          <a:p>
            <a:pPr marL="92710">
              <a:lnSpc>
                <a:spcPts val="2155"/>
              </a:lnSpc>
              <a:spcBef>
                <a:spcPts val="745"/>
              </a:spcBef>
            </a:pPr>
            <a:r>
              <a:rPr sz="2700" spc="-7" baseline="13888" dirty="0">
                <a:latin typeface="Franklin Gothic Medium"/>
                <a:cs typeface="Franklin Gothic Medium"/>
              </a:rPr>
              <a:t>(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0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22" baseline="13888" dirty="0">
                <a:latin typeface="Franklin Gothic Medium"/>
                <a:cs typeface="Franklin Gothic Medium"/>
              </a:rPr>
              <a:t> 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temp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52" baseline="13888" dirty="0">
                <a:latin typeface="Franklin Gothic Medium"/>
                <a:cs typeface="Franklin Gothic Medium"/>
              </a:rPr>
              <a:t> </a:t>
            </a:r>
            <a:r>
              <a:rPr sz="2700" spc="-15" baseline="13888" dirty="0">
                <a:latin typeface="Roboto"/>
                <a:cs typeface="Roboto"/>
              </a:rPr>
              <a:t>w</a:t>
            </a:r>
            <a:r>
              <a:rPr sz="1200" spc="-10" dirty="0">
                <a:latin typeface="Roboto"/>
                <a:cs typeface="Roboto"/>
              </a:rPr>
              <a:t>pluie</a:t>
            </a:r>
            <a:r>
              <a:rPr sz="2700" spc="-15" baseline="13888" dirty="0">
                <a:latin typeface="Franklin Gothic Medium"/>
                <a:cs typeface="Franklin Gothic Medium"/>
              </a:rPr>
              <a:t>)</a:t>
            </a:r>
            <a:endParaRPr sz="2700" baseline="13888">
              <a:latin typeface="Franklin Gothic Medium"/>
              <a:cs typeface="Franklin Gothic Medium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776973" y="5323789"/>
            <a:ext cx="79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Franklin Gothic Medium"/>
                <a:cs typeface="Franklin Gothic Medium"/>
              </a:rPr>
              <a:t>Modèle:</a:t>
            </a:r>
            <a:endParaRPr sz="1800">
              <a:latin typeface="Franklin Gothic Medium"/>
              <a:cs typeface="Franklin Gothic Medium"/>
            </a:endParaRPr>
          </a:p>
        </p:txBody>
      </p:sp>
      <p:graphicFrame>
        <p:nvGraphicFramePr>
          <p:cNvPr id="24" name="object 24"/>
          <p:cNvGraphicFramePr>
            <a:graphicFrameLocks noGrp="1"/>
          </p:cNvGraphicFramePr>
          <p:nvPr/>
        </p:nvGraphicFramePr>
        <p:xfrm>
          <a:off x="576376" y="649858"/>
          <a:ext cx="3559809" cy="6034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70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2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34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69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851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Exemple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Température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Pluie/neige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5" dirty="0">
                          <a:latin typeface="Franklin Gothic Medium"/>
                          <a:cs typeface="Franklin Gothic Medium"/>
                        </a:rPr>
                        <a:t>K</a:t>
                      </a: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m</a:t>
                      </a: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 </a:t>
                      </a: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Vé</a:t>
                      </a: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l</a:t>
                      </a: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o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  <a:p>
                      <a:pPr marL="92075">
                        <a:lnSpc>
                          <a:spcPct val="100000"/>
                        </a:lnSpc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(y)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-22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-24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-15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63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s6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s7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63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569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573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572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573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pSp>
        <p:nvGrpSpPr>
          <p:cNvPr id="25" name="object 25"/>
          <p:cNvGrpSpPr/>
          <p:nvPr/>
        </p:nvGrpSpPr>
        <p:grpSpPr>
          <a:xfrm>
            <a:off x="9095041" y="4175315"/>
            <a:ext cx="2573655" cy="1417955"/>
            <a:chOff x="9095041" y="4175315"/>
            <a:chExt cx="2573655" cy="1417955"/>
          </a:xfrm>
        </p:grpSpPr>
        <p:sp>
          <p:nvSpPr>
            <p:cNvPr id="26" name="object 26"/>
            <p:cNvSpPr/>
            <p:nvPr/>
          </p:nvSpPr>
          <p:spPr>
            <a:xfrm>
              <a:off x="9106154" y="4186428"/>
              <a:ext cx="2551430" cy="1395730"/>
            </a:xfrm>
            <a:custGeom>
              <a:avLst/>
              <a:gdLst/>
              <a:ahLst/>
              <a:cxnLst/>
              <a:rect l="l" t="t" r="r" b="b"/>
              <a:pathLst>
                <a:path w="2551429" h="1395729">
                  <a:moveTo>
                    <a:pt x="1364996" y="917448"/>
                  </a:moveTo>
                  <a:lnTo>
                    <a:pt x="856742" y="917448"/>
                  </a:lnTo>
                  <a:lnTo>
                    <a:pt x="0" y="1395222"/>
                  </a:lnTo>
                  <a:lnTo>
                    <a:pt x="1364996" y="917448"/>
                  </a:lnTo>
                  <a:close/>
                </a:path>
                <a:path w="2551429" h="1395729">
                  <a:moveTo>
                    <a:pt x="2398014" y="0"/>
                  </a:moveTo>
                  <a:lnTo>
                    <a:pt x="670814" y="0"/>
                  </a:lnTo>
                  <a:lnTo>
                    <a:pt x="622480" y="7794"/>
                  </a:lnTo>
                  <a:lnTo>
                    <a:pt x="580505" y="29500"/>
                  </a:lnTo>
                  <a:lnTo>
                    <a:pt x="547406" y="62599"/>
                  </a:lnTo>
                  <a:lnTo>
                    <a:pt x="525700" y="104574"/>
                  </a:lnTo>
                  <a:lnTo>
                    <a:pt x="517905" y="152908"/>
                  </a:lnTo>
                  <a:lnTo>
                    <a:pt x="517905" y="764540"/>
                  </a:lnTo>
                  <a:lnTo>
                    <a:pt x="525700" y="812873"/>
                  </a:lnTo>
                  <a:lnTo>
                    <a:pt x="547406" y="854848"/>
                  </a:lnTo>
                  <a:lnTo>
                    <a:pt x="580505" y="887947"/>
                  </a:lnTo>
                  <a:lnTo>
                    <a:pt x="622480" y="909653"/>
                  </a:lnTo>
                  <a:lnTo>
                    <a:pt x="670814" y="917448"/>
                  </a:lnTo>
                  <a:lnTo>
                    <a:pt x="2398014" y="917448"/>
                  </a:lnTo>
                  <a:lnTo>
                    <a:pt x="2446347" y="909653"/>
                  </a:lnTo>
                  <a:lnTo>
                    <a:pt x="2488322" y="887947"/>
                  </a:lnTo>
                  <a:lnTo>
                    <a:pt x="2521421" y="854848"/>
                  </a:lnTo>
                  <a:lnTo>
                    <a:pt x="2543127" y="812873"/>
                  </a:lnTo>
                  <a:lnTo>
                    <a:pt x="2550922" y="764540"/>
                  </a:lnTo>
                  <a:lnTo>
                    <a:pt x="2550922" y="152908"/>
                  </a:lnTo>
                  <a:lnTo>
                    <a:pt x="2543127" y="104574"/>
                  </a:lnTo>
                  <a:lnTo>
                    <a:pt x="2521421" y="62599"/>
                  </a:lnTo>
                  <a:lnTo>
                    <a:pt x="2488322" y="29500"/>
                  </a:lnTo>
                  <a:lnTo>
                    <a:pt x="2446347" y="7794"/>
                  </a:lnTo>
                  <a:lnTo>
                    <a:pt x="2398014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9106154" y="4186428"/>
              <a:ext cx="2551430" cy="1395730"/>
            </a:xfrm>
            <a:custGeom>
              <a:avLst/>
              <a:gdLst/>
              <a:ahLst/>
              <a:cxnLst/>
              <a:rect l="l" t="t" r="r" b="b"/>
              <a:pathLst>
                <a:path w="2551429" h="1395729">
                  <a:moveTo>
                    <a:pt x="517905" y="152908"/>
                  </a:moveTo>
                  <a:lnTo>
                    <a:pt x="525700" y="104574"/>
                  </a:lnTo>
                  <a:lnTo>
                    <a:pt x="547406" y="62599"/>
                  </a:lnTo>
                  <a:lnTo>
                    <a:pt x="580505" y="29500"/>
                  </a:lnTo>
                  <a:lnTo>
                    <a:pt x="622480" y="7794"/>
                  </a:lnTo>
                  <a:lnTo>
                    <a:pt x="670814" y="0"/>
                  </a:lnTo>
                  <a:lnTo>
                    <a:pt x="856742" y="0"/>
                  </a:lnTo>
                  <a:lnTo>
                    <a:pt x="1364996" y="0"/>
                  </a:lnTo>
                  <a:lnTo>
                    <a:pt x="2398014" y="0"/>
                  </a:lnTo>
                  <a:lnTo>
                    <a:pt x="2446347" y="7794"/>
                  </a:lnTo>
                  <a:lnTo>
                    <a:pt x="2488322" y="29500"/>
                  </a:lnTo>
                  <a:lnTo>
                    <a:pt x="2521421" y="62599"/>
                  </a:lnTo>
                  <a:lnTo>
                    <a:pt x="2543127" y="104574"/>
                  </a:lnTo>
                  <a:lnTo>
                    <a:pt x="2550922" y="152908"/>
                  </a:lnTo>
                  <a:lnTo>
                    <a:pt x="2550922" y="535178"/>
                  </a:lnTo>
                  <a:lnTo>
                    <a:pt x="2550922" y="764540"/>
                  </a:lnTo>
                  <a:lnTo>
                    <a:pt x="2543127" y="812873"/>
                  </a:lnTo>
                  <a:lnTo>
                    <a:pt x="2521421" y="854848"/>
                  </a:lnTo>
                  <a:lnTo>
                    <a:pt x="2488322" y="887947"/>
                  </a:lnTo>
                  <a:lnTo>
                    <a:pt x="2446347" y="909653"/>
                  </a:lnTo>
                  <a:lnTo>
                    <a:pt x="2398014" y="917448"/>
                  </a:lnTo>
                  <a:lnTo>
                    <a:pt x="1364996" y="917448"/>
                  </a:lnTo>
                  <a:lnTo>
                    <a:pt x="0" y="1395222"/>
                  </a:lnTo>
                  <a:lnTo>
                    <a:pt x="856742" y="917448"/>
                  </a:lnTo>
                  <a:lnTo>
                    <a:pt x="670814" y="917448"/>
                  </a:lnTo>
                  <a:lnTo>
                    <a:pt x="622480" y="909653"/>
                  </a:lnTo>
                  <a:lnTo>
                    <a:pt x="580505" y="887947"/>
                  </a:lnTo>
                  <a:lnTo>
                    <a:pt x="547406" y="854848"/>
                  </a:lnTo>
                  <a:lnTo>
                    <a:pt x="525700" y="812873"/>
                  </a:lnTo>
                  <a:lnTo>
                    <a:pt x="517905" y="764540"/>
                  </a:lnTo>
                  <a:lnTo>
                    <a:pt x="517905" y="535178"/>
                  </a:lnTo>
                  <a:lnTo>
                    <a:pt x="517905" y="152908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9932289" y="4215129"/>
            <a:ext cx="141541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810" algn="ctr">
              <a:lnSpc>
                <a:spcPct val="100000"/>
              </a:lnSpc>
              <a:spcBef>
                <a:spcPts val="100"/>
              </a:spcBef>
            </a:pPr>
            <a:r>
              <a:rPr sz="1800" spc="-4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Comment </a:t>
            </a:r>
            <a:r>
              <a:rPr sz="18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apprendre</a:t>
            </a:r>
            <a:r>
              <a:rPr sz="1800" spc="-8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ces </a:t>
            </a:r>
            <a:r>
              <a:rPr sz="1800" spc="-434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poids?</a:t>
            </a:r>
            <a:endParaRPr sz="1800" dirty="0">
              <a:latin typeface="Franklin Gothic Medium"/>
              <a:cs typeface="Franklin Gothic Medium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34</a:t>
            </a:fld>
            <a:endParaRPr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43BC353-90FD-4724-4A69-FE10B90EE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2079" y="1828800"/>
            <a:ext cx="1843234" cy="2401164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297423" y="1435608"/>
            <a:ext cx="1862455" cy="368935"/>
          </a:xfrm>
          <a:prstGeom prst="rect">
            <a:avLst/>
          </a:prstGeom>
          <a:ln w="19050">
            <a:solidFill>
              <a:srgbClr val="1CACE3"/>
            </a:solidFill>
          </a:ln>
        </p:spPr>
        <p:txBody>
          <a:bodyPr vert="horz" wrap="square" lIns="0" tIns="92075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725"/>
              </a:spcBef>
            </a:pPr>
            <a:r>
              <a:rPr sz="2700" spc="-7" baseline="13888" dirty="0">
                <a:latin typeface="Franklin Gothic Medium"/>
                <a:cs typeface="Franklin Gothic Medium"/>
              </a:rPr>
              <a:t>(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0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22" baseline="13888" dirty="0">
                <a:latin typeface="Franklin Gothic Medium"/>
                <a:cs typeface="Franklin Gothic Medium"/>
              </a:rPr>
              <a:t> 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temp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52" baseline="13888" dirty="0">
                <a:latin typeface="Franklin Gothic Medium"/>
                <a:cs typeface="Franklin Gothic Medium"/>
              </a:rPr>
              <a:t> </a:t>
            </a:r>
            <a:r>
              <a:rPr sz="2700" spc="-15" baseline="13888" dirty="0">
                <a:latin typeface="Roboto"/>
                <a:cs typeface="Roboto"/>
              </a:rPr>
              <a:t>w</a:t>
            </a:r>
            <a:r>
              <a:rPr sz="1200" spc="-10" dirty="0">
                <a:latin typeface="Roboto"/>
                <a:cs typeface="Roboto"/>
              </a:rPr>
              <a:t>pluie</a:t>
            </a:r>
            <a:r>
              <a:rPr sz="2700" spc="-15" baseline="13888" dirty="0">
                <a:latin typeface="Franklin Gothic Medium"/>
                <a:cs typeface="Franklin Gothic Medium"/>
              </a:rPr>
              <a:t>)</a:t>
            </a:r>
            <a:endParaRPr sz="2700" baseline="13888">
              <a:latin typeface="Franklin Gothic Medium"/>
              <a:cs typeface="Franklin Gothic Medium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86020" y="960577"/>
            <a:ext cx="79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000000"/>
                </a:solidFill>
              </a:rPr>
              <a:t>Modèle:</a:t>
            </a:r>
            <a:endParaRPr sz="1800"/>
          </a:p>
        </p:txBody>
      </p:sp>
      <p:sp>
        <p:nvSpPr>
          <p:cNvPr id="5" name="object 5"/>
          <p:cNvSpPr txBox="1"/>
          <p:nvPr/>
        </p:nvSpPr>
        <p:spPr>
          <a:xfrm>
            <a:off x="4843271" y="2715767"/>
            <a:ext cx="4465320" cy="2030095"/>
          </a:xfrm>
          <a:prstGeom prst="rect">
            <a:avLst/>
          </a:prstGeom>
          <a:ln w="19050">
            <a:solidFill>
              <a:srgbClr val="1CACE3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marL="92710" marR="407670" algn="just">
              <a:lnSpc>
                <a:spcPct val="100000"/>
              </a:lnSpc>
              <a:spcBef>
                <a:spcPts val="295"/>
              </a:spcBef>
            </a:pPr>
            <a:r>
              <a:rPr sz="1800" spc="-5" dirty="0">
                <a:latin typeface="Franklin Gothic Medium"/>
                <a:cs typeface="Franklin Gothic Medium"/>
              </a:rPr>
              <a:t>S1 </a:t>
            </a:r>
            <a:r>
              <a:rPr sz="1800" spc="15" dirty="0">
                <a:latin typeface="Franklin Gothic Medium"/>
                <a:cs typeface="Franklin Gothic Medium"/>
              </a:rPr>
              <a:t>: </a:t>
            </a:r>
            <a:r>
              <a:rPr sz="1800" spc="-15" dirty="0">
                <a:latin typeface="Franklin Gothic Medium"/>
                <a:cs typeface="Franklin Gothic Medium"/>
              </a:rPr>
              <a:t>f(1*</a:t>
            </a:r>
            <a:r>
              <a:rPr sz="1800" spc="-15" dirty="0">
                <a:latin typeface="Roboto"/>
                <a:cs typeface="Roboto"/>
              </a:rPr>
              <a:t>w</a:t>
            </a:r>
            <a:r>
              <a:rPr sz="1800" spc="-22" baseline="-20833" dirty="0">
                <a:latin typeface="Roboto"/>
                <a:cs typeface="Roboto"/>
              </a:rPr>
              <a:t>0</a:t>
            </a:r>
            <a:r>
              <a:rPr sz="1800" spc="-15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 </a:t>
            </a:r>
            <a:r>
              <a:rPr sz="1800" spc="-45" dirty="0">
                <a:latin typeface="Roboto"/>
                <a:cs typeface="Roboto"/>
              </a:rPr>
              <a:t>-22*w</a:t>
            </a:r>
            <a:r>
              <a:rPr sz="1800" spc="-67" baseline="-20833" dirty="0">
                <a:latin typeface="Roboto"/>
                <a:cs typeface="Roboto"/>
              </a:rPr>
              <a:t>temp </a:t>
            </a:r>
            <a:r>
              <a:rPr sz="1800" dirty="0">
                <a:latin typeface="Roboto"/>
                <a:cs typeface="Roboto"/>
              </a:rPr>
              <a:t>+ </a:t>
            </a:r>
            <a:r>
              <a:rPr sz="1800" spc="-10" dirty="0">
                <a:latin typeface="Roboto"/>
                <a:cs typeface="Roboto"/>
              </a:rPr>
              <a:t>10* w</a:t>
            </a:r>
            <a:r>
              <a:rPr sz="1800" spc="-15" baseline="-20833" dirty="0">
                <a:latin typeface="Roboto"/>
                <a:cs typeface="Roboto"/>
              </a:rPr>
              <a:t>pluie</a:t>
            </a:r>
            <a:r>
              <a:rPr sz="1800" spc="-10" dirty="0">
                <a:latin typeface="Franklin Gothic Medium"/>
                <a:cs typeface="Franklin Gothic Medium"/>
              </a:rPr>
              <a:t>) </a:t>
            </a:r>
            <a:r>
              <a:rPr sz="1800" dirty="0">
                <a:latin typeface="Franklin Gothic Medium"/>
                <a:cs typeface="Franklin Gothic Medium"/>
              </a:rPr>
              <a:t>= 2 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S2 </a:t>
            </a:r>
            <a:r>
              <a:rPr sz="1800" spc="15" dirty="0">
                <a:latin typeface="Franklin Gothic Medium"/>
                <a:cs typeface="Franklin Gothic Medium"/>
              </a:rPr>
              <a:t>: </a:t>
            </a:r>
            <a:r>
              <a:rPr sz="1800" spc="-15" dirty="0">
                <a:latin typeface="Franklin Gothic Medium"/>
                <a:cs typeface="Franklin Gothic Medium"/>
              </a:rPr>
              <a:t>f(1*</a:t>
            </a:r>
            <a:r>
              <a:rPr sz="1800" spc="-15" dirty="0">
                <a:latin typeface="Roboto"/>
                <a:cs typeface="Roboto"/>
              </a:rPr>
              <a:t>w</a:t>
            </a:r>
            <a:r>
              <a:rPr sz="1800" spc="-22" baseline="-20833" dirty="0">
                <a:latin typeface="Roboto"/>
                <a:cs typeface="Roboto"/>
              </a:rPr>
              <a:t>0</a:t>
            </a:r>
            <a:r>
              <a:rPr sz="1800" spc="-15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 </a:t>
            </a:r>
            <a:r>
              <a:rPr sz="1800" spc="-45" dirty="0">
                <a:latin typeface="Roboto"/>
                <a:cs typeface="Roboto"/>
              </a:rPr>
              <a:t>-24*w</a:t>
            </a:r>
            <a:r>
              <a:rPr sz="1800" spc="-67" baseline="-20833" dirty="0">
                <a:latin typeface="Roboto"/>
                <a:cs typeface="Roboto"/>
              </a:rPr>
              <a:t>temp </a:t>
            </a:r>
            <a:r>
              <a:rPr sz="1800" dirty="0">
                <a:latin typeface="Roboto"/>
                <a:cs typeface="Roboto"/>
              </a:rPr>
              <a:t>+ </a:t>
            </a:r>
            <a:r>
              <a:rPr sz="1800" spc="-10" dirty="0">
                <a:latin typeface="Roboto"/>
                <a:cs typeface="Roboto"/>
              </a:rPr>
              <a:t>12* w</a:t>
            </a:r>
            <a:r>
              <a:rPr sz="1800" spc="-15" baseline="-20833" dirty="0">
                <a:latin typeface="Roboto"/>
                <a:cs typeface="Roboto"/>
              </a:rPr>
              <a:t>pluie</a:t>
            </a:r>
            <a:r>
              <a:rPr sz="1800" spc="-10" dirty="0">
                <a:latin typeface="Franklin Gothic Medium"/>
                <a:cs typeface="Franklin Gothic Medium"/>
              </a:rPr>
              <a:t>) </a:t>
            </a:r>
            <a:r>
              <a:rPr sz="1800" dirty="0">
                <a:latin typeface="Franklin Gothic Medium"/>
                <a:cs typeface="Franklin Gothic Medium"/>
              </a:rPr>
              <a:t>= 0 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S3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15" dirty="0">
                <a:latin typeface="Franklin Gothic Medium"/>
                <a:cs typeface="Franklin Gothic Medium"/>
              </a:rPr>
              <a:t>:</a:t>
            </a:r>
            <a:r>
              <a:rPr sz="1800" spc="434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f(1*</a:t>
            </a:r>
            <a:r>
              <a:rPr sz="1800" spc="-15" dirty="0">
                <a:latin typeface="Roboto"/>
                <a:cs typeface="Roboto"/>
              </a:rPr>
              <a:t>w</a:t>
            </a:r>
            <a:r>
              <a:rPr sz="1800" spc="-22" baseline="-20833" dirty="0">
                <a:latin typeface="Roboto"/>
                <a:cs typeface="Roboto"/>
              </a:rPr>
              <a:t>0</a:t>
            </a:r>
            <a:r>
              <a:rPr sz="1800" spc="67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-5" dirty="0">
                <a:latin typeface="Roboto"/>
                <a:cs typeface="Roboto"/>
              </a:rPr>
              <a:t> </a:t>
            </a:r>
            <a:r>
              <a:rPr sz="1800" spc="-45" dirty="0">
                <a:latin typeface="Roboto"/>
                <a:cs typeface="Roboto"/>
              </a:rPr>
              <a:t>-15*w</a:t>
            </a:r>
            <a:r>
              <a:rPr sz="1800" spc="-67" baseline="-20833" dirty="0">
                <a:latin typeface="Roboto"/>
                <a:cs typeface="Roboto"/>
              </a:rPr>
              <a:t>temp</a:t>
            </a:r>
            <a:r>
              <a:rPr sz="1800" spc="240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10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20*</a:t>
            </a:r>
            <a:r>
              <a:rPr sz="1800" spc="5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w</a:t>
            </a:r>
            <a:r>
              <a:rPr sz="1800" spc="-15" baseline="-20833" dirty="0">
                <a:latin typeface="Roboto"/>
                <a:cs typeface="Roboto"/>
              </a:rPr>
              <a:t>pluie</a:t>
            </a:r>
            <a:r>
              <a:rPr sz="1800" spc="-10" dirty="0">
                <a:latin typeface="Franklin Gothic Medium"/>
                <a:cs typeface="Franklin Gothic Medium"/>
              </a:rPr>
              <a:t>)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 3</a:t>
            </a:r>
            <a:endParaRPr sz="1800">
              <a:latin typeface="Franklin Gothic Medium"/>
              <a:cs typeface="Franklin Gothic Medium"/>
            </a:endParaRPr>
          </a:p>
          <a:p>
            <a:pPr marL="92710">
              <a:lnSpc>
                <a:spcPct val="100000"/>
              </a:lnSpc>
              <a:spcBef>
                <a:spcPts val="30"/>
              </a:spcBef>
            </a:pPr>
            <a:r>
              <a:rPr sz="1800" spc="5" dirty="0">
                <a:latin typeface="Franklin Gothic Medium"/>
                <a:cs typeface="Franklin Gothic Medium"/>
              </a:rPr>
              <a:t>…</a:t>
            </a:r>
            <a:endParaRPr sz="1800">
              <a:latin typeface="Franklin Gothic Medium"/>
              <a:cs typeface="Franklin Gothic Medium"/>
            </a:endParaRPr>
          </a:p>
          <a:p>
            <a:pPr marL="92710">
              <a:lnSpc>
                <a:spcPts val="2150"/>
              </a:lnSpc>
            </a:pPr>
            <a:r>
              <a:rPr sz="1800" spc="5" dirty="0">
                <a:latin typeface="Franklin Gothic Medium"/>
                <a:cs typeface="Franklin Gothic Medium"/>
              </a:rPr>
              <a:t>…</a:t>
            </a:r>
            <a:endParaRPr sz="1800">
              <a:latin typeface="Franklin Gothic Medium"/>
              <a:cs typeface="Franklin Gothic Medium"/>
            </a:endParaRPr>
          </a:p>
          <a:p>
            <a:pPr marL="92710" algn="just">
              <a:lnSpc>
                <a:spcPts val="2150"/>
              </a:lnSpc>
            </a:pPr>
            <a:r>
              <a:rPr sz="1800" spc="-20" dirty="0">
                <a:latin typeface="Franklin Gothic Medium"/>
                <a:cs typeface="Franklin Gothic Medium"/>
              </a:rPr>
              <a:t>S14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15" dirty="0">
                <a:latin typeface="Franklin Gothic Medium"/>
                <a:cs typeface="Franklin Gothic Medium"/>
              </a:rPr>
              <a:t>:</a:t>
            </a:r>
            <a:r>
              <a:rPr sz="1800" spc="434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f(1*</a:t>
            </a:r>
            <a:r>
              <a:rPr sz="1800" spc="-15" dirty="0">
                <a:latin typeface="Roboto"/>
                <a:cs typeface="Roboto"/>
              </a:rPr>
              <a:t>w</a:t>
            </a:r>
            <a:r>
              <a:rPr sz="1800" spc="-22" baseline="-20833" dirty="0">
                <a:latin typeface="Roboto"/>
                <a:cs typeface="Roboto"/>
              </a:rPr>
              <a:t>0</a:t>
            </a:r>
            <a:r>
              <a:rPr sz="1800" spc="30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-15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18*w</a:t>
            </a:r>
            <a:r>
              <a:rPr sz="1800" spc="-15" baseline="-20833" dirty="0">
                <a:latin typeface="Roboto"/>
                <a:cs typeface="Roboto"/>
              </a:rPr>
              <a:t>temp</a:t>
            </a:r>
            <a:r>
              <a:rPr sz="1800" spc="270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-10" dirty="0">
                <a:latin typeface="Roboto"/>
                <a:cs typeface="Roboto"/>
              </a:rPr>
              <a:t> </a:t>
            </a:r>
            <a:r>
              <a:rPr sz="1800" spc="-5" dirty="0">
                <a:latin typeface="Roboto"/>
                <a:cs typeface="Roboto"/>
              </a:rPr>
              <a:t>5*</a:t>
            </a:r>
            <a:r>
              <a:rPr sz="1800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w</a:t>
            </a:r>
            <a:r>
              <a:rPr sz="1800" spc="-15" baseline="-20833" dirty="0">
                <a:latin typeface="Roboto"/>
                <a:cs typeface="Roboto"/>
              </a:rPr>
              <a:t>pluie</a:t>
            </a:r>
            <a:r>
              <a:rPr sz="1800" spc="-10" dirty="0">
                <a:latin typeface="Franklin Gothic Medium"/>
                <a:cs typeface="Franklin Gothic Medium"/>
              </a:rPr>
              <a:t>)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 </a:t>
            </a:r>
            <a:r>
              <a:rPr sz="1800" spc="-5" dirty="0">
                <a:latin typeface="Franklin Gothic Medium"/>
                <a:cs typeface="Franklin Gothic Medium"/>
              </a:rPr>
              <a:t>20</a:t>
            </a:r>
            <a:endParaRPr sz="1800">
              <a:latin typeface="Franklin Gothic Medium"/>
              <a:cs typeface="Franklin Gothic Medium"/>
            </a:endParaRPr>
          </a:p>
          <a:p>
            <a:pPr marL="92710" algn="just">
              <a:lnSpc>
                <a:spcPct val="100000"/>
              </a:lnSpc>
            </a:pPr>
            <a:r>
              <a:rPr sz="1800" spc="-5" dirty="0">
                <a:latin typeface="Franklin Gothic Medium"/>
                <a:cs typeface="Franklin Gothic Medium"/>
              </a:rPr>
              <a:t>S15:</a:t>
            </a:r>
            <a:r>
              <a:rPr sz="1800" spc="42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f(1*</a:t>
            </a:r>
            <a:r>
              <a:rPr sz="1800" spc="-15" dirty="0">
                <a:latin typeface="Roboto"/>
                <a:cs typeface="Roboto"/>
              </a:rPr>
              <a:t>w</a:t>
            </a:r>
            <a:r>
              <a:rPr sz="1800" spc="-22" baseline="-20833" dirty="0">
                <a:latin typeface="Roboto"/>
                <a:cs typeface="Roboto"/>
              </a:rPr>
              <a:t>0</a:t>
            </a:r>
            <a:r>
              <a:rPr sz="1800" spc="434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10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19*w</a:t>
            </a:r>
            <a:r>
              <a:rPr sz="1800" spc="-15" baseline="-20833" dirty="0">
                <a:latin typeface="Roboto"/>
                <a:cs typeface="Roboto"/>
              </a:rPr>
              <a:t>temp</a:t>
            </a:r>
            <a:r>
              <a:rPr sz="1800" spc="232" baseline="-20833" dirty="0">
                <a:latin typeface="Roboto"/>
                <a:cs typeface="Roboto"/>
              </a:rPr>
              <a:t> </a:t>
            </a:r>
            <a:r>
              <a:rPr sz="1800" dirty="0">
                <a:latin typeface="Roboto"/>
                <a:cs typeface="Roboto"/>
              </a:rPr>
              <a:t>+</a:t>
            </a:r>
            <a:r>
              <a:rPr sz="1800" spc="-10" dirty="0">
                <a:latin typeface="Roboto"/>
                <a:cs typeface="Roboto"/>
              </a:rPr>
              <a:t> </a:t>
            </a:r>
            <a:r>
              <a:rPr sz="1800" spc="-5" dirty="0">
                <a:latin typeface="Roboto"/>
                <a:cs typeface="Roboto"/>
              </a:rPr>
              <a:t>20*</a:t>
            </a:r>
            <a:r>
              <a:rPr sz="1800" spc="20" dirty="0">
                <a:latin typeface="Roboto"/>
                <a:cs typeface="Roboto"/>
              </a:rPr>
              <a:t> </a:t>
            </a:r>
            <a:r>
              <a:rPr sz="1800" spc="-10" dirty="0">
                <a:latin typeface="Roboto"/>
                <a:cs typeface="Roboto"/>
              </a:rPr>
              <a:t>w</a:t>
            </a:r>
            <a:r>
              <a:rPr sz="1800" spc="-15" baseline="-20833" dirty="0">
                <a:latin typeface="Roboto"/>
                <a:cs typeface="Roboto"/>
              </a:rPr>
              <a:t>pluie</a:t>
            </a:r>
            <a:r>
              <a:rPr sz="1800" spc="-10" dirty="0">
                <a:latin typeface="Franklin Gothic Medium"/>
                <a:cs typeface="Franklin Gothic Medium"/>
              </a:rPr>
              <a:t>)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=</a:t>
            </a:r>
            <a:r>
              <a:rPr sz="1800" spc="-5" dirty="0">
                <a:latin typeface="Franklin Gothic Medium"/>
                <a:cs typeface="Franklin Gothic Medium"/>
              </a:rPr>
              <a:t> 40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86020" y="2241550"/>
            <a:ext cx="51301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Franklin Gothic Medium"/>
                <a:cs typeface="Franklin Gothic Medium"/>
              </a:rPr>
              <a:t>Ensemble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d’entraînement</a:t>
            </a:r>
            <a:r>
              <a:rPr sz="1800" spc="-4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pour apprendre </a:t>
            </a:r>
            <a:r>
              <a:rPr sz="1800" spc="-25" dirty="0">
                <a:latin typeface="Franklin Gothic Medium"/>
                <a:cs typeface="Franklin Gothic Medium"/>
              </a:rPr>
              <a:t>le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25" dirty="0">
                <a:latin typeface="Franklin Gothic Medium"/>
                <a:cs typeface="Franklin Gothic Medium"/>
              </a:rPr>
              <a:t>modèle.</a:t>
            </a:r>
            <a:endParaRPr sz="1800">
              <a:latin typeface="Franklin Gothic Medium"/>
              <a:cs typeface="Franklin Gothic Medium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6863651" y="4856797"/>
            <a:ext cx="4805045" cy="1346835"/>
            <a:chOff x="6863651" y="4856797"/>
            <a:chExt cx="4805045" cy="1346835"/>
          </a:xfrm>
        </p:grpSpPr>
        <p:sp>
          <p:nvSpPr>
            <p:cNvPr id="8" name="object 8"/>
            <p:cNvSpPr/>
            <p:nvPr/>
          </p:nvSpPr>
          <p:spPr>
            <a:xfrm>
              <a:off x="6874764" y="4867909"/>
              <a:ext cx="4782820" cy="1324610"/>
            </a:xfrm>
            <a:custGeom>
              <a:avLst/>
              <a:gdLst/>
              <a:ahLst/>
              <a:cxnLst/>
              <a:rect l="l" t="t" r="r" b="b"/>
              <a:pathLst>
                <a:path w="4782820" h="1324610">
                  <a:moveTo>
                    <a:pt x="4671059" y="656589"/>
                  </a:moveTo>
                  <a:lnTo>
                    <a:pt x="111251" y="656589"/>
                  </a:lnTo>
                  <a:lnTo>
                    <a:pt x="67937" y="665329"/>
                  </a:lnTo>
                  <a:lnTo>
                    <a:pt x="32575" y="689165"/>
                  </a:lnTo>
                  <a:lnTo>
                    <a:pt x="8739" y="724527"/>
                  </a:lnTo>
                  <a:lnTo>
                    <a:pt x="0" y="767841"/>
                  </a:lnTo>
                  <a:lnTo>
                    <a:pt x="0" y="1212849"/>
                  </a:lnTo>
                  <a:lnTo>
                    <a:pt x="8739" y="1256154"/>
                  </a:lnTo>
                  <a:lnTo>
                    <a:pt x="32575" y="1291516"/>
                  </a:lnTo>
                  <a:lnTo>
                    <a:pt x="67937" y="1315359"/>
                  </a:lnTo>
                  <a:lnTo>
                    <a:pt x="111251" y="1324102"/>
                  </a:lnTo>
                  <a:lnTo>
                    <a:pt x="4671059" y="1324102"/>
                  </a:lnTo>
                  <a:lnTo>
                    <a:pt x="4714374" y="1315359"/>
                  </a:lnTo>
                  <a:lnTo>
                    <a:pt x="4749736" y="1291516"/>
                  </a:lnTo>
                  <a:lnTo>
                    <a:pt x="4773572" y="1256154"/>
                  </a:lnTo>
                  <a:lnTo>
                    <a:pt x="4782311" y="1212849"/>
                  </a:lnTo>
                  <a:lnTo>
                    <a:pt x="4782311" y="767841"/>
                  </a:lnTo>
                  <a:lnTo>
                    <a:pt x="4773572" y="724527"/>
                  </a:lnTo>
                  <a:lnTo>
                    <a:pt x="4749736" y="689165"/>
                  </a:lnTo>
                  <a:lnTo>
                    <a:pt x="4714374" y="665329"/>
                  </a:lnTo>
                  <a:lnTo>
                    <a:pt x="4671059" y="656589"/>
                  </a:lnTo>
                  <a:close/>
                </a:path>
                <a:path w="4782820" h="1324610">
                  <a:moveTo>
                    <a:pt x="219709" y="0"/>
                  </a:moveTo>
                  <a:lnTo>
                    <a:pt x="797051" y="656589"/>
                  </a:lnTo>
                  <a:lnTo>
                    <a:pt x="1992629" y="656589"/>
                  </a:lnTo>
                  <a:lnTo>
                    <a:pt x="219709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874764" y="4867909"/>
              <a:ext cx="4782820" cy="1324610"/>
            </a:xfrm>
            <a:custGeom>
              <a:avLst/>
              <a:gdLst/>
              <a:ahLst/>
              <a:cxnLst/>
              <a:rect l="l" t="t" r="r" b="b"/>
              <a:pathLst>
                <a:path w="4782820" h="1324610">
                  <a:moveTo>
                    <a:pt x="0" y="767841"/>
                  </a:moveTo>
                  <a:lnTo>
                    <a:pt x="8739" y="724527"/>
                  </a:lnTo>
                  <a:lnTo>
                    <a:pt x="32575" y="689165"/>
                  </a:lnTo>
                  <a:lnTo>
                    <a:pt x="67937" y="665329"/>
                  </a:lnTo>
                  <a:lnTo>
                    <a:pt x="111251" y="656589"/>
                  </a:lnTo>
                  <a:lnTo>
                    <a:pt x="797051" y="656589"/>
                  </a:lnTo>
                  <a:lnTo>
                    <a:pt x="219709" y="0"/>
                  </a:lnTo>
                  <a:lnTo>
                    <a:pt x="1992629" y="656589"/>
                  </a:lnTo>
                  <a:lnTo>
                    <a:pt x="4671059" y="656589"/>
                  </a:lnTo>
                  <a:lnTo>
                    <a:pt x="4714374" y="665329"/>
                  </a:lnTo>
                  <a:lnTo>
                    <a:pt x="4749736" y="689165"/>
                  </a:lnTo>
                  <a:lnTo>
                    <a:pt x="4773572" y="724527"/>
                  </a:lnTo>
                  <a:lnTo>
                    <a:pt x="4782311" y="767841"/>
                  </a:lnTo>
                  <a:lnTo>
                    <a:pt x="4782311" y="934719"/>
                  </a:lnTo>
                  <a:lnTo>
                    <a:pt x="4782311" y="1212849"/>
                  </a:lnTo>
                  <a:lnTo>
                    <a:pt x="4773572" y="1256154"/>
                  </a:lnTo>
                  <a:lnTo>
                    <a:pt x="4749736" y="1291516"/>
                  </a:lnTo>
                  <a:lnTo>
                    <a:pt x="4714374" y="1315359"/>
                  </a:lnTo>
                  <a:lnTo>
                    <a:pt x="4671059" y="1324102"/>
                  </a:lnTo>
                  <a:lnTo>
                    <a:pt x="1992629" y="1324102"/>
                  </a:lnTo>
                  <a:lnTo>
                    <a:pt x="797051" y="1324102"/>
                  </a:lnTo>
                  <a:lnTo>
                    <a:pt x="111251" y="1324102"/>
                  </a:lnTo>
                  <a:lnTo>
                    <a:pt x="67937" y="1315359"/>
                  </a:lnTo>
                  <a:lnTo>
                    <a:pt x="32575" y="1291516"/>
                  </a:lnTo>
                  <a:lnTo>
                    <a:pt x="8739" y="1256154"/>
                  </a:lnTo>
                  <a:lnTo>
                    <a:pt x="0" y="1212849"/>
                  </a:lnTo>
                  <a:lnTo>
                    <a:pt x="0" y="934719"/>
                  </a:lnTo>
                  <a:lnTo>
                    <a:pt x="0" y="767841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7263510" y="5565749"/>
            <a:ext cx="400304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Idéalement,</a:t>
            </a:r>
            <a:r>
              <a:rPr sz="18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le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modèle</a:t>
            </a:r>
            <a:r>
              <a:rPr sz="1800" spc="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ferait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en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sorte</a:t>
            </a:r>
            <a:r>
              <a:rPr sz="1800" spc="-5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que</a:t>
            </a:r>
            <a:endParaRPr sz="1800">
              <a:latin typeface="Franklin Gothic Medium"/>
              <a:cs typeface="Franklin Gothic Medium"/>
            </a:endParaRPr>
          </a:p>
          <a:p>
            <a:pPr marL="2540" algn="ctr">
              <a:lnSpc>
                <a:spcPct val="100000"/>
              </a:lnSpc>
              <a:spcBef>
                <a:spcPts val="5"/>
              </a:spcBef>
            </a:pP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toutes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les</a:t>
            </a:r>
            <a:r>
              <a:rPr sz="18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équations</a:t>
            </a:r>
            <a:r>
              <a:rPr sz="18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soient</a:t>
            </a:r>
            <a:r>
              <a:rPr sz="18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vraies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35</a:t>
            </a:fld>
            <a:endParaRPr dirty="0"/>
          </a:p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76376" y="649858"/>
          <a:ext cx="3559809" cy="6034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70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2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34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69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851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Exemple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Température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Pluie/neige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5" dirty="0">
                          <a:latin typeface="Franklin Gothic Medium"/>
                          <a:cs typeface="Franklin Gothic Medium"/>
                        </a:rPr>
                        <a:t>K</a:t>
                      </a: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m</a:t>
                      </a: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 </a:t>
                      </a: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Vé</a:t>
                      </a: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l</a:t>
                      </a: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o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  <a:p>
                      <a:pPr marL="92075">
                        <a:lnSpc>
                          <a:spcPct val="100000"/>
                        </a:lnSpc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(y)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-22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-24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-15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63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s6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s7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63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569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573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572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573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199504" y="2930779"/>
            <a:ext cx="1856739" cy="1396365"/>
            <a:chOff x="6199504" y="2930779"/>
            <a:chExt cx="1856739" cy="1396365"/>
          </a:xfrm>
        </p:grpSpPr>
        <p:sp>
          <p:nvSpPr>
            <p:cNvPr id="4" name="object 4"/>
            <p:cNvSpPr/>
            <p:nvPr/>
          </p:nvSpPr>
          <p:spPr>
            <a:xfrm>
              <a:off x="6934199" y="3179064"/>
              <a:ext cx="1115695" cy="1045844"/>
            </a:xfrm>
            <a:custGeom>
              <a:avLst/>
              <a:gdLst/>
              <a:ahLst/>
              <a:cxnLst/>
              <a:rect l="l" t="t" r="r" b="b"/>
              <a:pathLst>
                <a:path w="1115695" h="1045845">
                  <a:moveTo>
                    <a:pt x="0" y="522731"/>
                  </a:moveTo>
                  <a:lnTo>
                    <a:pt x="2279" y="475156"/>
                  </a:lnTo>
                  <a:lnTo>
                    <a:pt x="8985" y="428777"/>
                  </a:lnTo>
                  <a:lnTo>
                    <a:pt x="19921" y="383778"/>
                  </a:lnTo>
                  <a:lnTo>
                    <a:pt x="34891" y="340344"/>
                  </a:lnTo>
                  <a:lnTo>
                    <a:pt x="53697" y="298660"/>
                  </a:lnTo>
                  <a:lnTo>
                    <a:pt x="76143" y="258910"/>
                  </a:lnTo>
                  <a:lnTo>
                    <a:pt x="102032" y="221280"/>
                  </a:lnTo>
                  <a:lnTo>
                    <a:pt x="131168" y="185953"/>
                  </a:lnTo>
                  <a:lnTo>
                    <a:pt x="163353" y="153114"/>
                  </a:lnTo>
                  <a:lnTo>
                    <a:pt x="198391" y="122948"/>
                  </a:lnTo>
                  <a:lnTo>
                    <a:pt x="236085" y="95640"/>
                  </a:lnTo>
                  <a:lnTo>
                    <a:pt x="276239" y="71374"/>
                  </a:lnTo>
                  <a:lnTo>
                    <a:pt x="318654" y="50334"/>
                  </a:lnTo>
                  <a:lnTo>
                    <a:pt x="363136" y="32706"/>
                  </a:lnTo>
                  <a:lnTo>
                    <a:pt x="409486" y="18674"/>
                  </a:lnTo>
                  <a:lnTo>
                    <a:pt x="457509" y="8422"/>
                  </a:lnTo>
                  <a:lnTo>
                    <a:pt x="507007" y="2136"/>
                  </a:lnTo>
                  <a:lnTo>
                    <a:pt x="557783" y="0"/>
                  </a:lnTo>
                  <a:lnTo>
                    <a:pt x="608560" y="2136"/>
                  </a:lnTo>
                  <a:lnTo>
                    <a:pt x="658058" y="8422"/>
                  </a:lnTo>
                  <a:lnTo>
                    <a:pt x="706081" y="18674"/>
                  </a:lnTo>
                  <a:lnTo>
                    <a:pt x="752431" y="32706"/>
                  </a:lnTo>
                  <a:lnTo>
                    <a:pt x="796913" y="50334"/>
                  </a:lnTo>
                  <a:lnTo>
                    <a:pt x="839328" y="71374"/>
                  </a:lnTo>
                  <a:lnTo>
                    <a:pt x="879482" y="95640"/>
                  </a:lnTo>
                  <a:lnTo>
                    <a:pt x="917176" y="122948"/>
                  </a:lnTo>
                  <a:lnTo>
                    <a:pt x="952214" y="153114"/>
                  </a:lnTo>
                  <a:lnTo>
                    <a:pt x="984399" y="185953"/>
                  </a:lnTo>
                  <a:lnTo>
                    <a:pt x="1013535" y="221280"/>
                  </a:lnTo>
                  <a:lnTo>
                    <a:pt x="1039424" y="258910"/>
                  </a:lnTo>
                  <a:lnTo>
                    <a:pt x="1061870" y="298660"/>
                  </a:lnTo>
                  <a:lnTo>
                    <a:pt x="1080676" y="340344"/>
                  </a:lnTo>
                  <a:lnTo>
                    <a:pt x="1095646" y="383778"/>
                  </a:lnTo>
                  <a:lnTo>
                    <a:pt x="1106582" y="428777"/>
                  </a:lnTo>
                  <a:lnTo>
                    <a:pt x="1113288" y="475156"/>
                  </a:lnTo>
                  <a:lnTo>
                    <a:pt x="1115568" y="522731"/>
                  </a:lnTo>
                  <a:lnTo>
                    <a:pt x="1113288" y="570307"/>
                  </a:lnTo>
                  <a:lnTo>
                    <a:pt x="1106582" y="616686"/>
                  </a:lnTo>
                  <a:lnTo>
                    <a:pt x="1095646" y="661685"/>
                  </a:lnTo>
                  <a:lnTo>
                    <a:pt x="1080676" y="705119"/>
                  </a:lnTo>
                  <a:lnTo>
                    <a:pt x="1061870" y="746803"/>
                  </a:lnTo>
                  <a:lnTo>
                    <a:pt x="1039424" y="786553"/>
                  </a:lnTo>
                  <a:lnTo>
                    <a:pt x="1013535" y="824183"/>
                  </a:lnTo>
                  <a:lnTo>
                    <a:pt x="984399" y="859510"/>
                  </a:lnTo>
                  <a:lnTo>
                    <a:pt x="952214" y="892349"/>
                  </a:lnTo>
                  <a:lnTo>
                    <a:pt x="917176" y="922515"/>
                  </a:lnTo>
                  <a:lnTo>
                    <a:pt x="879482" y="949823"/>
                  </a:lnTo>
                  <a:lnTo>
                    <a:pt x="839328" y="974089"/>
                  </a:lnTo>
                  <a:lnTo>
                    <a:pt x="796913" y="995129"/>
                  </a:lnTo>
                  <a:lnTo>
                    <a:pt x="752431" y="1012757"/>
                  </a:lnTo>
                  <a:lnTo>
                    <a:pt x="706081" y="1026789"/>
                  </a:lnTo>
                  <a:lnTo>
                    <a:pt x="658058" y="1037041"/>
                  </a:lnTo>
                  <a:lnTo>
                    <a:pt x="608560" y="1043327"/>
                  </a:lnTo>
                  <a:lnTo>
                    <a:pt x="557783" y="1045463"/>
                  </a:lnTo>
                  <a:lnTo>
                    <a:pt x="507007" y="1043327"/>
                  </a:lnTo>
                  <a:lnTo>
                    <a:pt x="457509" y="1037041"/>
                  </a:lnTo>
                  <a:lnTo>
                    <a:pt x="409486" y="1026789"/>
                  </a:lnTo>
                  <a:lnTo>
                    <a:pt x="363136" y="1012757"/>
                  </a:lnTo>
                  <a:lnTo>
                    <a:pt x="318654" y="995129"/>
                  </a:lnTo>
                  <a:lnTo>
                    <a:pt x="276239" y="974089"/>
                  </a:lnTo>
                  <a:lnTo>
                    <a:pt x="236085" y="949823"/>
                  </a:lnTo>
                  <a:lnTo>
                    <a:pt x="198391" y="922515"/>
                  </a:lnTo>
                  <a:lnTo>
                    <a:pt x="163353" y="892349"/>
                  </a:lnTo>
                  <a:lnTo>
                    <a:pt x="131168" y="859510"/>
                  </a:lnTo>
                  <a:lnTo>
                    <a:pt x="102032" y="824183"/>
                  </a:lnTo>
                  <a:lnTo>
                    <a:pt x="76143" y="786553"/>
                  </a:lnTo>
                  <a:lnTo>
                    <a:pt x="53697" y="746803"/>
                  </a:lnTo>
                  <a:lnTo>
                    <a:pt x="34891" y="705119"/>
                  </a:lnTo>
                  <a:lnTo>
                    <a:pt x="19921" y="661685"/>
                  </a:lnTo>
                  <a:lnTo>
                    <a:pt x="8985" y="616686"/>
                  </a:lnTo>
                  <a:lnTo>
                    <a:pt x="2279" y="570307"/>
                  </a:lnTo>
                  <a:lnTo>
                    <a:pt x="0" y="522731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199505" y="2930778"/>
              <a:ext cx="765810" cy="1396365"/>
            </a:xfrm>
            <a:custGeom>
              <a:avLst/>
              <a:gdLst/>
              <a:ahLst/>
              <a:cxnLst/>
              <a:rect l="l" t="t" r="r" b="b"/>
              <a:pathLst>
                <a:path w="765809" h="1396364">
                  <a:moveTo>
                    <a:pt x="735711" y="769493"/>
                  </a:moveTo>
                  <a:lnTo>
                    <a:pt x="723988" y="763778"/>
                  </a:lnTo>
                  <a:lnTo>
                    <a:pt x="659130" y="732155"/>
                  </a:lnTo>
                  <a:lnTo>
                    <a:pt x="659447" y="763917"/>
                  </a:lnTo>
                  <a:lnTo>
                    <a:pt x="0" y="770636"/>
                  </a:lnTo>
                  <a:lnTo>
                    <a:pt x="127" y="783336"/>
                  </a:lnTo>
                  <a:lnTo>
                    <a:pt x="659574" y="776617"/>
                  </a:lnTo>
                  <a:lnTo>
                    <a:pt x="659892" y="808355"/>
                  </a:lnTo>
                  <a:lnTo>
                    <a:pt x="735711" y="769493"/>
                  </a:lnTo>
                  <a:close/>
                </a:path>
                <a:path w="765809" h="1396364">
                  <a:moveTo>
                    <a:pt x="765429" y="946277"/>
                  </a:moveTo>
                  <a:lnTo>
                    <a:pt x="680720" y="955548"/>
                  </a:lnTo>
                  <a:lnTo>
                    <a:pt x="697941" y="982268"/>
                  </a:lnTo>
                  <a:lnTo>
                    <a:pt x="72898" y="1385316"/>
                  </a:lnTo>
                  <a:lnTo>
                    <a:pt x="79756" y="1395984"/>
                  </a:lnTo>
                  <a:lnTo>
                    <a:pt x="704811" y="992936"/>
                  </a:lnTo>
                  <a:lnTo>
                    <a:pt x="721995" y="1019556"/>
                  </a:lnTo>
                  <a:lnTo>
                    <a:pt x="748182" y="975360"/>
                  </a:lnTo>
                  <a:lnTo>
                    <a:pt x="765429" y="946277"/>
                  </a:lnTo>
                  <a:close/>
                </a:path>
                <a:path w="765809" h="1396364">
                  <a:moveTo>
                    <a:pt x="765556" y="559816"/>
                  </a:moveTo>
                  <a:lnTo>
                    <a:pt x="752475" y="518668"/>
                  </a:lnTo>
                  <a:lnTo>
                    <a:pt x="739775" y="478663"/>
                  </a:lnTo>
                  <a:lnTo>
                    <a:pt x="717092" y="500710"/>
                  </a:lnTo>
                  <a:lnTo>
                    <a:pt x="230251" y="0"/>
                  </a:lnTo>
                  <a:lnTo>
                    <a:pt x="221107" y="8890"/>
                  </a:lnTo>
                  <a:lnTo>
                    <a:pt x="707948" y="509600"/>
                  </a:lnTo>
                  <a:lnTo>
                    <a:pt x="685165" y="531749"/>
                  </a:lnTo>
                  <a:lnTo>
                    <a:pt x="765556" y="559816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6253860" y="3408933"/>
            <a:ext cx="4845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215379" y="2508427"/>
            <a:ext cx="663575" cy="607060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710"/>
              </a:spcBef>
            </a:pPr>
            <a:r>
              <a:rPr sz="1400" spc="-10" dirty="0">
                <a:latin typeface="Roboto"/>
                <a:cs typeface="Roboto"/>
              </a:rPr>
              <a:t>1</a:t>
            </a:r>
            <a:endParaRPr sz="1400">
              <a:latin typeface="Roboto"/>
              <a:cs typeface="Roboto"/>
            </a:endParaRPr>
          </a:p>
          <a:p>
            <a:pPr marL="411480">
              <a:lnSpc>
                <a:spcPct val="100000"/>
              </a:lnSpc>
              <a:spcBef>
                <a:spcPts val="61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0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051292" y="3663696"/>
            <a:ext cx="415925" cy="76200"/>
          </a:xfrm>
          <a:custGeom>
            <a:avLst/>
            <a:gdLst/>
            <a:ahLst/>
            <a:cxnLst/>
            <a:rect l="l" t="t" r="r" b="b"/>
            <a:pathLst>
              <a:path w="415925" h="76200">
                <a:moveTo>
                  <a:pt x="403098" y="31749"/>
                </a:moveTo>
                <a:lnTo>
                  <a:pt x="352298" y="31749"/>
                </a:lnTo>
                <a:lnTo>
                  <a:pt x="352298" y="44449"/>
                </a:lnTo>
                <a:lnTo>
                  <a:pt x="339598" y="44454"/>
                </a:lnTo>
                <a:lnTo>
                  <a:pt x="339598" y="76199"/>
                </a:lnTo>
                <a:lnTo>
                  <a:pt x="415798" y="38099"/>
                </a:lnTo>
                <a:lnTo>
                  <a:pt x="403098" y="31749"/>
                </a:lnTo>
                <a:close/>
              </a:path>
              <a:path w="415925" h="76200">
                <a:moveTo>
                  <a:pt x="339598" y="31754"/>
                </a:moveTo>
                <a:lnTo>
                  <a:pt x="0" y="31876"/>
                </a:lnTo>
                <a:lnTo>
                  <a:pt x="0" y="44576"/>
                </a:lnTo>
                <a:lnTo>
                  <a:pt x="339598" y="44454"/>
                </a:lnTo>
                <a:lnTo>
                  <a:pt x="339598" y="31754"/>
                </a:lnTo>
                <a:close/>
              </a:path>
              <a:path w="415925" h="76200">
                <a:moveTo>
                  <a:pt x="352298" y="31749"/>
                </a:moveTo>
                <a:lnTo>
                  <a:pt x="339598" y="31754"/>
                </a:lnTo>
                <a:lnTo>
                  <a:pt x="339598" y="44454"/>
                </a:lnTo>
                <a:lnTo>
                  <a:pt x="352298" y="44449"/>
                </a:lnTo>
                <a:lnTo>
                  <a:pt x="352298" y="31749"/>
                </a:lnTo>
                <a:close/>
              </a:path>
              <a:path w="415925" h="76200">
                <a:moveTo>
                  <a:pt x="339598" y="0"/>
                </a:moveTo>
                <a:lnTo>
                  <a:pt x="339598" y="31754"/>
                </a:lnTo>
                <a:lnTo>
                  <a:pt x="403098" y="31749"/>
                </a:lnTo>
                <a:lnTo>
                  <a:pt x="339598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7523480" y="3512007"/>
            <a:ext cx="45910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15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491983" y="3179064"/>
            <a:ext cx="0" cy="1045844"/>
          </a:xfrm>
          <a:custGeom>
            <a:avLst/>
            <a:gdLst/>
            <a:ahLst/>
            <a:cxnLst/>
            <a:rect l="l" t="t" r="r" b="b"/>
            <a:pathLst>
              <a:path h="1045845">
                <a:moveTo>
                  <a:pt x="0" y="0"/>
                </a:moveTo>
                <a:lnTo>
                  <a:pt x="0" y="1045591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229982" y="3540074"/>
            <a:ext cx="13144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985002" y="3955160"/>
            <a:ext cx="605155" cy="6203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0340">
              <a:lnSpc>
                <a:spcPct val="100000"/>
              </a:lnSpc>
              <a:spcBef>
                <a:spcPts val="90"/>
              </a:spcBef>
            </a:pPr>
            <a:r>
              <a:rPr sz="2100" baseline="13888" dirty="0">
                <a:latin typeface="Roboto"/>
                <a:cs typeface="Roboto"/>
              </a:rPr>
              <a:t>w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  <a:p>
            <a:pPr marL="38100">
              <a:lnSpc>
                <a:spcPct val="100000"/>
              </a:lnSpc>
              <a:spcBef>
                <a:spcPts val="1330"/>
              </a:spcBef>
            </a:pPr>
            <a:r>
              <a:rPr sz="2100" baseline="13888" dirty="0">
                <a:latin typeface="Roboto"/>
                <a:cs typeface="Roboto"/>
              </a:rPr>
              <a:t>x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699505" y="3504691"/>
            <a:ext cx="438784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x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513319" y="5114544"/>
            <a:ext cx="1865630" cy="368935"/>
          </a:xfrm>
          <a:prstGeom prst="rect">
            <a:avLst/>
          </a:prstGeom>
          <a:ln w="19050">
            <a:solidFill>
              <a:srgbClr val="1CACE3"/>
            </a:solidFill>
          </a:ln>
        </p:spPr>
        <p:txBody>
          <a:bodyPr vert="horz" wrap="square" lIns="0" tIns="94615" rIns="0" bIns="0" rtlCol="0">
            <a:spAutoFit/>
          </a:bodyPr>
          <a:lstStyle/>
          <a:p>
            <a:pPr marL="94615">
              <a:lnSpc>
                <a:spcPts val="2160"/>
              </a:lnSpc>
              <a:spcBef>
                <a:spcPts val="745"/>
              </a:spcBef>
            </a:pPr>
            <a:r>
              <a:rPr sz="2700" spc="-7" baseline="13888" dirty="0">
                <a:latin typeface="Franklin Gothic Medium"/>
                <a:cs typeface="Franklin Gothic Medium"/>
              </a:rPr>
              <a:t>(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0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22" baseline="13888" dirty="0">
                <a:latin typeface="Franklin Gothic Medium"/>
                <a:cs typeface="Franklin Gothic Medium"/>
              </a:rPr>
              <a:t> 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temp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44" baseline="13888" dirty="0">
                <a:latin typeface="Franklin Gothic Medium"/>
                <a:cs typeface="Franklin Gothic Medium"/>
              </a:rPr>
              <a:t> </a:t>
            </a:r>
            <a:r>
              <a:rPr sz="2700" spc="-15" baseline="13888" dirty="0">
                <a:latin typeface="Roboto"/>
                <a:cs typeface="Roboto"/>
              </a:rPr>
              <a:t>w</a:t>
            </a:r>
            <a:r>
              <a:rPr sz="1200" spc="-10" dirty="0">
                <a:latin typeface="Roboto"/>
                <a:cs typeface="Roboto"/>
              </a:rPr>
              <a:t>pluie</a:t>
            </a:r>
            <a:r>
              <a:rPr sz="2700" spc="-15" baseline="13888" dirty="0">
                <a:latin typeface="Franklin Gothic Medium"/>
                <a:cs typeface="Franklin Gothic Medium"/>
              </a:rPr>
              <a:t>)</a:t>
            </a:r>
            <a:endParaRPr sz="2700" baseline="13888">
              <a:latin typeface="Franklin Gothic Medium"/>
              <a:cs typeface="Franklin Gothic Medium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595361" y="4775454"/>
            <a:ext cx="7994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Franklin Gothic Medium"/>
                <a:cs typeface="Franklin Gothic Medium"/>
              </a:rPr>
              <a:t>Modèle:</a:t>
            </a:r>
            <a:endParaRPr sz="1800">
              <a:latin typeface="Franklin Gothic Medium"/>
              <a:cs typeface="Franklin Gothic Medium"/>
            </a:endParaRPr>
          </a:p>
        </p:txBody>
      </p:sp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60119" y="911352"/>
            <a:ext cx="3902001" cy="5499150"/>
          </a:xfrm>
          <a:prstGeom prst="rect">
            <a:avLst/>
          </a:prstGeom>
        </p:spPr>
      </p:pic>
      <p:grpSp>
        <p:nvGrpSpPr>
          <p:cNvPr id="18" name="object 18"/>
          <p:cNvGrpSpPr/>
          <p:nvPr/>
        </p:nvGrpSpPr>
        <p:grpSpPr>
          <a:xfrm>
            <a:off x="9165907" y="3501707"/>
            <a:ext cx="2569845" cy="1417955"/>
            <a:chOff x="9165907" y="3501707"/>
            <a:chExt cx="2569845" cy="1417955"/>
          </a:xfrm>
        </p:grpSpPr>
        <p:sp>
          <p:nvSpPr>
            <p:cNvPr id="19" name="object 19"/>
            <p:cNvSpPr/>
            <p:nvPr/>
          </p:nvSpPr>
          <p:spPr>
            <a:xfrm>
              <a:off x="9177019" y="3512820"/>
              <a:ext cx="2547620" cy="1395730"/>
            </a:xfrm>
            <a:custGeom>
              <a:avLst/>
              <a:gdLst/>
              <a:ahLst/>
              <a:cxnLst/>
              <a:rect l="l" t="t" r="r" b="b"/>
              <a:pathLst>
                <a:path w="2547620" h="1395729">
                  <a:moveTo>
                    <a:pt x="1362963" y="917447"/>
                  </a:moveTo>
                  <a:lnTo>
                    <a:pt x="855472" y="917447"/>
                  </a:lnTo>
                  <a:lnTo>
                    <a:pt x="0" y="1395221"/>
                  </a:lnTo>
                  <a:lnTo>
                    <a:pt x="1362963" y="917447"/>
                  </a:lnTo>
                  <a:close/>
                </a:path>
                <a:path w="2547620" h="1395729">
                  <a:moveTo>
                    <a:pt x="2394204" y="0"/>
                  </a:moveTo>
                  <a:lnTo>
                    <a:pt x="670051" y="0"/>
                  </a:lnTo>
                  <a:lnTo>
                    <a:pt x="621718" y="7794"/>
                  </a:lnTo>
                  <a:lnTo>
                    <a:pt x="579743" y="29500"/>
                  </a:lnTo>
                  <a:lnTo>
                    <a:pt x="546644" y="62599"/>
                  </a:lnTo>
                  <a:lnTo>
                    <a:pt x="524938" y="104574"/>
                  </a:lnTo>
                  <a:lnTo>
                    <a:pt x="517144" y="152907"/>
                  </a:lnTo>
                  <a:lnTo>
                    <a:pt x="517144" y="764539"/>
                  </a:lnTo>
                  <a:lnTo>
                    <a:pt x="524938" y="812873"/>
                  </a:lnTo>
                  <a:lnTo>
                    <a:pt x="546644" y="854848"/>
                  </a:lnTo>
                  <a:lnTo>
                    <a:pt x="579743" y="887947"/>
                  </a:lnTo>
                  <a:lnTo>
                    <a:pt x="621718" y="909653"/>
                  </a:lnTo>
                  <a:lnTo>
                    <a:pt x="670051" y="917447"/>
                  </a:lnTo>
                  <a:lnTo>
                    <a:pt x="2394204" y="917447"/>
                  </a:lnTo>
                  <a:lnTo>
                    <a:pt x="2442537" y="909653"/>
                  </a:lnTo>
                  <a:lnTo>
                    <a:pt x="2484512" y="887947"/>
                  </a:lnTo>
                  <a:lnTo>
                    <a:pt x="2517611" y="854848"/>
                  </a:lnTo>
                  <a:lnTo>
                    <a:pt x="2539317" y="812873"/>
                  </a:lnTo>
                  <a:lnTo>
                    <a:pt x="2547111" y="764539"/>
                  </a:lnTo>
                  <a:lnTo>
                    <a:pt x="2547111" y="152907"/>
                  </a:lnTo>
                  <a:lnTo>
                    <a:pt x="2539317" y="104574"/>
                  </a:lnTo>
                  <a:lnTo>
                    <a:pt x="2517611" y="62599"/>
                  </a:lnTo>
                  <a:lnTo>
                    <a:pt x="2484512" y="29500"/>
                  </a:lnTo>
                  <a:lnTo>
                    <a:pt x="2442537" y="7794"/>
                  </a:lnTo>
                  <a:lnTo>
                    <a:pt x="2394204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177019" y="3512820"/>
              <a:ext cx="2547620" cy="1395730"/>
            </a:xfrm>
            <a:custGeom>
              <a:avLst/>
              <a:gdLst/>
              <a:ahLst/>
              <a:cxnLst/>
              <a:rect l="l" t="t" r="r" b="b"/>
              <a:pathLst>
                <a:path w="2547620" h="1395729">
                  <a:moveTo>
                    <a:pt x="517144" y="152907"/>
                  </a:moveTo>
                  <a:lnTo>
                    <a:pt x="524938" y="104574"/>
                  </a:lnTo>
                  <a:lnTo>
                    <a:pt x="546644" y="62599"/>
                  </a:lnTo>
                  <a:lnTo>
                    <a:pt x="579743" y="29500"/>
                  </a:lnTo>
                  <a:lnTo>
                    <a:pt x="621718" y="7794"/>
                  </a:lnTo>
                  <a:lnTo>
                    <a:pt x="670051" y="0"/>
                  </a:lnTo>
                  <a:lnTo>
                    <a:pt x="855472" y="0"/>
                  </a:lnTo>
                  <a:lnTo>
                    <a:pt x="1362963" y="0"/>
                  </a:lnTo>
                  <a:lnTo>
                    <a:pt x="2394204" y="0"/>
                  </a:lnTo>
                  <a:lnTo>
                    <a:pt x="2442537" y="7794"/>
                  </a:lnTo>
                  <a:lnTo>
                    <a:pt x="2484512" y="29500"/>
                  </a:lnTo>
                  <a:lnTo>
                    <a:pt x="2517611" y="62599"/>
                  </a:lnTo>
                  <a:lnTo>
                    <a:pt x="2539317" y="104574"/>
                  </a:lnTo>
                  <a:lnTo>
                    <a:pt x="2547111" y="152907"/>
                  </a:lnTo>
                  <a:lnTo>
                    <a:pt x="2547111" y="535177"/>
                  </a:lnTo>
                  <a:lnTo>
                    <a:pt x="2547111" y="764539"/>
                  </a:lnTo>
                  <a:lnTo>
                    <a:pt x="2539317" y="812873"/>
                  </a:lnTo>
                  <a:lnTo>
                    <a:pt x="2517611" y="854848"/>
                  </a:lnTo>
                  <a:lnTo>
                    <a:pt x="2484512" y="887947"/>
                  </a:lnTo>
                  <a:lnTo>
                    <a:pt x="2442537" y="909653"/>
                  </a:lnTo>
                  <a:lnTo>
                    <a:pt x="2394204" y="917447"/>
                  </a:lnTo>
                  <a:lnTo>
                    <a:pt x="1362963" y="917447"/>
                  </a:lnTo>
                  <a:lnTo>
                    <a:pt x="0" y="1395221"/>
                  </a:lnTo>
                  <a:lnTo>
                    <a:pt x="855472" y="917447"/>
                  </a:lnTo>
                  <a:lnTo>
                    <a:pt x="670051" y="917447"/>
                  </a:lnTo>
                  <a:lnTo>
                    <a:pt x="621718" y="909653"/>
                  </a:lnTo>
                  <a:lnTo>
                    <a:pt x="579743" y="887947"/>
                  </a:lnTo>
                  <a:lnTo>
                    <a:pt x="546644" y="854848"/>
                  </a:lnTo>
                  <a:lnTo>
                    <a:pt x="524938" y="812873"/>
                  </a:lnTo>
                  <a:lnTo>
                    <a:pt x="517144" y="764539"/>
                  </a:lnTo>
                  <a:lnTo>
                    <a:pt x="517144" y="535177"/>
                  </a:lnTo>
                  <a:lnTo>
                    <a:pt x="517144" y="152907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10007345" y="3679063"/>
            <a:ext cx="14027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1150" marR="5080" indent="-299085">
              <a:lnSpc>
                <a:spcPct val="100000"/>
              </a:lnSpc>
              <a:spcBef>
                <a:spcPts val="100"/>
              </a:spcBef>
            </a:pPr>
            <a:r>
              <a:rPr sz="1800" spc="-7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Ap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</a:t>
            </a:r>
            <a:r>
              <a:rPr sz="18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r</a:t>
            </a:r>
            <a:r>
              <a:rPr sz="1800" spc="-4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oxima</a:t>
            </a:r>
            <a:r>
              <a:rPr sz="18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ti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on  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itérative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36</a:t>
            </a:fld>
            <a:endParaRPr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A423E3D-67FD-4B0F-9F60-32BB954AB5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779" r="52716"/>
          <a:stretch/>
        </p:blipFill>
        <p:spPr>
          <a:xfrm>
            <a:off x="8575399" y="3047999"/>
            <a:ext cx="803550" cy="801859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0F902728-40E6-A41F-1E6A-1F394B3F2B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/>
          <a:stretch/>
        </p:blipFill>
        <p:spPr>
          <a:xfrm>
            <a:off x="8576309" y="2808349"/>
            <a:ext cx="1699407" cy="1106901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199504" y="2930779"/>
            <a:ext cx="1856739" cy="1396365"/>
            <a:chOff x="6199504" y="2930779"/>
            <a:chExt cx="1856739" cy="1396365"/>
          </a:xfrm>
        </p:grpSpPr>
        <p:sp>
          <p:nvSpPr>
            <p:cNvPr id="4" name="object 4"/>
            <p:cNvSpPr/>
            <p:nvPr/>
          </p:nvSpPr>
          <p:spPr>
            <a:xfrm>
              <a:off x="6934199" y="3179064"/>
              <a:ext cx="1115695" cy="1045844"/>
            </a:xfrm>
            <a:custGeom>
              <a:avLst/>
              <a:gdLst/>
              <a:ahLst/>
              <a:cxnLst/>
              <a:rect l="l" t="t" r="r" b="b"/>
              <a:pathLst>
                <a:path w="1115695" h="1045845">
                  <a:moveTo>
                    <a:pt x="0" y="522731"/>
                  </a:moveTo>
                  <a:lnTo>
                    <a:pt x="2279" y="475156"/>
                  </a:lnTo>
                  <a:lnTo>
                    <a:pt x="8985" y="428777"/>
                  </a:lnTo>
                  <a:lnTo>
                    <a:pt x="19921" y="383778"/>
                  </a:lnTo>
                  <a:lnTo>
                    <a:pt x="34891" y="340344"/>
                  </a:lnTo>
                  <a:lnTo>
                    <a:pt x="53697" y="298660"/>
                  </a:lnTo>
                  <a:lnTo>
                    <a:pt x="76143" y="258910"/>
                  </a:lnTo>
                  <a:lnTo>
                    <a:pt x="102032" y="221280"/>
                  </a:lnTo>
                  <a:lnTo>
                    <a:pt x="131168" y="185953"/>
                  </a:lnTo>
                  <a:lnTo>
                    <a:pt x="163353" y="153114"/>
                  </a:lnTo>
                  <a:lnTo>
                    <a:pt x="198391" y="122948"/>
                  </a:lnTo>
                  <a:lnTo>
                    <a:pt x="236085" y="95640"/>
                  </a:lnTo>
                  <a:lnTo>
                    <a:pt x="276239" y="71374"/>
                  </a:lnTo>
                  <a:lnTo>
                    <a:pt x="318654" y="50334"/>
                  </a:lnTo>
                  <a:lnTo>
                    <a:pt x="363136" y="32706"/>
                  </a:lnTo>
                  <a:lnTo>
                    <a:pt x="409486" y="18674"/>
                  </a:lnTo>
                  <a:lnTo>
                    <a:pt x="457509" y="8422"/>
                  </a:lnTo>
                  <a:lnTo>
                    <a:pt x="507007" y="2136"/>
                  </a:lnTo>
                  <a:lnTo>
                    <a:pt x="557783" y="0"/>
                  </a:lnTo>
                  <a:lnTo>
                    <a:pt x="608560" y="2136"/>
                  </a:lnTo>
                  <a:lnTo>
                    <a:pt x="658058" y="8422"/>
                  </a:lnTo>
                  <a:lnTo>
                    <a:pt x="706081" y="18674"/>
                  </a:lnTo>
                  <a:lnTo>
                    <a:pt x="752431" y="32706"/>
                  </a:lnTo>
                  <a:lnTo>
                    <a:pt x="796913" y="50334"/>
                  </a:lnTo>
                  <a:lnTo>
                    <a:pt x="839328" y="71374"/>
                  </a:lnTo>
                  <a:lnTo>
                    <a:pt x="879482" y="95640"/>
                  </a:lnTo>
                  <a:lnTo>
                    <a:pt x="917176" y="122948"/>
                  </a:lnTo>
                  <a:lnTo>
                    <a:pt x="952214" y="153114"/>
                  </a:lnTo>
                  <a:lnTo>
                    <a:pt x="984399" y="185953"/>
                  </a:lnTo>
                  <a:lnTo>
                    <a:pt x="1013535" y="221280"/>
                  </a:lnTo>
                  <a:lnTo>
                    <a:pt x="1039424" y="258910"/>
                  </a:lnTo>
                  <a:lnTo>
                    <a:pt x="1061870" y="298660"/>
                  </a:lnTo>
                  <a:lnTo>
                    <a:pt x="1080676" y="340344"/>
                  </a:lnTo>
                  <a:lnTo>
                    <a:pt x="1095646" y="383778"/>
                  </a:lnTo>
                  <a:lnTo>
                    <a:pt x="1106582" y="428777"/>
                  </a:lnTo>
                  <a:lnTo>
                    <a:pt x="1113288" y="475156"/>
                  </a:lnTo>
                  <a:lnTo>
                    <a:pt x="1115568" y="522731"/>
                  </a:lnTo>
                  <a:lnTo>
                    <a:pt x="1113288" y="570307"/>
                  </a:lnTo>
                  <a:lnTo>
                    <a:pt x="1106582" y="616686"/>
                  </a:lnTo>
                  <a:lnTo>
                    <a:pt x="1095646" y="661685"/>
                  </a:lnTo>
                  <a:lnTo>
                    <a:pt x="1080676" y="705119"/>
                  </a:lnTo>
                  <a:lnTo>
                    <a:pt x="1061870" y="746803"/>
                  </a:lnTo>
                  <a:lnTo>
                    <a:pt x="1039424" y="786553"/>
                  </a:lnTo>
                  <a:lnTo>
                    <a:pt x="1013535" y="824183"/>
                  </a:lnTo>
                  <a:lnTo>
                    <a:pt x="984399" y="859510"/>
                  </a:lnTo>
                  <a:lnTo>
                    <a:pt x="952214" y="892349"/>
                  </a:lnTo>
                  <a:lnTo>
                    <a:pt x="917176" y="922515"/>
                  </a:lnTo>
                  <a:lnTo>
                    <a:pt x="879482" y="949823"/>
                  </a:lnTo>
                  <a:lnTo>
                    <a:pt x="839328" y="974089"/>
                  </a:lnTo>
                  <a:lnTo>
                    <a:pt x="796913" y="995129"/>
                  </a:lnTo>
                  <a:lnTo>
                    <a:pt x="752431" y="1012757"/>
                  </a:lnTo>
                  <a:lnTo>
                    <a:pt x="706081" y="1026789"/>
                  </a:lnTo>
                  <a:lnTo>
                    <a:pt x="658058" y="1037041"/>
                  </a:lnTo>
                  <a:lnTo>
                    <a:pt x="608560" y="1043327"/>
                  </a:lnTo>
                  <a:lnTo>
                    <a:pt x="557783" y="1045463"/>
                  </a:lnTo>
                  <a:lnTo>
                    <a:pt x="507007" y="1043327"/>
                  </a:lnTo>
                  <a:lnTo>
                    <a:pt x="457509" y="1037041"/>
                  </a:lnTo>
                  <a:lnTo>
                    <a:pt x="409486" y="1026789"/>
                  </a:lnTo>
                  <a:lnTo>
                    <a:pt x="363136" y="1012757"/>
                  </a:lnTo>
                  <a:lnTo>
                    <a:pt x="318654" y="995129"/>
                  </a:lnTo>
                  <a:lnTo>
                    <a:pt x="276239" y="974089"/>
                  </a:lnTo>
                  <a:lnTo>
                    <a:pt x="236085" y="949823"/>
                  </a:lnTo>
                  <a:lnTo>
                    <a:pt x="198391" y="922515"/>
                  </a:lnTo>
                  <a:lnTo>
                    <a:pt x="163353" y="892349"/>
                  </a:lnTo>
                  <a:lnTo>
                    <a:pt x="131168" y="859510"/>
                  </a:lnTo>
                  <a:lnTo>
                    <a:pt x="102032" y="824183"/>
                  </a:lnTo>
                  <a:lnTo>
                    <a:pt x="76143" y="786553"/>
                  </a:lnTo>
                  <a:lnTo>
                    <a:pt x="53697" y="746803"/>
                  </a:lnTo>
                  <a:lnTo>
                    <a:pt x="34891" y="705119"/>
                  </a:lnTo>
                  <a:lnTo>
                    <a:pt x="19921" y="661685"/>
                  </a:lnTo>
                  <a:lnTo>
                    <a:pt x="8985" y="616686"/>
                  </a:lnTo>
                  <a:lnTo>
                    <a:pt x="2279" y="570307"/>
                  </a:lnTo>
                  <a:lnTo>
                    <a:pt x="0" y="522731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199505" y="2930778"/>
              <a:ext cx="765810" cy="1396365"/>
            </a:xfrm>
            <a:custGeom>
              <a:avLst/>
              <a:gdLst/>
              <a:ahLst/>
              <a:cxnLst/>
              <a:rect l="l" t="t" r="r" b="b"/>
              <a:pathLst>
                <a:path w="765809" h="1396364">
                  <a:moveTo>
                    <a:pt x="735711" y="769493"/>
                  </a:moveTo>
                  <a:lnTo>
                    <a:pt x="723988" y="763778"/>
                  </a:lnTo>
                  <a:lnTo>
                    <a:pt x="659130" y="732155"/>
                  </a:lnTo>
                  <a:lnTo>
                    <a:pt x="659447" y="763917"/>
                  </a:lnTo>
                  <a:lnTo>
                    <a:pt x="0" y="770636"/>
                  </a:lnTo>
                  <a:lnTo>
                    <a:pt x="127" y="783336"/>
                  </a:lnTo>
                  <a:lnTo>
                    <a:pt x="659574" y="776617"/>
                  </a:lnTo>
                  <a:lnTo>
                    <a:pt x="659892" y="808355"/>
                  </a:lnTo>
                  <a:lnTo>
                    <a:pt x="735711" y="769493"/>
                  </a:lnTo>
                  <a:close/>
                </a:path>
                <a:path w="765809" h="1396364">
                  <a:moveTo>
                    <a:pt x="765429" y="946277"/>
                  </a:moveTo>
                  <a:lnTo>
                    <a:pt x="680720" y="955548"/>
                  </a:lnTo>
                  <a:lnTo>
                    <a:pt x="697941" y="982268"/>
                  </a:lnTo>
                  <a:lnTo>
                    <a:pt x="72898" y="1385316"/>
                  </a:lnTo>
                  <a:lnTo>
                    <a:pt x="79756" y="1395984"/>
                  </a:lnTo>
                  <a:lnTo>
                    <a:pt x="704811" y="992936"/>
                  </a:lnTo>
                  <a:lnTo>
                    <a:pt x="721995" y="1019556"/>
                  </a:lnTo>
                  <a:lnTo>
                    <a:pt x="748182" y="975360"/>
                  </a:lnTo>
                  <a:lnTo>
                    <a:pt x="765429" y="946277"/>
                  </a:lnTo>
                  <a:close/>
                </a:path>
                <a:path w="765809" h="1396364">
                  <a:moveTo>
                    <a:pt x="765556" y="559816"/>
                  </a:moveTo>
                  <a:lnTo>
                    <a:pt x="752475" y="518668"/>
                  </a:lnTo>
                  <a:lnTo>
                    <a:pt x="739775" y="478663"/>
                  </a:lnTo>
                  <a:lnTo>
                    <a:pt x="717092" y="500710"/>
                  </a:lnTo>
                  <a:lnTo>
                    <a:pt x="230251" y="0"/>
                  </a:lnTo>
                  <a:lnTo>
                    <a:pt x="221107" y="8890"/>
                  </a:lnTo>
                  <a:lnTo>
                    <a:pt x="707948" y="509600"/>
                  </a:lnTo>
                  <a:lnTo>
                    <a:pt x="685165" y="531749"/>
                  </a:lnTo>
                  <a:lnTo>
                    <a:pt x="765556" y="559816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6228079" y="2586989"/>
            <a:ext cx="1250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Roboto"/>
                <a:cs typeface="Roboto"/>
              </a:rPr>
              <a:t>1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253860" y="3408933"/>
            <a:ext cx="4845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88886" y="2877693"/>
            <a:ext cx="2774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0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051292" y="3663696"/>
            <a:ext cx="415925" cy="76200"/>
          </a:xfrm>
          <a:custGeom>
            <a:avLst/>
            <a:gdLst/>
            <a:ahLst/>
            <a:cxnLst/>
            <a:rect l="l" t="t" r="r" b="b"/>
            <a:pathLst>
              <a:path w="415925" h="76200">
                <a:moveTo>
                  <a:pt x="403098" y="31749"/>
                </a:moveTo>
                <a:lnTo>
                  <a:pt x="352298" y="31749"/>
                </a:lnTo>
                <a:lnTo>
                  <a:pt x="352298" y="44449"/>
                </a:lnTo>
                <a:lnTo>
                  <a:pt x="339598" y="44454"/>
                </a:lnTo>
                <a:lnTo>
                  <a:pt x="339598" y="76199"/>
                </a:lnTo>
                <a:lnTo>
                  <a:pt x="415798" y="38099"/>
                </a:lnTo>
                <a:lnTo>
                  <a:pt x="403098" y="31749"/>
                </a:lnTo>
                <a:close/>
              </a:path>
              <a:path w="415925" h="76200">
                <a:moveTo>
                  <a:pt x="339598" y="31754"/>
                </a:moveTo>
                <a:lnTo>
                  <a:pt x="0" y="31876"/>
                </a:lnTo>
                <a:lnTo>
                  <a:pt x="0" y="44576"/>
                </a:lnTo>
                <a:lnTo>
                  <a:pt x="339598" y="44454"/>
                </a:lnTo>
                <a:lnTo>
                  <a:pt x="339598" y="31754"/>
                </a:lnTo>
                <a:close/>
              </a:path>
              <a:path w="415925" h="76200">
                <a:moveTo>
                  <a:pt x="352298" y="31749"/>
                </a:moveTo>
                <a:lnTo>
                  <a:pt x="339598" y="31754"/>
                </a:lnTo>
                <a:lnTo>
                  <a:pt x="339598" y="44454"/>
                </a:lnTo>
                <a:lnTo>
                  <a:pt x="352298" y="44449"/>
                </a:lnTo>
                <a:lnTo>
                  <a:pt x="352298" y="31749"/>
                </a:lnTo>
                <a:close/>
              </a:path>
              <a:path w="415925" h="76200">
                <a:moveTo>
                  <a:pt x="339598" y="0"/>
                </a:moveTo>
                <a:lnTo>
                  <a:pt x="339598" y="31754"/>
                </a:lnTo>
                <a:lnTo>
                  <a:pt x="403098" y="31749"/>
                </a:lnTo>
                <a:lnTo>
                  <a:pt x="339598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7523480" y="3512007"/>
            <a:ext cx="45910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15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7491983" y="3179064"/>
            <a:ext cx="0" cy="1045844"/>
          </a:xfrm>
          <a:custGeom>
            <a:avLst/>
            <a:gdLst/>
            <a:ahLst/>
            <a:cxnLst/>
            <a:rect l="l" t="t" r="r" b="b"/>
            <a:pathLst>
              <a:path h="1045845">
                <a:moveTo>
                  <a:pt x="0" y="0"/>
                </a:moveTo>
                <a:lnTo>
                  <a:pt x="0" y="1045591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7229982" y="3540074"/>
            <a:ext cx="13144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985002" y="3955160"/>
            <a:ext cx="605155" cy="6203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0340">
              <a:lnSpc>
                <a:spcPct val="100000"/>
              </a:lnSpc>
              <a:spcBef>
                <a:spcPts val="90"/>
              </a:spcBef>
            </a:pPr>
            <a:r>
              <a:rPr sz="2100" baseline="13888" dirty="0">
                <a:latin typeface="Roboto"/>
                <a:cs typeface="Roboto"/>
              </a:rPr>
              <a:t>w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  <a:p>
            <a:pPr marL="38100">
              <a:lnSpc>
                <a:spcPct val="100000"/>
              </a:lnSpc>
              <a:spcBef>
                <a:spcPts val="1330"/>
              </a:spcBef>
            </a:pPr>
            <a:r>
              <a:rPr sz="2100" baseline="13888" dirty="0">
                <a:latin typeface="Roboto"/>
                <a:cs typeface="Roboto"/>
              </a:rPr>
              <a:t>x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699505" y="3504691"/>
            <a:ext cx="438784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x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997952" y="5245608"/>
            <a:ext cx="1865630" cy="368935"/>
          </a:xfrm>
          <a:prstGeom prst="rect">
            <a:avLst/>
          </a:prstGeom>
          <a:ln w="19050">
            <a:solidFill>
              <a:srgbClr val="1CACE3"/>
            </a:solidFill>
          </a:ln>
        </p:spPr>
        <p:txBody>
          <a:bodyPr vert="horz" wrap="square" lIns="0" tIns="93345" rIns="0" bIns="0" rtlCol="0">
            <a:spAutoFit/>
          </a:bodyPr>
          <a:lstStyle/>
          <a:p>
            <a:pPr marL="94615">
              <a:lnSpc>
                <a:spcPct val="100000"/>
              </a:lnSpc>
              <a:spcBef>
                <a:spcPts val="735"/>
              </a:spcBef>
            </a:pPr>
            <a:r>
              <a:rPr sz="2700" spc="-7" baseline="13888" dirty="0">
                <a:latin typeface="Franklin Gothic Medium"/>
                <a:cs typeface="Franklin Gothic Medium"/>
              </a:rPr>
              <a:t>(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0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15" baseline="13888" dirty="0">
                <a:latin typeface="Franklin Gothic Medium"/>
                <a:cs typeface="Franklin Gothic Medium"/>
              </a:rPr>
              <a:t> 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temp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52" baseline="13888" dirty="0">
                <a:latin typeface="Franklin Gothic Medium"/>
                <a:cs typeface="Franklin Gothic Medium"/>
              </a:rPr>
              <a:t> </a:t>
            </a:r>
            <a:r>
              <a:rPr sz="2700" spc="-15" baseline="13888" dirty="0">
                <a:latin typeface="Roboto"/>
                <a:cs typeface="Roboto"/>
              </a:rPr>
              <a:t>w</a:t>
            </a:r>
            <a:r>
              <a:rPr sz="1200" spc="-10" dirty="0">
                <a:latin typeface="Roboto"/>
                <a:cs typeface="Roboto"/>
              </a:rPr>
              <a:t>pluie</a:t>
            </a:r>
            <a:r>
              <a:rPr sz="2700" spc="-15" baseline="13888" dirty="0">
                <a:latin typeface="Franklin Gothic Medium"/>
                <a:cs typeface="Franklin Gothic Medium"/>
              </a:rPr>
              <a:t>)</a:t>
            </a:r>
            <a:endParaRPr sz="2700" baseline="13888">
              <a:latin typeface="Franklin Gothic Medium"/>
              <a:cs typeface="Franklin Gothic Medium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079993" y="4905247"/>
            <a:ext cx="8013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20" dirty="0">
                <a:latin typeface="Franklin Gothic Medium"/>
                <a:cs typeface="Franklin Gothic Medium"/>
              </a:rPr>
              <a:t>M</a:t>
            </a:r>
            <a:r>
              <a:rPr sz="1800" spc="-10" dirty="0">
                <a:latin typeface="Franklin Gothic Medium"/>
                <a:cs typeface="Franklin Gothic Medium"/>
              </a:rPr>
              <a:t>o</a:t>
            </a:r>
            <a:r>
              <a:rPr sz="1800" spc="-15" dirty="0">
                <a:latin typeface="Franklin Gothic Medium"/>
                <a:cs typeface="Franklin Gothic Medium"/>
              </a:rPr>
              <a:t>d</a:t>
            </a:r>
            <a:r>
              <a:rPr sz="1800" spc="-10" dirty="0">
                <a:latin typeface="Franklin Gothic Medium"/>
                <a:cs typeface="Franklin Gothic Medium"/>
              </a:rPr>
              <a:t>èle: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6353174" y="930393"/>
            <a:ext cx="4438650" cy="155042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spc="-5" dirty="0">
                <a:solidFill>
                  <a:srgbClr val="FF0000"/>
                </a:solidFill>
              </a:rPr>
              <a:t>Le</a:t>
            </a:r>
            <a:r>
              <a:rPr sz="2000" spc="-35" dirty="0">
                <a:solidFill>
                  <a:srgbClr val="FF0000"/>
                </a:solidFill>
              </a:rPr>
              <a:t> </a:t>
            </a:r>
            <a:r>
              <a:rPr sz="2000" spc="-25" dirty="0">
                <a:solidFill>
                  <a:srgbClr val="FF0000"/>
                </a:solidFill>
              </a:rPr>
              <a:t>modèle</a:t>
            </a:r>
            <a:r>
              <a:rPr sz="2000" spc="-85" dirty="0">
                <a:solidFill>
                  <a:srgbClr val="FF0000"/>
                </a:solidFill>
              </a:rPr>
              <a:t> </a:t>
            </a:r>
            <a:r>
              <a:rPr sz="2000" spc="-5" dirty="0">
                <a:solidFill>
                  <a:srgbClr val="FF0000"/>
                </a:solidFill>
              </a:rPr>
              <a:t>appris</a:t>
            </a:r>
            <a:r>
              <a:rPr sz="2000" spc="-65" dirty="0">
                <a:solidFill>
                  <a:srgbClr val="FF0000"/>
                </a:solidFill>
              </a:rPr>
              <a:t> </a:t>
            </a:r>
            <a:r>
              <a:rPr sz="2000" spc="-10" dirty="0">
                <a:solidFill>
                  <a:srgbClr val="FF0000"/>
                </a:solidFill>
              </a:rPr>
              <a:t>doit</a:t>
            </a:r>
            <a:r>
              <a:rPr sz="2000" spc="-65" dirty="0">
                <a:solidFill>
                  <a:srgbClr val="FF0000"/>
                </a:solidFill>
              </a:rPr>
              <a:t> </a:t>
            </a:r>
            <a:r>
              <a:rPr sz="2000" spc="-5" dirty="0">
                <a:solidFill>
                  <a:srgbClr val="FF0000"/>
                </a:solidFill>
              </a:rPr>
              <a:t>MINIMISER</a:t>
            </a:r>
            <a:r>
              <a:rPr sz="2000" spc="-90" dirty="0">
                <a:solidFill>
                  <a:srgbClr val="FF0000"/>
                </a:solidFill>
              </a:rPr>
              <a:t> </a:t>
            </a:r>
            <a:r>
              <a:rPr sz="2000" spc="-10" dirty="0">
                <a:solidFill>
                  <a:srgbClr val="FF0000"/>
                </a:solidFill>
              </a:rPr>
              <a:t>l'erreur</a:t>
            </a:r>
            <a:endParaRPr sz="2000" dirty="0"/>
          </a:p>
          <a:p>
            <a:pPr marL="12700">
              <a:lnSpc>
                <a:spcPct val="100000"/>
              </a:lnSpc>
            </a:pPr>
            <a:r>
              <a:rPr sz="2000" spc="20" dirty="0">
                <a:solidFill>
                  <a:srgbClr val="FF0000"/>
                </a:solidFill>
              </a:rPr>
              <a:t>sur</a:t>
            </a:r>
            <a:r>
              <a:rPr sz="2000" spc="-65" dirty="0">
                <a:solidFill>
                  <a:srgbClr val="FF0000"/>
                </a:solidFill>
              </a:rPr>
              <a:t> </a:t>
            </a:r>
            <a:r>
              <a:rPr sz="2000" spc="-15" dirty="0">
                <a:solidFill>
                  <a:srgbClr val="FF0000"/>
                </a:solidFill>
              </a:rPr>
              <a:t>tout</a:t>
            </a:r>
            <a:r>
              <a:rPr sz="2000" spc="-90" dirty="0">
                <a:solidFill>
                  <a:srgbClr val="FF0000"/>
                </a:solidFill>
              </a:rPr>
              <a:t> </a:t>
            </a:r>
            <a:r>
              <a:rPr sz="2000" spc="-20" dirty="0">
                <a:solidFill>
                  <a:srgbClr val="FF0000"/>
                </a:solidFill>
              </a:rPr>
              <a:t>l'ensemble</a:t>
            </a:r>
            <a:r>
              <a:rPr sz="2000" spc="-85" dirty="0">
                <a:solidFill>
                  <a:srgbClr val="FF0000"/>
                </a:solidFill>
              </a:rPr>
              <a:t> </a:t>
            </a:r>
            <a:r>
              <a:rPr sz="2000" spc="-15" dirty="0">
                <a:solidFill>
                  <a:srgbClr val="FF0000"/>
                </a:solidFill>
              </a:rPr>
              <a:t>d'apprentissage</a:t>
            </a:r>
            <a:r>
              <a:rPr sz="2000" spc="-75" dirty="0">
                <a:solidFill>
                  <a:srgbClr val="FF0000"/>
                </a:solidFill>
              </a:rPr>
              <a:t> </a:t>
            </a:r>
            <a:r>
              <a:rPr sz="2000" spc="35" dirty="0">
                <a:solidFill>
                  <a:srgbClr val="FF0000"/>
                </a:solidFill>
              </a:rPr>
              <a:t>(</a:t>
            </a:r>
            <a:r>
              <a:rPr sz="2000" i="1" spc="3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E</a:t>
            </a:r>
            <a:r>
              <a:rPr sz="2000" spc="35" dirty="0">
                <a:solidFill>
                  <a:srgbClr val="FF0000"/>
                </a:solidFill>
              </a:rPr>
              <a:t>).</a:t>
            </a:r>
            <a:br>
              <a:rPr lang="fr-CA" sz="2000" spc="35" dirty="0">
                <a:solidFill>
                  <a:srgbClr val="FF0000"/>
                </a:solidFill>
              </a:rPr>
            </a:br>
            <a:br>
              <a:rPr lang="fr-CA" sz="2000" spc="35" dirty="0">
                <a:solidFill>
                  <a:srgbClr val="FF0000"/>
                </a:solidFill>
              </a:rPr>
            </a:br>
            <a:r>
              <a:rPr lang="fr-CA" sz="2000" spc="35" dirty="0">
                <a:solidFill>
                  <a:srgbClr val="FF0000"/>
                </a:solidFill>
              </a:rPr>
              <a:t>On va utiliser l’erreur pour modifier les poids initiaux.</a:t>
            </a:r>
            <a:endParaRPr sz="2000" dirty="0">
              <a:latin typeface="Franklin Gothic Medium"/>
              <a:cs typeface="Franklin Gothic Medium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9179052" y="3342132"/>
            <a:ext cx="1210310" cy="670560"/>
          </a:xfrm>
          <a:prstGeom prst="rect">
            <a:avLst/>
          </a:prstGeom>
          <a:solidFill>
            <a:srgbClr val="1CACE3"/>
          </a:solidFill>
          <a:ln w="22225">
            <a:solidFill>
              <a:srgbClr val="117DA7"/>
            </a:solidFill>
          </a:ln>
        </p:spPr>
        <p:txBody>
          <a:bodyPr vert="horz" wrap="square" lIns="0" tIns="191770" rIns="0" bIns="0" rtlCol="0">
            <a:spAutoFit/>
          </a:bodyPr>
          <a:lstStyle/>
          <a:p>
            <a:pPr marL="304800">
              <a:lnSpc>
                <a:spcPct val="100000"/>
              </a:lnSpc>
              <a:spcBef>
                <a:spcPts val="1510"/>
              </a:spcBef>
            </a:pP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Erreur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8910701" y="3635375"/>
            <a:ext cx="267335" cy="76200"/>
          </a:xfrm>
          <a:custGeom>
            <a:avLst/>
            <a:gdLst/>
            <a:ahLst/>
            <a:cxnLst/>
            <a:rect l="l" t="t" r="r" b="b"/>
            <a:pathLst>
              <a:path w="267334" h="76200">
                <a:moveTo>
                  <a:pt x="191770" y="0"/>
                </a:moveTo>
                <a:lnTo>
                  <a:pt x="190869" y="31781"/>
                </a:lnTo>
                <a:lnTo>
                  <a:pt x="203580" y="32131"/>
                </a:lnTo>
                <a:lnTo>
                  <a:pt x="203200" y="44831"/>
                </a:lnTo>
                <a:lnTo>
                  <a:pt x="190499" y="44831"/>
                </a:lnTo>
                <a:lnTo>
                  <a:pt x="189610" y="76200"/>
                </a:lnTo>
                <a:lnTo>
                  <a:pt x="257004" y="44831"/>
                </a:lnTo>
                <a:lnTo>
                  <a:pt x="203200" y="44831"/>
                </a:lnTo>
                <a:lnTo>
                  <a:pt x="190509" y="44482"/>
                </a:lnTo>
                <a:lnTo>
                  <a:pt x="257754" y="44482"/>
                </a:lnTo>
                <a:lnTo>
                  <a:pt x="266826" y="40258"/>
                </a:lnTo>
                <a:lnTo>
                  <a:pt x="191770" y="0"/>
                </a:lnTo>
                <a:close/>
              </a:path>
              <a:path w="267334" h="76200">
                <a:moveTo>
                  <a:pt x="190869" y="31781"/>
                </a:moveTo>
                <a:lnTo>
                  <a:pt x="190509" y="44482"/>
                </a:lnTo>
                <a:lnTo>
                  <a:pt x="203200" y="44831"/>
                </a:lnTo>
                <a:lnTo>
                  <a:pt x="203580" y="32131"/>
                </a:lnTo>
                <a:lnTo>
                  <a:pt x="190869" y="31781"/>
                </a:lnTo>
                <a:close/>
              </a:path>
              <a:path w="267334" h="76200">
                <a:moveTo>
                  <a:pt x="253" y="26543"/>
                </a:moveTo>
                <a:lnTo>
                  <a:pt x="0" y="39243"/>
                </a:lnTo>
                <a:lnTo>
                  <a:pt x="190509" y="44482"/>
                </a:lnTo>
                <a:lnTo>
                  <a:pt x="190869" y="31781"/>
                </a:lnTo>
                <a:lnTo>
                  <a:pt x="253" y="26543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1" name="object 21"/>
          <p:cNvGrpSpPr/>
          <p:nvPr/>
        </p:nvGrpSpPr>
        <p:grpSpPr>
          <a:xfrm>
            <a:off x="6612445" y="3107435"/>
            <a:ext cx="3208655" cy="1584960"/>
            <a:chOff x="6612445" y="3107435"/>
            <a:chExt cx="3208655" cy="1584960"/>
          </a:xfrm>
        </p:grpSpPr>
        <p:sp>
          <p:nvSpPr>
            <p:cNvPr id="22" name="object 22"/>
            <p:cNvSpPr/>
            <p:nvPr/>
          </p:nvSpPr>
          <p:spPr>
            <a:xfrm>
              <a:off x="6623557" y="4519675"/>
              <a:ext cx="1654175" cy="161925"/>
            </a:xfrm>
            <a:custGeom>
              <a:avLst/>
              <a:gdLst/>
              <a:ahLst/>
              <a:cxnLst/>
              <a:rect l="l" t="t" r="r" b="b"/>
              <a:pathLst>
                <a:path w="1654175" h="161925">
                  <a:moveTo>
                    <a:pt x="16128" y="0"/>
                  </a:moveTo>
                  <a:lnTo>
                    <a:pt x="0" y="80518"/>
                  </a:lnTo>
                  <a:lnTo>
                    <a:pt x="38226" y="75056"/>
                  </a:lnTo>
                  <a:lnTo>
                    <a:pt x="58615" y="85362"/>
                  </a:lnTo>
                  <a:lnTo>
                    <a:pt x="107277" y="104018"/>
                  </a:lnTo>
                  <a:lnTo>
                    <a:pt x="165969" y="120062"/>
                  </a:lnTo>
                  <a:lnTo>
                    <a:pt x="234112" y="133490"/>
                  </a:lnTo>
                  <a:lnTo>
                    <a:pt x="311123" y="144297"/>
                  </a:lnTo>
                  <a:lnTo>
                    <a:pt x="352773" y="148716"/>
                  </a:lnTo>
                  <a:lnTo>
                    <a:pt x="396423" y="152478"/>
                  </a:lnTo>
                  <a:lnTo>
                    <a:pt x="442000" y="155582"/>
                  </a:lnTo>
                  <a:lnTo>
                    <a:pt x="489432" y="158028"/>
                  </a:lnTo>
                  <a:lnTo>
                    <a:pt x="538645" y="159814"/>
                  </a:lnTo>
                  <a:lnTo>
                    <a:pt x="589568" y="160942"/>
                  </a:lnTo>
                  <a:lnTo>
                    <a:pt x="642128" y="161409"/>
                  </a:lnTo>
                  <a:lnTo>
                    <a:pt x="696252" y="161215"/>
                  </a:lnTo>
                  <a:lnTo>
                    <a:pt x="751867" y="160360"/>
                  </a:lnTo>
                  <a:lnTo>
                    <a:pt x="808902" y="158842"/>
                  </a:lnTo>
                  <a:lnTo>
                    <a:pt x="867283" y="156662"/>
                  </a:lnTo>
                  <a:lnTo>
                    <a:pt x="926938" y="153819"/>
                  </a:lnTo>
                  <a:lnTo>
                    <a:pt x="987795" y="150312"/>
                  </a:lnTo>
                  <a:lnTo>
                    <a:pt x="1049780" y="146141"/>
                  </a:lnTo>
                  <a:lnTo>
                    <a:pt x="1112822" y="141304"/>
                  </a:lnTo>
                  <a:lnTo>
                    <a:pt x="1176847" y="135802"/>
                  </a:lnTo>
                  <a:lnTo>
                    <a:pt x="1241783" y="129633"/>
                  </a:lnTo>
                  <a:lnTo>
                    <a:pt x="1307559" y="122797"/>
                  </a:lnTo>
                  <a:lnTo>
                    <a:pt x="1374100" y="115294"/>
                  </a:lnTo>
                  <a:lnTo>
                    <a:pt x="1441334" y="107122"/>
                  </a:lnTo>
                  <a:lnTo>
                    <a:pt x="1509190" y="98282"/>
                  </a:lnTo>
                  <a:lnTo>
                    <a:pt x="1577594" y="88773"/>
                  </a:lnTo>
                  <a:lnTo>
                    <a:pt x="1654175" y="77850"/>
                  </a:lnTo>
                  <a:lnTo>
                    <a:pt x="1585771" y="87360"/>
                  </a:lnTo>
                  <a:lnTo>
                    <a:pt x="1517917" y="96199"/>
                  </a:lnTo>
                  <a:lnTo>
                    <a:pt x="1450684" y="104368"/>
                  </a:lnTo>
                  <a:lnTo>
                    <a:pt x="1384145" y="111869"/>
                  </a:lnTo>
                  <a:lnTo>
                    <a:pt x="1318373" y="118702"/>
                  </a:lnTo>
                  <a:lnTo>
                    <a:pt x="1253439" y="124867"/>
                  </a:lnTo>
                  <a:lnTo>
                    <a:pt x="1189418" y="130365"/>
                  </a:lnTo>
                  <a:lnTo>
                    <a:pt x="1126380" y="135198"/>
                  </a:lnTo>
                  <a:lnTo>
                    <a:pt x="1064398" y="139364"/>
                  </a:lnTo>
                  <a:lnTo>
                    <a:pt x="1003546" y="142866"/>
                  </a:lnTo>
                  <a:lnTo>
                    <a:pt x="943895" y="145704"/>
                  </a:lnTo>
                  <a:lnTo>
                    <a:pt x="885518" y="147878"/>
                  </a:lnTo>
                  <a:lnTo>
                    <a:pt x="828487" y="149389"/>
                  </a:lnTo>
                  <a:lnTo>
                    <a:pt x="772875" y="150239"/>
                  </a:lnTo>
                  <a:lnTo>
                    <a:pt x="718755" y="150426"/>
                  </a:lnTo>
                  <a:lnTo>
                    <a:pt x="666198" y="149953"/>
                  </a:lnTo>
                  <a:lnTo>
                    <a:pt x="615278" y="148820"/>
                  </a:lnTo>
                  <a:lnTo>
                    <a:pt x="566067" y="147027"/>
                  </a:lnTo>
                  <a:lnTo>
                    <a:pt x="518637" y="144575"/>
                  </a:lnTo>
                  <a:lnTo>
                    <a:pt x="473061" y="141465"/>
                  </a:lnTo>
                  <a:lnTo>
                    <a:pt x="429411" y="137698"/>
                  </a:lnTo>
                  <a:lnTo>
                    <a:pt x="387760" y="133274"/>
                  </a:lnTo>
                  <a:lnTo>
                    <a:pt x="348180" y="128193"/>
                  </a:lnTo>
                  <a:lnTo>
                    <a:pt x="275524" y="116067"/>
                  </a:lnTo>
                  <a:lnTo>
                    <a:pt x="212024" y="101323"/>
                  </a:lnTo>
                  <a:lnTo>
                    <a:pt x="158258" y="83968"/>
                  </a:lnTo>
                  <a:lnTo>
                    <a:pt x="114808" y="64007"/>
                  </a:lnTo>
                  <a:lnTo>
                    <a:pt x="153162" y="58547"/>
                  </a:lnTo>
                  <a:lnTo>
                    <a:pt x="16128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8239378" y="4068063"/>
              <a:ext cx="1550670" cy="535305"/>
            </a:xfrm>
            <a:custGeom>
              <a:avLst/>
              <a:gdLst/>
              <a:ahLst/>
              <a:cxnLst/>
              <a:rect l="l" t="t" r="r" b="b"/>
              <a:pathLst>
                <a:path w="1550670" h="535304">
                  <a:moveTo>
                    <a:pt x="1550162" y="0"/>
                  </a:moveTo>
                  <a:lnTo>
                    <a:pt x="1473580" y="10922"/>
                  </a:lnTo>
                  <a:lnTo>
                    <a:pt x="1473930" y="25768"/>
                  </a:lnTo>
                  <a:lnTo>
                    <a:pt x="1470836" y="40931"/>
                  </a:lnTo>
                  <a:lnTo>
                    <a:pt x="1441644" y="88053"/>
                  </a:lnTo>
                  <a:lnTo>
                    <a:pt x="1406335" y="120564"/>
                  </a:lnTo>
                  <a:lnTo>
                    <a:pt x="1359043" y="153706"/>
                  </a:lnTo>
                  <a:lnTo>
                    <a:pt x="1300365" y="187265"/>
                  </a:lnTo>
                  <a:lnTo>
                    <a:pt x="1230896" y="221031"/>
                  </a:lnTo>
                  <a:lnTo>
                    <a:pt x="1192302" y="237926"/>
                  </a:lnTo>
                  <a:lnTo>
                    <a:pt x="1151234" y="254793"/>
                  </a:lnTo>
                  <a:lnTo>
                    <a:pt x="1107766" y="271605"/>
                  </a:lnTo>
                  <a:lnTo>
                    <a:pt x="1061974" y="288337"/>
                  </a:lnTo>
                  <a:lnTo>
                    <a:pt x="1013930" y="304962"/>
                  </a:lnTo>
                  <a:lnTo>
                    <a:pt x="963712" y="321453"/>
                  </a:lnTo>
                  <a:lnTo>
                    <a:pt x="911391" y="337784"/>
                  </a:lnTo>
                  <a:lnTo>
                    <a:pt x="857044" y="353929"/>
                  </a:lnTo>
                  <a:lnTo>
                    <a:pt x="800745" y="369861"/>
                  </a:lnTo>
                  <a:lnTo>
                    <a:pt x="742568" y="385553"/>
                  </a:lnTo>
                  <a:lnTo>
                    <a:pt x="682587" y="400979"/>
                  </a:lnTo>
                  <a:lnTo>
                    <a:pt x="620878" y="416113"/>
                  </a:lnTo>
                  <a:lnTo>
                    <a:pt x="557515" y="430928"/>
                  </a:lnTo>
                  <a:lnTo>
                    <a:pt x="492572" y="445398"/>
                  </a:lnTo>
                  <a:lnTo>
                    <a:pt x="426124" y="459496"/>
                  </a:lnTo>
                  <a:lnTo>
                    <a:pt x="358245" y="473196"/>
                  </a:lnTo>
                  <a:lnTo>
                    <a:pt x="289010" y="486472"/>
                  </a:lnTo>
                  <a:lnTo>
                    <a:pt x="218493" y="499296"/>
                  </a:lnTo>
                  <a:lnTo>
                    <a:pt x="146770" y="511642"/>
                  </a:lnTo>
                  <a:lnTo>
                    <a:pt x="73914" y="523485"/>
                  </a:lnTo>
                  <a:lnTo>
                    <a:pt x="0" y="534797"/>
                  </a:lnTo>
                  <a:lnTo>
                    <a:pt x="111537" y="518629"/>
                  </a:lnTo>
                  <a:lnTo>
                    <a:pt x="183755" y="507262"/>
                  </a:lnTo>
                  <a:lnTo>
                    <a:pt x="254935" y="495389"/>
                  </a:lnTo>
                  <a:lnTo>
                    <a:pt x="325005" y="483034"/>
                  </a:lnTo>
                  <a:lnTo>
                    <a:pt x="393892" y="470222"/>
                  </a:lnTo>
                  <a:lnTo>
                    <a:pt x="461523" y="456980"/>
                  </a:lnTo>
                  <a:lnTo>
                    <a:pt x="527826" y="443333"/>
                  </a:lnTo>
                  <a:lnTo>
                    <a:pt x="592727" y="429306"/>
                  </a:lnTo>
                  <a:lnTo>
                    <a:pt x="656156" y="414925"/>
                  </a:lnTo>
                  <a:lnTo>
                    <a:pt x="718038" y="400214"/>
                  </a:lnTo>
                  <a:lnTo>
                    <a:pt x="778301" y="385200"/>
                  </a:lnTo>
                  <a:lnTo>
                    <a:pt x="836872" y="369909"/>
                  </a:lnTo>
                  <a:lnTo>
                    <a:pt x="893680" y="354364"/>
                  </a:lnTo>
                  <a:lnTo>
                    <a:pt x="948651" y="338593"/>
                  </a:lnTo>
                  <a:lnTo>
                    <a:pt x="1001713" y="322619"/>
                  </a:lnTo>
                  <a:lnTo>
                    <a:pt x="1052792" y="306470"/>
                  </a:lnTo>
                  <a:lnTo>
                    <a:pt x="1101818" y="290170"/>
                  </a:lnTo>
                  <a:lnTo>
                    <a:pt x="1148716" y="273744"/>
                  </a:lnTo>
                  <a:lnTo>
                    <a:pt x="1193414" y="257219"/>
                  </a:lnTo>
                  <a:lnTo>
                    <a:pt x="1235840" y="240619"/>
                  </a:lnTo>
                  <a:lnTo>
                    <a:pt x="1275921" y="223971"/>
                  </a:lnTo>
                  <a:lnTo>
                    <a:pt x="1313584" y="207298"/>
                  </a:lnTo>
                  <a:lnTo>
                    <a:pt x="1348757" y="190628"/>
                  </a:lnTo>
                  <a:lnTo>
                    <a:pt x="1411342" y="157395"/>
                  </a:lnTo>
                  <a:lnTo>
                    <a:pt x="1463094" y="124475"/>
                  </a:lnTo>
                  <a:lnTo>
                    <a:pt x="1503434" y="92072"/>
                  </a:lnTo>
                  <a:lnTo>
                    <a:pt x="1531778" y="60389"/>
                  </a:lnTo>
                  <a:lnTo>
                    <a:pt x="1550536" y="14661"/>
                  </a:lnTo>
                  <a:lnTo>
                    <a:pt x="1550162" y="0"/>
                  </a:lnTo>
                  <a:close/>
                </a:path>
              </a:pathLst>
            </a:custGeom>
            <a:solidFill>
              <a:srgbClr val="178AB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6623557" y="4068063"/>
              <a:ext cx="3166745" cy="613410"/>
            </a:xfrm>
            <a:custGeom>
              <a:avLst/>
              <a:gdLst/>
              <a:ahLst/>
              <a:cxnLst/>
              <a:rect l="l" t="t" r="r" b="b"/>
              <a:pathLst>
                <a:path w="3166745" h="613410">
                  <a:moveTo>
                    <a:pt x="1615821" y="534797"/>
                  </a:moveTo>
                  <a:lnTo>
                    <a:pt x="1689735" y="523485"/>
                  </a:lnTo>
                  <a:lnTo>
                    <a:pt x="1762591" y="511642"/>
                  </a:lnTo>
                  <a:lnTo>
                    <a:pt x="1834314" y="499296"/>
                  </a:lnTo>
                  <a:lnTo>
                    <a:pt x="1904831" y="486472"/>
                  </a:lnTo>
                  <a:lnTo>
                    <a:pt x="1974066" y="473196"/>
                  </a:lnTo>
                  <a:lnTo>
                    <a:pt x="2041945" y="459496"/>
                  </a:lnTo>
                  <a:lnTo>
                    <a:pt x="2108393" y="445398"/>
                  </a:lnTo>
                  <a:lnTo>
                    <a:pt x="2173336" y="430928"/>
                  </a:lnTo>
                  <a:lnTo>
                    <a:pt x="2236699" y="416113"/>
                  </a:lnTo>
                  <a:lnTo>
                    <a:pt x="2298408" y="400979"/>
                  </a:lnTo>
                  <a:lnTo>
                    <a:pt x="2358389" y="385553"/>
                  </a:lnTo>
                  <a:lnTo>
                    <a:pt x="2416566" y="369861"/>
                  </a:lnTo>
                  <a:lnTo>
                    <a:pt x="2472865" y="353929"/>
                  </a:lnTo>
                  <a:lnTo>
                    <a:pt x="2527212" y="337784"/>
                  </a:lnTo>
                  <a:lnTo>
                    <a:pt x="2579533" y="321453"/>
                  </a:lnTo>
                  <a:lnTo>
                    <a:pt x="2629751" y="304962"/>
                  </a:lnTo>
                  <a:lnTo>
                    <a:pt x="2677795" y="288337"/>
                  </a:lnTo>
                  <a:lnTo>
                    <a:pt x="2723587" y="271605"/>
                  </a:lnTo>
                  <a:lnTo>
                    <a:pt x="2767055" y="254793"/>
                  </a:lnTo>
                  <a:lnTo>
                    <a:pt x="2808123" y="237926"/>
                  </a:lnTo>
                  <a:lnTo>
                    <a:pt x="2846717" y="221031"/>
                  </a:lnTo>
                  <a:lnTo>
                    <a:pt x="2882763" y="204136"/>
                  </a:lnTo>
                  <a:lnTo>
                    <a:pt x="2946911" y="170446"/>
                  </a:lnTo>
                  <a:lnTo>
                    <a:pt x="2999970" y="137069"/>
                  </a:lnTo>
                  <a:lnTo>
                    <a:pt x="3041345" y="104217"/>
                  </a:lnTo>
                  <a:lnTo>
                    <a:pt x="3070440" y="72100"/>
                  </a:lnTo>
                  <a:lnTo>
                    <a:pt x="3089751" y="25768"/>
                  </a:lnTo>
                  <a:lnTo>
                    <a:pt x="3089402" y="10922"/>
                  </a:lnTo>
                  <a:lnTo>
                    <a:pt x="3165983" y="0"/>
                  </a:lnTo>
                  <a:lnTo>
                    <a:pt x="3157093" y="44882"/>
                  </a:lnTo>
                  <a:lnTo>
                    <a:pt x="3134963" y="76128"/>
                  </a:lnTo>
                  <a:lnTo>
                    <a:pt x="3100548" y="108196"/>
                  </a:lnTo>
                  <a:lnTo>
                    <a:pt x="3054430" y="140883"/>
                  </a:lnTo>
                  <a:lnTo>
                    <a:pt x="2997188" y="173985"/>
                  </a:lnTo>
                  <a:lnTo>
                    <a:pt x="2929405" y="207298"/>
                  </a:lnTo>
                  <a:lnTo>
                    <a:pt x="2891742" y="223971"/>
                  </a:lnTo>
                  <a:lnTo>
                    <a:pt x="2851661" y="240619"/>
                  </a:lnTo>
                  <a:lnTo>
                    <a:pt x="2809235" y="257219"/>
                  </a:lnTo>
                  <a:lnTo>
                    <a:pt x="2764537" y="273744"/>
                  </a:lnTo>
                  <a:lnTo>
                    <a:pt x="2717639" y="290170"/>
                  </a:lnTo>
                  <a:lnTo>
                    <a:pt x="2668613" y="306470"/>
                  </a:lnTo>
                  <a:lnTo>
                    <a:pt x="2617534" y="322619"/>
                  </a:lnTo>
                  <a:lnTo>
                    <a:pt x="2564472" y="338593"/>
                  </a:lnTo>
                  <a:lnTo>
                    <a:pt x="2509501" y="354364"/>
                  </a:lnTo>
                  <a:lnTo>
                    <a:pt x="2452693" y="369909"/>
                  </a:lnTo>
                  <a:lnTo>
                    <a:pt x="2394122" y="385200"/>
                  </a:lnTo>
                  <a:lnTo>
                    <a:pt x="2333859" y="400214"/>
                  </a:lnTo>
                  <a:lnTo>
                    <a:pt x="2271977" y="414925"/>
                  </a:lnTo>
                  <a:lnTo>
                    <a:pt x="2208548" y="429306"/>
                  </a:lnTo>
                  <a:lnTo>
                    <a:pt x="2143647" y="443333"/>
                  </a:lnTo>
                  <a:lnTo>
                    <a:pt x="2077344" y="456980"/>
                  </a:lnTo>
                  <a:lnTo>
                    <a:pt x="2009713" y="470222"/>
                  </a:lnTo>
                  <a:lnTo>
                    <a:pt x="1940826" y="483034"/>
                  </a:lnTo>
                  <a:lnTo>
                    <a:pt x="1870756" y="495389"/>
                  </a:lnTo>
                  <a:lnTo>
                    <a:pt x="1799576" y="507262"/>
                  </a:lnTo>
                  <a:lnTo>
                    <a:pt x="1727358" y="518629"/>
                  </a:lnTo>
                  <a:lnTo>
                    <a:pt x="1654175" y="529463"/>
                  </a:lnTo>
                  <a:lnTo>
                    <a:pt x="1577594" y="540385"/>
                  </a:lnTo>
                  <a:lnTo>
                    <a:pt x="1509190" y="549894"/>
                  </a:lnTo>
                  <a:lnTo>
                    <a:pt x="1441334" y="558734"/>
                  </a:lnTo>
                  <a:lnTo>
                    <a:pt x="1374100" y="566906"/>
                  </a:lnTo>
                  <a:lnTo>
                    <a:pt x="1307559" y="574409"/>
                  </a:lnTo>
                  <a:lnTo>
                    <a:pt x="1241783" y="581245"/>
                  </a:lnTo>
                  <a:lnTo>
                    <a:pt x="1176847" y="587414"/>
                  </a:lnTo>
                  <a:lnTo>
                    <a:pt x="1112822" y="592916"/>
                  </a:lnTo>
                  <a:lnTo>
                    <a:pt x="1049780" y="597753"/>
                  </a:lnTo>
                  <a:lnTo>
                    <a:pt x="987795" y="601924"/>
                  </a:lnTo>
                  <a:lnTo>
                    <a:pt x="926938" y="605431"/>
                  </a:lnTo>
                  <a:lnTo>
                    <a:pt x="867283" y="608274"/>
                  </a:lnTo>
                  <a:lnTo>
                    <a:pt x="808902" y="610454"/>
                  </a:lnTo>
                  <a:lnTo>
                    <a:pt x="751867" y="611972"/>
                  </a:lnTo>
                  <a:lnTo>
                    <a:pt x="696252" y="612827"/>
                  </a:lnTo>
                  <a:lnTo>
                    <a:pt x="642128" y="613021"/>
                  </a:lnTo>
                  <a:lnTo>
                    <a:pt x="589568" y="612554"/>
                  </a:lnTo>
                  <a:lnTo>
                    <a:pt x="538645" y="611426"/>
                  </a:lnTo>
                  <a:lnTo>
                    <a:pt x="489432" y="609640"/>
                  </a:lnTo>
                  <a:lnTo>
                    <a:pt x="442000" y="607194"/>
                  </a:lnTo>
                  <a:lnTo>
                    <a:pt x="396423" y="604090"/>
                  </a:lnTo>
                  <a:lnTo>
                    <a:pt x="352773" y="600328"/>
                  </a:lnTo>
                  <a:lnTo>
                    <a:pt x="311123" y="595909"/>
                  </a:lnTo>
                  <a:lnTo>
                    <a:pt x="271545" y="590833"/>
                  </a:lnTo>
                  <a:lnTo>
                    <a:pt x="198895" y="578715"/>
                  </a:lnTo>
                  <a:lnTo>
                    <a:pt x="135406" y="563979"/>
                  </a:lnTo>
                  <a:lnTo>
                    <a:pt x="81656" y="546628"/>
                  </a:lnTo>
                  <a:lnTo>
                    <a:pt x="38226" y="526669"/>
                  </a:lnTo>
                  <a:lnTo>
                    <a:pt x="0" y="532130"/>
                  </a:lnTo>
                  <a:lnTo>
                    <a:pt x="16128" y="451612"/>
                  </a:lnTo>
                  <a:lnTo>
                    <a:pt x="153162" y="510159"/>
                  </a:lnTo>
                  <a:lnTo>
                    <a:pt x="114808" y="515619"/>
                  </a:lnTo>
                  <a:lnTo>
                    <a:pt x="135207" y="525925"/>
                  </a:lnTo>
                  <a:lnTo>
                    <a:pt x="183888" y="544584"/>
                  </a:lnTo>
                  <a:lnTo>
                    <a:pt x="242593" y="560634"/>
                  </a:lnTo>
                  <a:lnTo>
                    <a:pt x="310744" y="574070"/>
                  </a:lnTo>
                  <a:lnTo>
                    <a:pt x="387760" y="584886"/>
                  </a:lnTo>
                  <a:lnTo>
                    <a:pt x="429411" y="589310"/>
                  </a:lnTo>
                  <a:lnTo>
                    <a:pt x="473061" y="593077"/>
                  </a:lnTo>
                  <a:lnTo>
                    <a:pt x="518637" y="596187"/>
                  </a:lnTo>
                  <a:lnTo>
                    <a:pt x="566067" y="598639"/>
                  </a:lnTo>
                  <a:lnTo>
                    <a:pt x="615278" y="600432"/>
                  </a:lnTo>
                  <a:lnTo>
                    <a:pt x="666198" y="601565"/>
                  </a:lnTo>
                  <a:lnTo>
                    <a:pt x="718755" y="602038"/>
                  </a:lnTo>
                  <a:lnTo>
                    <a:pt x="772875" y="601851"/>
                  </a:lnTo>
                  <a:lnTo>
                    <a:pt x="828487" y="601001"/>
                  </a:lnTo>
                  <a:lnTo>
                    <a:pt x="885518" y="599490"/>
                  </a:lnTo>
                  <a:lnTo>
                    <a:pt x="943895" y="597316"/>
                  </a:lnTo>
                  <a:lnTo>
                    <a:pt x="1003546" y="594478"/>
                  </a:lnTo>
                  <a:lnTo>
                    <a:pt x="1064398" y="590976"/>
                  </a:lnTo>
                  <a:lnTo>
                    <a:pt x="1126380" y="586810"/>
                  </a:lnTo>
                  <a:lnTo>
                    <a:pt x="1189418" y="581977"/>
                  </a:lnTo>
                  <a:lnTo>
                    <a:pt x="1253439" y="576479"/>
                  </a:lnTo>
                  <a:lnTo>
                    <a:pt x="1318373" y="570314"/>
                  </a:lnTo>
                  <a:lnTo>
                    <a:pt x="1384145" y="563481"/>
                  </a:lnTo>
                  <a:lnTo>
                    <a:pt x="1450684" y="555980"/>
                  </a:lnTo>
                  <a:lnTo>
                    <a:pt x="1517917" y="547811"/>
                  </a:lnTo>
                  <a:lnTo>
                    <a:pt x="1585771" y="538972"/>
                  </a:lnTo>
                  <a:lnTo>
                    <a:pt x="1654175" y="529463"/>
                  </a:lnTo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744455" y="3107435"/>
              <a:ext cx="76200" cy="233552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703689" y="2766440"/>
            <a:ext cx="1536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𝑦</a:t>
            </a:r>
            <a:endParaRPr sz="1800">
              <a:latin typeface="Cambria Math"/>
              <a:cs typeface="Cambria Math"/>
            </a:endParaRPr>
          </a:p>
        </p:txBody>
      </p:sp>
      <p:pic>
        <p:nvPicPr>
          <p:cNvPr id="27" name="object 2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60119" y="911352"/>
            <a:ext cx="3902001" cy="5499150"/>
          </a:xfrm>
          <a:prstGeom prst="rect">
            <a:avLst/>
          </a:prstGeom>
        </p:spPr>
      </p:pic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37</a:t>
            </a:fld>
            <a:endParaRPr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8D5773C-605F-2091-A3D5-C0516EDA1B54}"/>
              </a:ext>
            </a:extLst>
          </p:cNvPr>
          <p:cNvSpPr txBox="1"/>
          <p:nvPr/>
        </p:nvSpPr>
        <p:spPr>
          <a:xfrm>
            <a:off x="10275716" y="4275583"/>
            <a:ext cx="1763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Quelle erreur?</a:t>
            </a:r>
            <a:endParaRPr lang="en-CA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pic>
        <p:nvPicPr>
          <p:cNvPr id="32" name="object 3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1583" y="1557527"/>
            <a:ext cx="2769751" cy="3897515"/>
          </a:xfrm>
          <a:prstGeom prst="rect">
            <a:avLst/>
          </a:prstGeom>
        </p:spPr>
      </p:pic>
      <p:sp>
        <p:nvSpPr>
          <p:cNvPr id="33" name="object 3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38</a:t>
            </a:fld>
            <a:endParaRPr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98940B8-042E-0857-6451-08884FB79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2041301"/>
            <a:ext cx="7541132" cy="2987899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A1D21671-5463-1AD3-2E9D-FC8809F8AB18}"/>
              </a:ext>
            </a:extLst>
          </p:cNvPr>
          <p:cNvSpPr txBox="1"/>
          <p:nvPr/>
        </p:nvSpPr>
        <p:spPr>
          <a:xfrm>
            <a:off x="4876800" y="762000"/>
            <a:ext cx="3429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Erreur linéaire, c’est-à-dire qu’elles sont toutes évaluées de la même manière (différence entre value obtenue et valeur actuelle)</a:t>
            </a:r>
            <a:endParaRPr lang="en-CA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pic>
        <p:nvPicPr>
          <p:cNvPr id="35" name="object 3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1959" y="1508760"/>
            <a:ext cx="2769751" cy="3897515"/>
          </a:xfrm>
          <a:prstGeom prst="rect">
            <a:avLst/>
          </a:prstGeom>
        </p:spPr>
      </p:pic>
      <p:sp>
        <p:nvSpPr>
          <p:cNvPr id="36" name="object 36"/>
          <p:cNvSpPr txBox="1"/>
          <p:nvPr/>
        </p:nvSpPr>
        <p:spPr>
          <a:xfrm>
            <a:off x="11647169" y="5951626"/>
            <a:ext cx="202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39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60F9C5-0A88-BAD1-1349-DD6D8C841401}"/>
              </a:ext>
            </a:extLst>
          </p:cNvPr>
          <p:cNvSpPr txBox="1"/>
          <p:nvPr/>
        </p:nvSpPr>
        <p:spPr>
          <a:xfrm>
            <a:off x="5610917" y="743693"/>
            <a:ext cx="3929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Prendre l’erreur au carré permet d’amplifier les erreurs. On punit beaucoup quand c’est plus loin.</a:t>
            </a:r>
            <a:endParaRPr lang="en-CA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31080F98-C087-6363-29AC-59A15A316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2209800"/>
            <a:ext cx="7633314" cy="348725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24C7C593-0A6F-0932-924F-863CE38128B0}"/>
                  </a:ext>
                </a:extLst>
              </p14:cNvPr>
              <p14:cNvContentPartPr/>
              <p14:nvPr/>
            </p14:nvContentPartPr>
            <p14:xfrm>
              <a:off x="11261810" y="2861200"/>
              <a:ext cx="278640" cy="64620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24C7C593-0A6F-0932-924F-863CE38128B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43810" y="2843560"/>
                <a:ext cx="314280" cy="6818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267650" y="996251"/>
            <a:ext cx="8916670" cy="4514850"/>
            <a:chOff x="1267650" y="996251"/>
            <a:chExt cx="8916670" cy="451485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77112" y="1005839"/>
              <a:ext cx="8897111" cy="449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272413" y="1001013"/>
              <a:ext cx="8907145" cy="4505325"/>
            </a:xfrm>
            <a:custGeom>
              <a:avLst/>
              <a:gdLst/>
              <a:ahLst/>
              <a:cxnLst/>
              <a:rect l="l" t="t" r="r" b="b"/>
              <a:pathLst>
                <a:path w="8907145" h="4505325">
                  <a:moveTo>
                    <a:pt x="0" y="4505325"/>
                  </a:moveTo>
                  <a:lnTo>
                    <a:pt x="8906637" y="4505325"/>
                  </a:lnTo>
                  <a:lnTo>
                    <a:pt x="8906637" y="0"/>
                  </a:lnTo>
                  <a:lnTo>
                    <a:pt x="0" y="0"/>
                  </a:lnTo>
                  <a:lnTo>
                    <a:pt x="0" y="4505325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25984" y="6513982"/>
            <a:ext cx="584200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u="sng" spc="-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Arial MT"/>
                <a:cs typeface="Arial MT"/>
                <a:hlinkClick r:id="rId3"/>
              </a:rPr>
              <a:t>S</a:t>
            </a:r>
            <a:r>
              <a:rPr sz="1400" u="sng" spc="-1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Arial MT"/>
                <a:cs typeface="Arial MT"/>
                <a:hlinkClick r:id="rId3"/>
              </a:rPr>
              <a:t>our</a:t>
            </a:r>
            <a:r>
              <a:rPr sz="1400" u="sng" spc="-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Arial MT"/>
                <a:cs typeface="Arial MT"/>
                <a:hlinkClick r:id="rId3"/>
              </a:rPr>
              <a:t>ce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647169" y="6502400"/>
            <a:ext cx="11493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4</a:t>
            </a:r>
            <a:endParaRPr sz="12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45972" y="852297"/>
            <a:ext cx="2921000" cy="25590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00" b="1" spc="-130" dirty="0">
                <a:solidFill>
                  <a:srgbClr val="404040"/>
                </a:solidFill>
                <a:latin typeface="Arial"/>
                <a:cs typeface="Arial"/>
              </a:rPr>
              <a:t>C</a:t>
            </a:r>
            <a:r>
              <a:rPr sz="1500" b="1" spc="-215" dirty="0">
                <a:solidFill>
                  <a:srgbClr val="404040"/>
                </a:solidFill>
                <a:latin typeface="Arial"/>
                <a:cs typeface="Arial"/>
              </a:rPr>
              <a:t>O</a:t>
            </a:r>
            <a:r>
              <a:rPr sz="1500" b="1" spc="50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500" b="1" spc="40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500" b="1" spc="-12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500" b="1" spc="-125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500" b="1" spc="-18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500" b="1" spc="-10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50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500" b="1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500" b="1" spc="-105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500" b="1" spc="10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500" b="1" spc="50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500" b="1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500" b="1" spc="-120" dirty="0">
                <a:solidFill>
                  <a:srgbClr val="404040"/>
                </a:solidFill>
                <a:latin typeface="Arial"/>
                <a:cs typeface="Arial"/>
              </a:rPr>
              <a:t>S</a:t>
            </a:r>
            <a:r>
              <a:rPr sz="1500" b="1" spc="-114" dirty="0">
                <a:solidFill>
                  <a:srgbClr val="404040"/>
                </a:solidFill>
                <a:latin typeface="Arial"/>
                <a:cs typeface="Arial"/>
              </a:rPr>
              <a:t>ER</a:t>
            </a:r>
            <a:r>
              <a:rPr sz="1500" b="1" spc="-9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500" b="1" spc="-300" dirty="0">
                <a:solidFill>
                  <a:srgbClr val="404040"/>
                </a:solidFill>
                <a:latin typeface="Arial"/>
                <a:cs typeface="Arial"/>
              </a:rPr>
              <a:t>L</a:t>
            </a:r>
            <a:r>
              <a:rPr sz="1500" b="1" spc="-35" dirty="0">
                <a:solidFill>
                  <a:srgbClr val="404040"/>
                </a:solidFill>
                <a:latin typeface="Arial"/>
                <a:cs typeface="Arial"/>
              </a:rPr>
              <a:t>’</a:t>
            </a:r>
            <a:r>
              <a:rPr sz="1500" b="1" spc="-11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500" b="1" spc="-13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500" b="1" spc="-10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500" b="1" spc="-125" dirty="0">
                <a:solidFill>
                  <a:srgbClr val="404040"/>
                </a:solidFill>
                <a:latin typeface="Arial"/>
                <a:cs typeface="Arial"/>
              </a:rPr>
              <a:t>EU</a:t>
            </a:r>
            <a:r>
              <a:rPr sz="1500" b="1" spc="-10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500" b="1" spc="-145" dirty="0">
                <a:solidFill>
                  <a:srgbClr val="404040"/>
                </a:solidFill>
                <a:latin typeface="Arial"/>
                <a:cs typeface="Arial"/>
              </a:rPr>
              <a:t>?</a:t>
            </a:r>
            <a:endParaRPr sz="15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960623" y="2205354"/>
            <a:ext cx="2724150" cy="2147570"/>
            <a:chOff x="2960623" y="2205354"/>
            <a:chExt cx="2724150" cy="2147570"/>
          </a:xfrm>
        </p:grpSpPr>
        <p:sp>
          <p:nvSpPr>
            <p:cNvPr id="5" name="object 5"/>
            <p:cNvSpPr/>
            <p:nvPr/>
          </p:nvSpPr>
          <p:spPr>
            <a:xfrm>
              <a:off x="4145279" y="2877311"/>
              <a:ext cx="1533525" cy="1469390"/>
            </a:xfrm>
            <a:custGeom>
              <a:avLst/>
              <a:gdLst/>
              <a:ahLst/>
              <a:cxnLst/>
              <a:rect l="l" t="t" r="r" b="b"/>
              <a:pathLst>
                <a:path w="1533525" h="1469389">
                  <a:moveTo>
                    <a:pt x="0" y="734568"/>
                  </a:moveTo>
                  <a:lnTo>
                    <a:pt x="1507" y="688118"/>
                  </a:lnTo>
                  <a:lnTo>
                    <a:pt x="5971" y="642435"/>
                  </a:lnTo>
                  <a:lnTo>
                    <a:pt x="13302" y="597606"/>
                  </a:lnTo>
                  <a:lnTo>
                    <a:pt x="23408" y="553715"/>
                  </a:lnTo>
                  <a:lnTo>
                    <a:pt x="36202" y="510850"/>
                  </a:lnTo>
                  <a:lnTo>
                    <a:pt x="51592" y="469096"/>
                  </a:lnTo>
                  <a:lnTo>
                    <a:pt x="69490" y="428540"/>
                  </a:lnTo>
                  <a:lnTo>
                    <a:pt x="89805" y="389267"/>
                  </a:lnTo>
                  <a:lnTo>
                    <a:pt x="112448" y="351363"/>
                  </a:lnTo>
                  <a:lnTo>
                    <a:pt x="137329" y="314916"/>
                  </a:lnTo>
                  <a:lnTo>
                    <a:pt x="164359" y="280010"/>
                  </a:lnTo>
                  <a:lnTo>
                    <a:pt x="193447" y="246733"/>
                  </a:lnTo>
                  <a:lnTo>
                    <a:pt x="224504" y="215169"/>
                  </a:lnTo>
                  <a:lnTo>
                    <a:pt x="257440" y="185406"/>
                  </a:lnTo>
                  <a:lnTo>
                    <a:pt x="292165" y="157529"/>
                  </a:lnTo>
                  <a:lnTo>
                    <a:pt x="328590" y="131624"/>
                  </a:lnTo>
                  <a:lnTo>
                    <a:pt x="366624" y="107778"/>
                  </a:lnTo>
                  <a:lnTo>
                    <a:pt x="406179" y="86076"/>
                  </a:lnTo>
                  <a:lnTo>
                    <a:pt x="447164" y="66605"/>
                  </a:lnTo>
                  <a:lnTo>
                    <a:pt x="489490" y="49451"/>
                  </a:lnTo>
                  <a:lnTo>
                    <a:pt x="533067" y="34699"/>
                  </a:lnTo>
                  <a:lnTo>
                    <a:pt x="577804" y="22437"/>
                  </a:lnTo>
                  <a:lnTo>
                    <a:pt x="623613" y="12750"/>
                  </a:lnTo>
                  <a:lnTo>
                    <a:pt x="670404" y="5724"/>
                  </a:lnTo>
                  <a:lnTo>
                    <a:pt x="718087" y="1445"/>
                  </a:lnTo>
                  <a:lnTo>
                    <a:pt x="766572" y="0"/>
                  </a:lnTo>
                  <a:lnTo>
                    <a:pt x="815056" y="1445"/>
                  </a:lnTo>
                  <a:lnTo>
                    <a:pt x="862739" y="5724"/>
                  </a:lnTo>
                  <a:lnTo>
                    <a:pt x="909530" y="12750"/>
                  </a:lnTo>
                  <a:lnTo>
                    <a:pt x="955339" y="22437"/>
                  </a:lnTo>
                  <a:lnTo>
                    <a:pt x="1000076" y="34699"/>
                  </a:lnTo>
                  <a:lnTo>
                    <a:pt x="1043653" y="49451"/>
                  </a:lnTo>
                  <a:lnTo>
                    <a:pt x="1085979" y="66605"/>
                  </a:lnTo>
                  <a:lnTo>
                    <a:pt x="1126964" y="86076"/>
                  </a:lnTo>
                  <a:lnTo>
                    <a:pt x="1166519" y="107778"/>
                  </a:lnTo>
                  <a:lnTo>
                    <a:pt x="1204553" y="131624"/>
                  </a:lnTo>
                  <a:lnTo>
                    <a:pt x="1240978" y="157529"/>
                  </a:lnTo>
                  <a:lnTo>
                    <a:pt x="1275703" y="185406"/>
                  </a:lnTo>
                  <a:lnTo>
                    <a:pt x="1308639" y="215169"/>
                  </a:lnTo>
                  <a:lnTo>
                    <a:pt x="1339696" y="246733"/>
                  </a:lnTo>
                  <a:lnTo>
                    <a:pt x="1368784" y="280010"/>
                  </a:lnTo>
                  <a:lnTo>
                    <a:pt x="1395814" y="314916"/>
                  </a:lnTo>
                  <a:lnTo>
                    <a:pt x="1420695" y="351363"/>
                  </a:lnTo>
                  <a:lnTo>
                    <a:pt x="1443338" y="389267"/>
                  </a:lnTo>
                  <a:lnTo>
                    <a:pt x="1463653" y="428540"/>
                  </a:lnTo>
                  <a:lnTo>
                    <a:pt x="1481551" y="469096"/>
                  </a:lnTo>
                  <a:lnTo>
                    <a:pt x="1496941" y="510850"/>
                  </a:lnTo>
                  <a:lnTo>
                    <a:pt x="1509735" y="553715"/>
                  </a:lnTo>
                  <a:lnTo>
                    <a:pt x="1519841" y="597606"/>
                  </a:lnTo>
                  <a:lnTo>
                    <a:pt x="1527172" y="642435"/>
                  </a:lnTo>
                  <a:lnTo>
                    <a:pt x="1531636" y="688118"/>
                  </a:lnTo>
                  <a:lnTo>
                    <a:pt x="1533144" y="734568"/>
                  </a:lnTo>
                  <a:lnTo>
                    <a:pt x="1531636" y="781017"/>
                  </a:lnTo>
                  <a:lnTo>
                    <a:pt x="1527172" y="826700"/>
                  </a:lnTo>
                  <a:lnTo>
                    <a:pt x="1519841" y="871529"/>
                  </a:lnTo>
                  <a:lnTo>
                    <a:pt x="1509735" y="915420"/>
                  </a:lnTo>
                  <a:lnTo>
                    <a:pt x="1496941" y="958285"/>
                  </a:lnTo>
                  <a:lnTo>
                    <a:pt x="1481551" y="1000039"/>
                  </a:lnTo>
                  <a:lnTo>
                    <a:pt x="1463653" y="1040595"/>
                  </a:lnTo>
                  <a:lnTo>
                    <a:pt x="1443338" y="1079868"/>
                  </a:lnTo>
                  <a:lnTo>
                    <a:pt x="1420695" y="1117772"/>
                  </a:lnTo>
                  <a:lnTo>
                    <a:pt x="1395814" y="1154219"/>
                  </a:lnTo>
                  <a:lnTo>
                    <a:pt x="1368784" y="1189125"/>
                  </a:lnTo>
                  <a:lnTo>
                    <a:pt x="1339696" y="1222402"/>
                  </a:lnTo>
                  <a:lnTo>
                    <a:pt x="1308639" y="1253966"/>
                  </a:lnTo>
                  <a:lnTo>
                    <a:pt x="1275703" y="1283729"/>
                  </a:lnTo>
                  <a:lnTo>
                    <a:pt x="1240978" y="1311606"/>
                  </a:lnTo>
                  <a:lnTo>
                    <a:pt x="1204553" y="1337511"/>
                  </a:lnTo>
                  <a:lnTo>
                    <a:pt x="1166519" y="1361357"/>
                  </a:lnTo>
                  <a:lnTo>
                    <a:pt x="1126964" y="1383059"/>
                  </a:lnTo>
                  <a:lnTo>
                    <a:pt x="1085979" y="1402530"/>
                  </a:lnTo>
                  <a:lnTo>
                    <a:pt x="1043653" y="1419684"/>
                  </a:lnTo>
                  <a:lnTo>
                    <a:pt x="1000076" y="1434436"/>
                  </a:lnTo>
                  <a:lnTo>
                    <a:pt x="955339" y="1446698"/>
                  </a:lnTo>
                  <a:lnTo>
                    <a:pt x="909530" y="1456385"/>
                  </a:lnTo>
                  <a:lnTo>
                    <a:pt x="862739" y="1463411"/>
                  </a:lnTo>
                  <a:lnTo>
                    <a:pt x="815056" y="1467690"/>
                  </a:lnTo>
                  <a:lnTo>
                    <a:pt x="766572" y="1469136"/>
                  </a:lnTo>
                  <a:lnTo>
                    <a:pt x="718087" y="1467690"/>
                  </a:lnTo>
                  <a:lnTo>
                    <a:pt x="670404" y="1463411"/>
                  </a:lnTo>
                  <a:lnTo>
                    <a:pt x="623613" y="1456385"/>
                  </a:lnTo>
                  <a:lnTo>
                    <a:pt x="577804" y="1446698"/>
                  </a:lnTo>
                  <a:lnTo>
                    <a:pt x="533067" y="1434436"/>
                  </a:lnTo>
                  <a:lnTo>
                    <a:pt x="489490" y="1419684"/>
                  </a:lnTo>
                  <a:lnTo>
                    <a:pt x="447164" y="1402530"/>
                  </a:lnTo>
                  <a:lnTo>
                    <a:pt x="406179" y="1383059"/>
                  </a:lnTo>
                  <a:lnTo>
                    <a:pt x="366624" y="1361357"/>
                  </a:lnTo>
                  <a:lnTo>
                    <a:pt x="328590" y="1337511"/>
                  </a:lnTo>
                  <a:lnTo>
                    <a:pt x="292165" y="1311606"/>
                  </a:lnTo>
                  <a:lnTo>
                    <a:pt x="257440" y="1283729"/>
                  </a:lnTo>
                  <a:lnTo>
                    <a:pt x="224504" y="1253966"/>
                  </a:lnTo>
                  <a:lnTo>
                    <a:pt x="193447" y="1222402"/>
                  </a:lnTo>
                  <a:lnTo>
                    <a:pt x="164359" y="1189125"/>
                  </a:lnTo>
                  <a:lnTo>
                    <a:pt x="137329" y="1154219"/>
                  </a:lnTo>
                  <a:lnTo>
                    <a:pt x="112448" y="1117772"/>
                  </a:lnTo>
                  <a:lnTo>
                    <a:pt x="89805" y="1079868"/>
                  </a:lnTo>
                  <a:lnTo>
                    <a:pt x="69490" y="1040595"/>
                  </a:lnTo>
                  <a:lnTo>
                    <a:pt x="51592" y="1000039"/>
                  </a:lnTo>
                  <a:lnTo>
                    <a:pt x="36202" y="958285"/>
                  </a:lnTo>
                  <a:lnTo>
                    <a:pt x="23408" y="915420"/>
                  </a:lnTo>
                  <a:lnTo>
                    <a:pt x="13302" y="871529"/>
                  </a:lnTo>
                  <a:lnTo>
                    <a:pt x="5971" y="826700"/>
                  </a:lnTo>
                  <a:lnTo>
                    <a:pt x="1507" y="781017"/>
                  </a:lnTo>
                  <a:lnTo>
                    <a:pt x="0" y="734568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960624" y="2205354"/>
              <a:ext cx="1298575" cy="2144395"/>
            </a:xfrm>
            <a:custGeom>
              <a:avLst/>
              <a:gdLst/>
              <a:ahLst/>
              <a:cxnLst/>
              <a:rect l="l" t="t" r="r" b="b"/>
              <a:pathLst>
                <a:path w="1298575" h="2144395">
                  <a:moveTo>
                    <a:pt x="1183894" y="1405255"/>
                  </a:moveTo>
                  <a:lnTo>
                    <a:pt x="1173607" y="1396619"/>
                  </a:lnTo>
                  <a:lnTo>
                    <a:pt x="1118743" y="1350518"/>
                  </a:lnTo>
                  <a:lnTo>
                    <a:pt x="1111338" y="1381353"/>
                  </a:lnTo>
                  <a:lnTo>
                    <a:pt x="30988" y="1122934"/>
                  </a:lnTo>
                  <a:lnTo>
                    <a:pt x="27940" y="1135380"/>
                  </a:lnTo>
                  <a:lnTo>
                    <a:pt x="1108379" y="1393659"/>
                  </a:lnTo>
                  <a:lnTo>
                    <a:pt x="1100963" y="1424559"/>
                  </a:lnTo>
                  <a:lnTo>
                    <a:pt x="1183894" y="1405255"/>
                  </a:lnTo>
                  <a:close/>
                </a:path>
                <a:path w="1298575" h="2144395">
                  <a:moveTo>
                    <a:pt x="1270254" y="1717421"/>
                  </a:moveTo>
                  <a:lnTo>
                    <a:pt x="1185926" y="1705229"/>
                  </a:lnTo>
                  <a:lnTo>
                    <a:pt x="1195908" y="1735366"/>
                  </a:lnTo>
                  <a:lnTo>
                    <a:pt x="0" y="2132203"/>
                  </a:lnTo>
                  <a:lnTo>
                    <a:pt x="4064" y="2144268"/>
                  </a:lnTo>
                  <a:lnTo>
                    <a:pt x="1199921" y="1747456"/>
                  </a:lnTo>
                  <a:lnTo>
                    <a:pt x="1209929" y="1777619"/>
                  </a:lnTo>
                  <a:lnTo>
                    <a:pt x="1256245" y="1731391"/>
                  </a:lnTo>
                  <a:lnTo>
                    <a:pt x="1270254" y="1717421"/>
                  </a:lnTo>
                  <a:close/>
                </a:path>
                <a:path w="1298575" h="2144395">
                  <a:moveTo>
                    <a:pt x="1298194" y="1000760"/>
                  </a:moveTo>
                  <a:lnTo>
                    <a:pt x="1285062" y="959866"/>
                  </a:lnTo>
                  <a:lnTo>
                    <a:pt x="1272159" y="919607"/>
                  </a:lnTo>
                  <a:lnTo>
                    <a:pt x="1249400" y="941882"/>
                  </a:lnTo>
                  <a:lnTo>
                    <a:pt x="326631" y="0"/>
                  </a:lnTo>
                  <a:lnTo>
                    <a:pt x="317500" y="8890"/>
                  </a:lnTo>
                  <a:lnTo>
                    <a:pt x="1240345" y="950747"/>
                  </a:lnTo>
                  <a:lnTo>
                    <a:pt x="1217676" y="972947"/>
                  </a:lnTo>
                  <a:lnTo>
                    <a:pt x="1298194" y="100076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117595" y="1827402"/>
            <a:ext cx="1250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Roboto"/>
                <a:cs typeface="Roboto"/>
              </a:rPr>
              <a:t>1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15410" y="3108198"/>
            <a:ext cx="158750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5" dirty="0">
                <a:latin typeface="Roboto"/>
                <a:cs typeface="Roboto"/>
              </a:rPr>
              <a:t>w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549522" y="3208781"/>
            <a:ext cx="92710" cy="168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00" spc="15" dirty="0">
                <a:latin typeface="Roboto"/>
                <a:cs typeface="Roboto"/>
              </a:rPr>
              <a:t>1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768216" y="2408885"/>
            <a:ext cx="277495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0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56077" y="2972816"/>
            <a:ext cx="23177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x</a:t>
            </a:r>
            <a:r>
              <a:rPr sz="1350" spc="7" baseline="-21604" dirty="0">
                <a:latin typeface="Roboto"/>
                <a:cs typeface="Roboto"/>
              </a:rPr>
              <a:t>1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049392" y="3433648"/>
            <a:ext cx="45910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15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3518534" y="4130040"/>
            <a:ext cx="852805" cy="1069340"/>
          </a:xfrm>
          <a:custGeom>
            <a:avLst/>
            <a:gdLst/>
            <a:ahLst/>
            <a:cxnLst/>
            <a:rect l="l" t="t" r="r" b="b"/>
            <a:pathLst>
              <a:path w="852804" h="1069339">
                <a:moveTo>
                  <a:pt x="800440" y="55663"/>
                </a:moveTo>
                <a:lnTo>
                  <a:pt x="0" y="1061339"/>
                </a:lnTo>
                <a:lnTo>
                  <a:pt x="9905" y="1069213"/>
                </a:lnTo>
                <a:lnTo>
                  <a:pt x="810352" y="63530"/>
                </a:lnTo>
                <a:lnTo>
                  <a:pt x="800440" y="55663"/>
                </a:lnTo>
                <a:close/>
              </a:path>
              <a:path w="852804" h="1069339">
                <a:moveTo>
                  <a:pt x="843187" y="45720"/>
                </a:moveTo>
                <a:lnTo>
                  <a:pt x="808354" y="45720"/>
                </a:lnTo>
                <a:lnTo>
                  <a:pt x="818261" y="53593"/>
                </a:lnTo>
                <a:lnTo>
                  <a:pt x="810352" y="63530"/>
                </a:lnTo>
                <a:lnTo>
                  <a:pt x="835278" y="83312"/>
                </a:lnTo>
                <a:lnTo>
                  <a:pt x="843187" y="45720"/>
                </a:lnTo>
                <a:close/>
              </a:path>
              <a:path w="852804" h="1069339">
                <a:moveTo>
                  <a:pt x="808354" y="45720"/>
                </a:moveTo>
                <a:lnTo>
                  <a:pt x="800440" y="55663"/>
                </a:lnTo>
                <a:lnTo>
                  <a:pt x="810352" y="63530"/>
                </a:lnTo>
                <a:lnTo>
                  <a:pt x="818261" y="53593"/>
                </a:lnTo>
                <a:lnTo>
                  <a:pt x="808354" y="45720"/>
                </a:lnTo>
                <a:close/>
              </a:path>
              <a:path w="852804" h="1069339">
                <a:moveTo>
                  <a:pt x="852804" y="0"/>
                </a:moveTo>
                <a:lnTo>
                  <a:pt x="775588" y="35941"/>
                </a:lnTo>
                <a:lnTo>
                  <a:pt x="800440" y="55663"/>
                </a:lnTo>
                <a:lnTo>
                  <a:pt x="808354" y="45720"/>
                </a:lnTo>
                <a:lnTo>
                  <a:pt x="843187" y="45720"/>
                </a:lnTo>
                <a:lnTo>
                  <a:pt x="852804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560192" y="3882389"/>
            <a:ext cx="1351280" cy="8407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700405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2</a:t>
            </a:r>
            <a:endParaRPr sz="1350" baseline="-21604">
              <a:latin typeface="Roboto"/>
              <a:cs typeface="Roboto"/>
            </a:endParaRPr>
          </a:p>
          <a:p>
            <a:pPr marL="63500">
              <a:lnSpc>
                <a:spcPct val="100000"/>
              </a:lnSpc>
              <a:spcBef>
                <a:spcPts val="1115"/>
              </a:spcBef>
            </a:pPr>
            <a:r>
              <a:rPr sz="1400" spc="5" dirty="0">
                <a:latin typeface="Roboto"/>
                <a:cs typeface="Roboto"/>
              </a:rPr>
              <a:t>x</a:t>
            </a:r>
            <a:r>
              <a:rPr sz="1350" spc="7" baseline="-21604" dirty="0">
                <a:latin typeface="Roboto"/>
                <a:cs typeface="Roboto"/>
              </a:rPr>
              <a:t>2</a:t>
            </a:r>
            <a:endParaRPr sz="1350" baseline="-21604">
              <a:latin typeface="Roboto"/>
              <a:cs typeface="Roboto"/>
            </a:endParaRPr>
          </a:p>
          <a:p>
            <a:pPr marL="1100455">
              <a:lnSpc>
                <a:spcPct val="100000"/>
              </a:lnSpc>
              <a:spcBef>
                <a:spcPts val="275"/>
              </a:spcBef>
            </a:pPr>
            <a:r>
              <a:rPr sz="1400" dirty="0">
                <a:latin typeface="Roboto"/>
                <a:cs typeface="Roboto"/>
              </a:rPr>
              <a:t>w</a:t>
            </a:r>
            <a:r>
              <a:rPr sz="1350" baseline="-21604" dirty="0">
                <a:latin typeface="Roboto"/>
                <a:cs typeface="Roboto"/>
              </a:rPr>
              <a:t>n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111754" y="5147259"/>
            <a:ext cx="230504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latin typeface="Roboto"/>
                <a:cs typeface="Roboto"/>
              </a:rPr>
              <a:t>x</a:t>
            </a:r>
            <a:r>
              <a:rPr sz="1350" spc="-7" baseline="-21604" dirty="0">
                <a:latin typeface="Roboto"/>
                <a:cs typeface="Roboto"/>
              </a:rPr>
              <a:t>n</a:t>
            </a:r>
            <a:endParaRPr sz="1350" baseline="-21604">
              <a:latin typeface="Roboto"/>
              <a:cs typeface="Roboto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4907026" y="2870961"/>
            <a:ext cx="1551940" cy="1482090"/>
            <a:chOff x="4907026" y="2870961"/>
            <a:chExt cx="1551940" cy="1482090"/>
          </a:xfrm>
        </p:grpSpPr>
        <p:sp>
          <p:nvSpPr>
            <p:cNvPr id="17" name="object 17"/>
            <p:cNvSpPr/>
            <p:nvPr/>
          </p:nvSpPr>
          <p:spPr>
            <a:xfrm>
              <a:off x="4913376" y="2877311"/>
              <a:ext cx="0" cy="1469390"/>
            </a:xfrm>
            <a:custGeom>
              <a:avLst/>
              <a:gdLst/>
              <a:ahLst/>
              <a:cxnLst/>
              <a:rect l="l" t="t" r="r" b="b"/>
              <a:pathLst>
                <a:path h="1469389">
                  <a:moveTo>
                    <a:pt x="0" y="0"/>
                  </a:moveTo>
                  <a:lnTo>
                    <a:pt x="0" y="1469136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692140" y="3575303"/>
              <a:ext cx="767080" cy="76200"/>
            </a:xfrm>
            <a:custGeom>
              <a:avLst/>
              <a:gdLst/>
              <a:ahLst/>
              <a:cxnLst/>
              <a:rect l="l" t="t" r="r" b="b"/>
              <a:pathLst>
                <a:path w="767079" h="76200">
                  <a:moveTo>
                    <a:pt x="690499" y="0"/>
                  </a:moveTo>
                  <a:lnTo>
                    <a:pt x="690499" y="76200"/>
                  </a:lnTo>
                  <a:lnTo>
                    <a:pt x="753999" y="44450"/>
                  </a:lnTo>
                  <a:lnTo>
                    <a:pt x="703199" y="44450"/>
                  </a:lnTo>
                  <a:lnTo>
                    <a:pt x="703199" y="31750"/>
                  </a:lnTo>
                  <a:lnTo>
                    <a:pt x="753999" y="31750"/>
                  </a:lnTo>
                  <a:lnTo>
                    <a:pt x="690499" y="0"/>
                  </a:lnTo>
                  <a:close/>
                </a:path>
                <a:path w="767079" h="76200">
                  <a:moveTo>
                    <a:pt x="690499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690499" y="44450"/>
                  </a:lnTo>
                  <a:lnTo>
                    <a:pt x="690499" y="31750"/>
                  </a:lnTo>
                  <a:close/>
                </a:path>
                <a:path w="767079" h="76200">
                  <a:moveTo>
                    <a:pt x="753999" y="31750"/>
                  </a:moveTo>
                  <a:lnTo>
                    <a:pt x="703199" y="31750"/>
                  </a:lnTo>
                  <a:lnTo>
                    <a:pt x="703199" y="44450"/>
                  </a:lnTo>
                  <a:lnTo>
                    <a:pt x="753999" y="44450"/>
                  </a:lnTo>
                  <a:lnTo>
                    <a:pt x="766699" y="38100"/>
                  </a:lnTo>
                  <a:lnTo>
                    <a:pt x="753999" y="3175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4483734" y="3420236"/>
            <a:ext cx="131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661147" y="3281171"/>
            <a:ext cx="1210310" cy="670560"/>
          </a:xfrm>
          <a:prstGeom prst="rect">
            <a:avLst/>
          </a:prstGeom>
          <a:solidFill>
            <a:srgbClr val="1CACE3"/>
          </a:solidFill>
          <a:ln w="22225">
            <a:solidFill>
              <a:srgbClr val="117DA7"/>
            </a:solidFill>
          </a:ln>
        </p:spPr>
        <p:txBody>
          <a:bodyPr vert="horz" wrap="square" lIns="0" tIns="54610" rIns="0" bIns="0" rtlCol="0">
            <a:spAutoFit/>
          </a:bodyPr>
          <a:lstStyle/>
          <a:p>
            <a:pPr marL="307340">
              <a:lnSpc>
                <a:spcPct val="100000"/>
              </a:lnSpc>
              <a:spcBef>
                <a:spcPts val="430"/>
              </a:spcBef>
            </a:pP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Erreur</a:t>
            </a:r>
            <a:endParaRPr sz="1800">
              <a:latin typeface="Franklin Gothic Medium"/>
              <a:cs typeface="Franklin Gothic Medium"/>
            </a:endParaRPr>
          </a:p>
          <a:p>
            <a:pPr marL="212725">
              <a:lnSpc>
                <a:spcPct val="100000"/>
              </a:lnSpc>
            </a:pP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L1?</a:t>
            </a:r>
            <a:r>
              <a:rPr sz="18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L2?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6895972" y="3576192"/>
            <a:ext cx="726440" cy="76200"/>
          </a:xfrm>
          <a:custGeom>
            <a:avLst/>
            <a:gdLst/>
            <a:ahLst/>
            <a:cxnLst/>
            <a:rect l="l" t="t" r="r" b="b"/>
            <a:pathLst>
              <a:path w="726440" h="76200">
                <a:moveTo>
                  <a:pt x="714939" y="31623"/>
                </a:moveTo>
                <a:lnTo>
                  <a:pt x="662940" y="31623"/>
                </a:lnTo>
                <a:lnTo>
                  <a:pt x="663067" y="44323"/>
                </a:lnTo>
                <a:lnTo>
                  <a:pt x="650377" y="44473"/>
                </a:lnTo>
                <a:lnTo>
                  <a:pt x="650748" y="76200"/>
                </a:lnTo>
                <a:lnTo>
                  <a:pt x="726440" y="37211"/>
                </a:lnTo>
                <a:lnTo>
                  <a:pt x="714939" y="31623"/>
                </a:lnTo>
                <a:close/>
              </a:path>
              <a:path w="726440" h="76200">
                <a:moveTo>
                  <a:pt x="650229" y="31773"/>
                </a:moveTo>
                <a:lnTo>
                  <a:pt x="0" y="39497"/>
                </a:lnTo>
                <a:lnTo>
                  <a:pt x="253" y="52197"/>
                </a:lnTo>
                <a:lnTo>
                  <a:pt x="650377" y="44473"/>
                </a:lnTo>
                <a:lnTo>
                  <a:pt x="650229" y="31773"/>
                </a:lnTo>
                <a:close/>
              </a:path>
              <a:path w="726440" h="76200">
                <a:moveTo>
                  <a:pt x="662940" y="31623"/>
                </a:moveTo>
                <a:lnTo>
                  <a:pt x="650229" y="31773"/>
                </a:lnTo>
                <a:lnTo>
                  <a:pt x="650377" y="44473"/>
                </a:lnTo>
                <a:lnTo>
                  <a:pt x="663067" y="44323"/>
                </a:lnTo>
                <a:lnTo>
                  <a:pt x="662940" y="31623"/>
                </a:lnTo>
                <a:close/>
              </a:path>
              <a:path w="726440" h="76200">
                <a:moveTo>
                  <a:pt x="649858" y="0"/>
                </a:moveTo>
                <a:lnTo>
                  <a:pt x="650229" y="31773"/>
                </a:lnTo>
                <a:lnTo>
                  <a:pt x="662940" y="31623"/>
                </a:lnTo>
                <a:lnTo>
                  <a:pt x="714939" y="31623"/>
                </a:lnTo>
                <a:lnTo>
                  <a:pt x="649858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3" name="object 23"/>
          <p:cNvGrpSpPr/>
          <p:nvPr/>
        </p:nvGrpSpPr>
        <p:grpSpPr>
          <a:xfrm>
            <a:off x="4310570" y="2903220"/>
            <a:ext cx="4244975" cy="2334895"/>
            <a:chOff x="4310570" y="2903220"/>
            <a:chExt cx="4244975" cy="2334895"/>
          </a:xfrm>
        </p:grpSpPr>
        <p:sp>
          <p:nvSpPr>
            <p:cNvPr id="24" name="object 24"/>
            <p:cNvSpPr/>
            <p:nvPr/>
          </p:nvSpPr>
          <p:spPr>
            <a:xfrm>
              <a:off x="4321683" y="4788280"/>
              <a:ext cx="2291715" cy="438784"/>
            </a:xfrm>
            <a:custGeom>
              <a:avLst/>
              <a:gdLst/>
              <a:ahLst/>
              <a:cxnLst/>
              <a:rect l="l" t="t" r="r" b="b"/>
              <a:pathLst>
                <a:path w="2291715" h="438785">
                  <a:moveTo>
                    <a:pt x="76707" y="0"/>
                  </a:moveTo>
                  <a:lnTo>
                    <a:pt x="0" y="182372"/>
                  </a:lnTo>
                  <a:lnTo>
                    <a:pt x="83312" y="169672"/>
                  </a:lnTo>
                  <a:lnTo>
                    <a:pt x="104003" y="187876"/>
                  </a:lnTo>
                  <a:lnTo>
                    <a:pt x="150979" y="222466"/>
                  </a:lnTo>
                  <a:lnTo>
                    <a:pt x="205156" y="254605"/>
                  </a:lnTo>
                  <a:lnTo>
                    <a:pt x="266225" y="284263"/>
                  </a:lnTo>
                  <a:lnTo>
                    <a:pt x="333876" y="311409"/>
                  </a:lnTo>
                  <a:lnTo>
                    <a:pt x="370074" y="324031"/>
                  </a:lnTo>
                  <a:lnTo>
                    <a:pt x="407801" y="336013"/>
                  </a:lnTo>
                  <a:lnTo>
                    <a:pt x="447019" y="347353"/>
                  </a:lnTo>
                  <a:lnTo>
                    <a:pt x="487689" y="358046"/>
                  </a:lnTo>
                  <a:lnTo>
                    <a:pt x="529773" y="368088"/>
                  </a:lnTo>
                  <a:lnTo>
                    <a:pt x="573232" y="377475"/>
                  </a:lnTo>
                  <a:lnTo>
                    <a:pt x="618027" y="386205"/>
                  </a:lnTo>
                  <a:lnTo>
                    <a:pt x="664120" y="394272"/>
                  </a:lnTo>
                  <a:lnTo>
                    <a:pt x="711472" y="401674"/>
                  </a:lnTo>
                  <a:lnTo>
                    <a:pt x="760044" y="408406"/>
                  </a:lnTo>
                  <a:lnTo>
                    <a:pt x="809798" y="414464"/>
                  </a:lnTo>
                  <a:lnTo>
                    <a:pt x="860694" y="419846"/>
                  </a:lnTo>
                  <a:lnTo>
                    <a:pt x="912696" y="424546"/>
                  </a:lnTo>
                  <a:lnTo>
                    <a:pt x="965762" y="428561"/>
                  </a:lnTo>
                  <a:lnTo>
                    <a:pt x="1019856" y="431888"/>
                  </a:lnTo>
                  <a:lnTo>
                    <a:pt x="1074938" y="434523"/>
                  </a:lnTo>
                  <a:lnTo>
                    <a:pt x="1130970" y="436461"/>
                  </a:lnTo>
                  <a:lnTo>
                    <a:pt x="1187913" y="437700"/>
                  </a:lnTo>
                  <a:lnTo>
                    <a:pt x="1245728" y="438234"/>
                  </a:lnTo>
                  <a:lnTo>
                    <a:pt x="1304377" y="438061"/>
                  </a:lnTo>
                  <a:lnTo>
                    <a:pt x="1363821" y="437177"/>
                  </a:lnTo>
                  <a:lnTo>
                    <a:pt x="1424022" y="435577"/>
                  </a:lnTo>
                  <a:lnTo>
                    <a:pt x="1484940" y="433259"/>
                  </a:lnTo>
                  <a:lnTo>
                    <a:pt x="1546537" y="430218"/>
                  </a:lnTo>
                  <a:lnTo>
                    <a:pt x="1608775" y="426450"/>
                  </a:lnTo>
                  <a:lnTo>
                    <a:pt x="1671614" y="421952"/>
                  </a:lnTo>
                  <a:lnTo>
                    <a:pt x="1735016" y="416719"/>
                  </a:lnTo>
                  <a:lnTo>
                    <a:pt x="1798943" y="410749"/>
                  </a:lnTo>
                  <a:lnTo>
                    <a:pt x="1863356" y="404037"/>
                  </a:lnTo>
                  <a:lnTo>
                    <a:pt x="1928216" y="396580"/>
                  </a:lnTo>
                  <a:lnTo>
                    <a:pt x="1993484" y="388373"/>
                  </a:lnTo>
                  <a:lnTo>
                    <a:pt x="2059122" y="379413"/>
                  </a:lnTo>
                  <a:lnTo>
                    <a:pt x="2125091" y="369697"/>
                  </a:lnTo>
                  <a:lnTo>
                    <a:pt x="2291715" y="344170"/>
                  </a:lnTo>
                  <a:lnTo>
                    <a:pt x="2225754" y="353886"/>
                  </a:lnTo>
                  <a:lnTo>
                    <a:pt x="2160124" y="362846"/>
                  </a:lnTo>
                  <a:lnTo>
                    <a:pt x="2094863" y="371053"/>
                  </a:lnTo>
                  <a:lnTo>
                    <a:pt x="2030010" y="378510"/>
                  </a:lnTo>
                  <a:lnTo>
                    <a:pt x="1965603" y="385222"/>
                  </a:lnTo>
                  <a:lnTo>
                    <a:pt x="1901680" y="391192"/>
                  </a:lnTo>
                  <a:lnTo>
                    <a:pt x="1838282" y="396425"/>
                  </a:lnTo>
                  <a:lnTo>
                    <a:pt x="1775446" y="400923"/>
                  </a:lnTo>
                  <a:lnTo>
                    <a:pt x="1713212" y="404691"/>
                  </a:lnTo>
                  <a:lnTo>
                    <a:pt x="1651617" y="407732"/>
                  </a:lnTo>
                  <a:lnTo>
                    <a:pt x="1590700" y="410050"/>
                  </a:lnTo>
                  <a:lnTo>
                    <a:pt x="1530501" y="411650"/>
                  </a:lnTo>
                  <a:lnTo>
                    <a:pt x="1471058" y="412534"/>
                  </a:lnTo>
                  <a:lnTo>
                    <a:pt x="1412409" y="412707"/>
                  </a:lnTo>
                  <a:lnTo>
                    <a:pt x="1354593" y="412173"/>
                  </a:lnTo>
                  <a:lnTo>
                    <a:pt x="1297650" y="410934"/>
                  </a:lnTo>
                  <a:lnTo>
                    <a:pt x="1241617" y="408996"/>
                  </a:lnTo>
                  <a:lnTo>
                    <a:pt x="1186533" y="406361"/>
                  </a:lnTo>
                  <a:lnTo>
                    <a:pt x="1132438" y="403034"/>
                  </a:lnTo>
                  <a:lnTo>
                    <a:pt x="1079369" y="399019"/>
                  </a:lnTo>
                  <a:lnTo>
                    <a:pt x="1027366" y="394319"/>
                  </a:lnTo>
                  <a:lnTo>
                    <a:pt x="976467" y="388937"/>
                  </a:lnTo>
                  <a:lnTo>
                    <a:pt x="926710" y="382879"/>
                  </a:lnTo>
                  <a:lnTo>
                    <a:pt x="878136" y="376147"/>
                  </a:lnTo>
                  <a:lnTo>
                    <a:pt x="830781" y="368745"/>
                  </a:lnTo>
                  <a:lnTo>
                    <a:pt x="784685" y="360678"/>
                  </a:lnTo>
                  <a:lnTo>
                    <a:pt x="739887" y="351948"/>
                  </a:lnTo>
                  <a:lnTo>
                    <a:pt x="696425" y="342561"/>
                  </a:lnTo>
                  <a:lnTo>
                    <a:pt x="654338" y="332519"/>
                  </a:lnTo>
                  <a:lnTo>
                    <a:pt x="613665" y="321826"/>
                  </a:lnTo>
                  <a:lnTo>
                    <a:pt x="574444" y="310486"/>
                  </a:lnTo>
                  <a:lnTo>
                    <a:pt x="536714" y="298504"/>
                  </a:lnTo>
                  <a:lnTo>
                    <a:pt x="500514" y="285882"/>
                  </a:lnTo>
                  <a:lnTo>
                    <a:pt x="432858" y="258736"/>
                  </a:lnTo>
                  <a:lnTo>
                    <a:pt x="371785" y="229078"/>
                  </a:lnTo>
                  <a:lnTo>
                    <a:pt x="317605" y="196939"/>
                  </a:lnTo>
                  <a:lnTo>
                    <a:pt x="270627" y="162349"/>
                  </a:lnTo>
                  <a:lnTo>
                    <a:pt x="249936" y="144145"/>
                  </a:lnTo>
                  <a:lnTo>
                    <a:pt x="333375" y="131445"/>
                  </a:lnTo>
                  <a:lnTo>
                    <a:pt x="76707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6529959" y="4155821"/>
              <a:ext cx="2014220" cy="989330"/>
            </a:xfrm>
            <a:custGeom>
              <a:avLst/>
              <a:gdLst/>
              <a:ahLst/>
              <a:cxnLst/>
              <a:rect l="l" t="t" r="r" b="b"/>
              <a:pathLst>
                <a:path w="2014220" h="989329">
                  <a:moveTo>
                    <a:pt x="2011552" y="0"/>
                  </a:moveTo>
                  <a:lnTo>
                    <a:pt x="1844802" y="25399"/>
                  </a:lnTo>
                  <a:lnTo>
                    <a:pt x="1847113" y="48316"/>
                  </a:lnTo>
                  <a:lnTo>
                    <a:pt x="1847101" y="71397"/>
                  </a:lnTo>
                  <a:lnTo>
                    <a:pt x="1840239" y="117983"/>
                  </a:lnTo>
                  <a:lnTo>
                    <a:pt x="1824494" y="165013"/>
                  </a:lnTo>
                  <a:lnTo>
                    <a:pt x="1800140" y="212344"/>
                  </a:lnTo>
                  <a:lnTo>
                    <a:pt x="1767453" y="259831"/>
                  </a:lnTo>
                  <a:lnTo>
                    <a:pt x="1726710" y="307329"/>
                  </a:lnTo>
                  <a:lnTo>
                    <a:pt x="1678186" y="354696"/>
                  </a:lnTo>
                  <a:lnTo>
                    <a:pt x="1622159" y="401786"/>
                  </a:lnTo>
                  <a:lnTo>
                    <a:pt x="1591417" y="425182"/>
                  </a:lnTo>
                  <a:lnTo>
                    <a:pt x="1558902" y="448456"/>
                  </a:lnTo>
                  <a:lnTo>
                    <a:pt x="1524650" y="471588"/>
                  </a:lnTo>
                  <a:lnTo>
                    <a:pt x="1488694" y="494561"/>
                  </a:lnTo>
                  <a:lnTo>
                    <a:pt x="1451069" y="517356"/>
                  </a:lnTo>
                  <a:lnTo>
                    <a:pt x="1411809" y="539957"/>
                  </a:lnTo>
                  <a:lnTo>
                    <a:pt x="1370949" y="562344"/>
                  </a:lnTo>
                  <a:lnTo>
                    <a:pt x="1328524" y="584500"/>
                  </a:lnTo>
                  <a:lnTo>
                    <a:pt x="1284568" y="606407"/>
                  </a:lnTo>
                  <a:lnTo>
                    <a:pt x="1239115" y="628046"/>
                  </a:lnTo>
                  <a:lnTo>
                    <a:pt x="1192199" y="649400"/>
                  </a:lnTo>
                  <a:lnTo>
                    <a:pt x="1143857" y="670451"/>
                  </a:lnTo>
                  <a:lnTo>
                    <a:pt x="1094121" y="691181"/>
                  </a:lnTo>
                  <a:lnTo>
                    <a:pt x="1043027" y="711571"/>
                  </a:lnTo>
                  <a:lnTo>
                    <a:pt x="990609" y="731604"/>
                  </a:lnTo>
                  <a:lnTo>
                    <a:pt x="936901" y="751261"/>
                  </a:lnTo>
                  <a:lnTo>
                    <a:pt x="881938" y="770525"/>
                  </a:lnTo>
                  <a:lnTo>
                    <a:pt x="825755" y="789378"/>
                  </a:lnTo>
                  <a:lnTo>
                    <a:pt x="768385" y="807801"/>
                  </a:lnTo>
                  <a:lnTo>
                    <a:pt x="709864" y="825776"/>
                  </a:lnTo>
                  <a:lnTo>
                    <a:pt x="650226" y="843286"/>
                  </a:lnTo>
                  <a:lnTo>
                    <a:pt x="589506" y="860313"/>
                  </a:lnTo>
                  <a:lnTo>
                    <a:pt x="527737" y="876838"/>
                  </a:lnTo>
                  <a:lnTo>
                    <a:pt x="464955" y="892843"/>
                  </a:lnTo>
                  <a:lnTo>
                    <a:pt x="401194" y="908311"/>
                  </a:lnTo>
                  <a:lnTo>
                    <a:pt x="336488" y="923224"/>
                  </a:lnTo>
                  <a:lnTo>
                    <a:pt x="270872" y="937563"/>
                  </a:lnTo>
                  <a:lnTo>
                    <a:pt x="204381" y="951310"/>
                  </a:lnTo>
                  <a:lnTo>
                    <a:pt x="137049" y="964447"/>
                  </a:lnTo>
                  <a:lnTo>
                    <a:pt x="68910" y="976957"/>
                  </a:lnTo>
                  <a:lnTo>
                    <a:pt x="0" y="988821"/>
                  </a:lnTo>
                  <a:lnTo>
                    <a:pt x="62579" y="979820"/>
                  </a:lnTo>
                  <a:lnTo>
                    <a:pt x="151745" y="965826"/>
                  </a:lnTo>
                  <a:lnTo>
                    <a:pt x="219374" y="954374"/>
                  </a:lnTo>
                  <a:lnTo>
                    <a:pt x="286291" y="942291"/>
                  </a:lnTo>
                  <a:lnTo>
                    <a:pt x="352462" y="929593"/>
                  </a:lnTo>
                  <a:lnTo>
                    <a:pt x="417855" y="916299"/>
                  </a:lnTo>
                  <a:lnTo>
                    <a:pt x="482434" y="902424"/>
                  </a:lnTo>
                  <a:lnTo>
                    <a:pt x="546167" y="887987"/>
                  </a:lnTo>
                  <a:lnTo>
                    <a:pt x="609019" y="873004"/>
                  </a:lnTo>
                  <a:lnTo>
                    <a:pt x="670957" y="857493"/>
                  </a:lnTo>
                  <a:lnTo>
                    <a:pt x="731947" y="841469"/>
                  </a:lnTo>
                  <a:lnTo>
                    <a:pt x="791955" y="824952"/>
                  </a:lnTo>
                  <a:lnTo>
                    <a:pt x="850949" y="807957"/>
                  </a:lnTo>
                  <a:lnTo>
                    <a:pt x="908893" y="790502"/>
                  </a:lnTo>
                  <a:lnTo>
                    <a:pt x="965754" y="772604"/>
                  </a:lnTo>
                  <a:lnTo>
                    <a:pt x="1021498" y="754280"/>
                  </a:lnTo>
                  <a:lnTo>
                    <a:pt x="1076093" y="735547"/>
                  </a:lnTo>
                  <a:lnTo>
                    <a:pt x="1129503" y="716422"/>
                  </a:lnTo>
                  <a:lnTo>
                    <a:pt x="1181695" y="696923"/>
                  </a:lnTo>
                  <a:lnTo>
                    <a:pt x="1232636" y="677066"/>
                  </a:lnTo>
                  <a:lnTo>
                    <a:pt x="1282292" y="656869"/>
                  </a:lnTo>
                  <a:lnTo>
                    <a:pt x="1330628" y="636349"/>
                  </a:lnTo>
                  <a:lnTo>
                    <a:pt x="1377612" y="615522"/>
                  </a:lnTo>
                  <a:lnTo>
                    <a:pt x="1423209" y="594407"/>
                  </a:lnTo>
                  <a:lnTo>
                    <a:pt x="1467386" y="573019"/>
                  </a:lnTo>
                  <a:lnTo>
                    <a:pt x="1510109" y="551377"/>
                  </a:lnTo>
                  <a:lnTo>
                    <a:pt x="1551345" y="529496"/>
                  </a:lnTo>
                  <a:lnTo>
                    <a:pt x="1591059" y="507396"/>
                  </a:lnTo>
                  <a:lnTo>
                    <a:pt x="1629217" y="485091"/>
                  </a:lnTo>
                  <a:lnTo>
                    <a:pt x="1665787" y="462601"/>
                  </a:lnTo>
                  <a:lnTo>
                    <a:pt x="1700734" y="439941"/>
                  </a:lnTo>
                  <a:lnTo>
                    <a:pt x="1734025" y="417129"/>
                  </a:lnTo>
                  <a:lnTo>
                    <a:pt x="1765626" y="394182"/>
                  </a:lnTo>
                  <a:lnTo>
                    <a:pt x="1823621" y="347951"/>
                  </a:lnTo>
                  <a:lnTo>
                    <a:pt x="1874452" y="301385"/>
                  </a:lnTo>
                  <a:lnTo>
                    <a:pt x="1917847" y="254621"/>
                  </a:lnTo>
                  <a:lnTo>
                    <a:pt x="1953537" y="207796"/>
                  </a:lnTo>
                  <a:lnTo>
                    <a:pt x="1981252" y="161047"/>
                  </a:lnTo>
                  <a:lnTo>
                    <a:pt x="2000721" y="114511"/>
                  </a:lnTo>
                  <a:lnTo>
                    <a:pt x="2011676" y="68324"/>
                  </a:lnTo>
                  <a:lnTo>
                    <a:pt x="2013876" y="45405"/>
                  </a:lnTo>
                  <a:lnTo>
                    <a:pt x="2013846" y="22624"/>
                  </a:lnTo>
                  <a:lnTo>
                    <a:pt x="2011552" y="0"/>
                  </a:lnTo>
                  <a:close/>
                </a:path>
              </a:pathLst>
            </a:custGeom>
            <a:solidFill>
              <a:srgbClr val="178AB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4321683" y="4155821"/>
              <a:ext cx="4222750" cy="1071245"/>
            </a:xfrm>
            <a:custGeom>
              <a:avLst/>
              <a:gdLst/>
              <a:ahLst/>
              <a:cxnLst/>
              <a:rect l="l" t="t" r="r" b="b"/>
              <a:pathLst>
                <a:path w="4222750" h="1071245">
                  <a:moveTo>
                    <a:pt x="2208275" y="988821"/>
                  </a:moveTo>
                  <a:lnTo>
                    <a:pt x="2277186" y="976957"/>
                  </a:lnTo>
                  <a:lnTo>
                    <a:pt x="2345325" y="964447"/>
                  </a:lnTo>
                  <a:lnTo>
                    <a:pt x="2412657" y="951310"/>
                  </a:lnTo>
                  <a:lnTo>
                    <a:pt x="2479148" y="937563"/>
                  </a:lnTo>
                  <a:lnTo>
                    <a:pt x="2544764" y="923224"/>
                  </a:lnTo>
                  <a:lnTo>
                    <a:pt x="2609470" y="908311"/>
                  </a:lnTo>
                  <a:lnTo>
                    <a:pt x="2673231" y="892843"/>
                  </a:lnTo>
                  <a:lnTo>
                    <a:pt x="2736013" y="876838"/>
                  </a:lnTo>
                  <a:lnTo>
                    <a:pt x="2797782" y="860313"/>
                  </a:lnTo>
                  <a:lnTo>
                    <a:pt x="2858502" y="843286"/>
                  </a:lnTo>
                  <a:lnTo>
                    <a:pt x="2918140" y="825776"/>
                  </a:lnTo>
                  <a:lnTo>
                    <a:pt x="2976661" y="807801"/>
                  </a:lnTo>
                  <a:lnTo>
                    <a:pt x="3034031" y="789378"/>
                  </a:lnTo>
                  <a:lnTo>
                    <a:pt x="3090214" y="770525"/>
                  </a:lnTo>
                  <a:lnTo>
                    <a:pt x="3145177" y="751261"/>
                  </a:lnTo>
                  <a:lnTo>
                    <a:pt x="3198885" y="731604"/>
                  </a:lnTo>
                  <a:lnTo>
                    <a:pt x="3251303" y="711571"/>
                  </a:lnTo>
                  <a:lnTo>
                    <a:pt x="3302397" y="691181"/>
                  </a:lnTo>
                  <a:lnTo>
                    <a:pt x="3352133" y="670451"/>
                  </a:lnTo>
                  <a:lnTo>
                    <a:pt x="3400475" y="649400"/>
                  </a:lnTo>
                  <a:lnTo>
                    <a:pt x="3447391" y="628046"/>
                  </a:lnTo>
                  <a:lnTo>
                    <a:pt x="3492844" y="606407"/>
                  </a:lnTo>
                  <a:lnTo>
                    <a:pt x="3536800" y="584500"/>
                  </a:lnTo>
                  <a:lnTo>
                    <a:pt x="3579225" y="562344"/>
                  </a:lnTo>
                  <a:lnTo>
                    <a:pt x="3620085" y="539957"/>
                  </a:lnTo>
                  <a:lnTo>
                    <a:pt x="3659345" y="517356"/>
                  </a:lnTo>
                  <a:lnTo>
                    <a:pt x="3696970" y="494561"/>
                  </a:lnTo>
                  <a:lnTo>
                    <a:pt x="3732926" y="471588"/>
                  </a:lnTo>
                  <a:lnTo>
                    <a:pt x="3767178" y="448456"/>
                  </a:lnTo>
                  <a:lnTo>
                    <a:pt x="3799693" y="425182"/>
                  </a:lnTo>
                  <a:lnTo>
                    <a:pt x="3830435" y="401786"/>
                  </a:lnTo>
                  <a:lnTo>
                    <a:pt x="3886462" y="354696"/>
                  </a:lnTo>
                  <a:lnTo>
                    <a:pt x="3934986" y="307329"/>
                  </a:lnTo>
                  <a:lnTo>
                    <a:pt x="3975729" y="259831"/>
                  </a:lnTo>
                  <a:lnTo>
                    <a:pt x="4008416" y="212344"/>
                  </a:lnTo>
                  <a:lnTo>
                    <a:pt x="4032770" y="165013"/>
                  </a:lnTo>
                  <a:lnTo>
                    <a:pt x="4048515" y="117983"/>
                  </a:lnTo>
                  <a:lnTo>
                    <a:pt x="4055377" y="71397"/>
                  </a:lnTo>
                  <a:lnTo>
                    <a:pt x="4055389" y="48316"/>
                  </a:lnTo>
                  <a:lnTo>
                    <a:pt x="4053077" y="25399"/>
                  </a:lnTo>
                  <a:lnTo>
                    <a:pt x="4219828" y="0"/>
                  </a:lnTo>
                  <a:lnTo>
                    <a:pt x="4222122" y="22624"/>
                  </a:lnTo>
                  <a:lnTo>
                    <a:pt x="4222152" y="45405"/>
                  </a:lnTo>
                  <a:lnTo>
                    <a:pt x="4219952" y="68324"/>
                  </a:lnTo>
                  <a:lnTo>
                    <a:pt x="4208997" y="114511"/>
                  </a:lnTo>
                  <a:lnTo>
                    <a:pt x="4189528" y="161047"/>
                  </a:lnTo>
                  <a:lnTo>
                    <a:pt x="4161813" y="207796"/>
                  </a:lnTo>
                  <a:lnTo>
                    <a:pt x="4126123" y="254621"/>
                  </a:lnTo>
                  <a:lnTo>
                    <a:pt x="4082728" y="301385"/>
                  </a:lnTo>
                  <a:lnTo>
                    <a:pt x="4031897" y="347951"/>
                  </a:lnTo>
                  <a:lnTo>
                    <a:pt x="3973902" y="394182"/>
                  </a:lnTo>
                  <a:lnTo>
                    <a:pt x="3942301" y="417129"/>
                  </a:lnTo>
                  <a:lnTo>
                    <a:pt x="3909010" y="439941"/>
                  </a:lnTo>
                  <a:lnTo>
                    <a:pt x="3874063" y="462601"/>
                  </a:lnTo>
                  <a:lnTo>
                    <a:pt x="3837493" y="485091"/>
                  </a:lnTo>
                  <a:lnTo>
                    <a:pt x="3799335" y="507396"/>
                  </a:lnTo>
                  <a:lnTo>
                    <a:pt x="3759621" y="529496"/>
                  </a:lnTo>
                  <a:lnTo>
                    <a:pt x="3718385" y="551377"/>
                  </a:lnTo>
                  <a:lnTo>
                    <a:pt x="3675662" y="573019"/>
                  </a:lnTo>
                  <a:lnTo>
                    <a:pt x="3631485" y="594407"/>
                  </a:lnTo>
                  <a:lnTo>
                    <a:pt x="3585888" y="615522"/>
                  </a:lnTo>
                  <a:lnTo>
                    <a:pt x="3538904" y="636349"/>
                  </a:lnTo>
                  <a:lnTo>
                    <a:pt x="3490568" y="656869"/>
                  </a:lnTo>
                  <a:lnTo>
                    <a:pt x="3440912" y="677066"/>
                  </a:lnTo>
                  <a:lnTo>
                    <a:pt x="3389971" y="696923"/>
                  </a:lnTo>
                  <a:lnTo>
                    <a:pt x="3337779" y="716422"/>
                  </a:lnTo>
                  <a:lnTo>
                    <a:pt x="3284369" y="735547"/>
                  </a:lnTo>
                  <a:lnTo>
                    <a:pt x="3229774" y="754280"/>
                  </a:lnTo>
                  <a:lnTo>
                    <a:pt x="3174030" y="772604"/>
                  </a:lnTo>
                  <a:lnTo>
                    <a:pt x="3117169" y="790502"/>
                  </a:lnTo>
                  <a:lnTo>
                    <a:pt x="3059225" y="807957"/>
                  </a:lnTo>
                  <a:lnTo>
                    <a:pt x="3000231" y="824952"/>
                  </a:lnTo>
                  <a:lnTo>
                    <a:pt x="2940223" y="841469"/>
                  </a:lnTo>
                  <a:lnTo>
                    <a:pt x="2879233" y="857493"/>
                  </a:lnTo>
                  <a:lnTo>
                    <a:pt x="2817295" y="873004"/>
                  </a:lnTo>
                  <a:lnTo>
                    <a:pt x="2754443" y="887987"/>
                  </a:lnTo>
                  <a:lnTo>
                    <a:pt x="2690710" y="902424"/>
                  </a:lnTo>
                  <a:lnTo>
                    <a:pt x="2626131" y="916299"/>
                  </a:lnTo>
                  <a:lnTo>
                    <a:pt x="2560738" y="929593"/>
                  </a:lnTo>
                  <a:lnTo>
                    <a:pt x="2494567" y="942291"/>
                  </a:lnTo>
                  <a:lnTo>
                    <a:pt x="2427650" y="954374"/>
                  </a:lnTo>
                  <a:lnTo>
                    <a:pt x="2360021" y="965826"/>
                  </a:lnTo>
                  <a:lnTo>
                    <a:pt x="2291715" y="976629"/>
                  </a:lnTo>
                  <a:lnTo>
                    <a:pt x="2125091" y="1002156"/>
                  </a:lnTo>
                  <a:lnTo>
                    <a:pt x="2059122" y="1011873"/>
                  </a:lnTo>
                  <a:lnTo>
                    <a:pt x="1993484" y="1020833"/>
                  </a:lnTo>
                  <a:lnTo>
                    <a:pt x="1928216" y="1029040"/>
                  </a:lnTo>
                  <a:lnTo>
                    <a:pt x="1863356" y="1036497"/>
                  </a:lnTo>
                  <a:lnTo>
                    <a:pt x="1798943" y="1043209"/>
                  </a:lnTo>
                  <a:lnTo>
                    <a:pt x="1735016" y="1049179"/>
                  </a:lnTo>
                  <a:lnTo>
                    <a:pt x="1671614" y="1054412"/>
                  </a:lnTo>
                  <a:lnTo>
                    <a:pt x="1608775" y="1058910"/>
                  </a:lnTo>
                  <a:lnTo>
                    <a:pt x="1546537" y="1062678"/>
                  </a:lnTo>
                  <a:lnTo>
                    <a:pt x="1484940" y="1065719"/>
                  </a:lnTo>
                  <a:lnTo>
                    <a:pt x="1424022" y="1068037"/>
                  </a:lnTo>
                  <a:lnTo>
                    <a:pt x="1363821" y="1069637"/>
                  </a:lnTo>
                  <a:lnTo>
                    <a:pt x="1304377" y="1070521"/>
                  </a:lnTo>
                  <a:lnTo>
                    <a:pt x="1245728" y="1070694"/>
                  </a:lnTo>
                  <a:lnTo>
                    <a:pt x="1187913" y="1070160"/>
                  </a:lnTo>
                  <a:lnTo>
                    <a:pt x="1130970" y="1068921"/>
                  </a:lnTo>
                  <a:lnTo>
                    <a:pt x="1074938" y="1066983"/>
                  </a:lnTo>
                  <a:lnTo>
                    <a:pt x="1019856" y="1064348"/>
                  </a:lnTo>
                  <a:lnTo>
                    <a:pt x="965762" y="1061021"/>
                  </a:lnTo>
                  <a:lnTo>
                    <a:pt x="912696" y="1057006"/>
                  </a:lnTo>
                  <a:lnTo>
                    <a:pt x="860694" y="1052306"/>
                  </a:lnTo>
                  <a:lnTo>
                    <a:pt x="809798" y="1046924"/>
                  </a:lnTo>
                  <a:lnTo>
                    <a:pt x="760044" y="1040866"/>
                  </a:lnTo>
                  <a:lnTo>
                    <a:pt x="711472" y="1034134"/>
                  </a:lnTo>
                  <a:lnTo>
                    <a:pt x="664120" y="1026732"/>
                  </a:lnTo>
                  <a:lnTo>
                    <a:pt x="618027" y="1018665"/>
                  </a:lnTo>
                  <a:lnTo>
                    <a:pt x="573232" y="1009935"/>
                  </a:lnTo>
                  <a:lnTo>
                    <a:pt x="529773" y="1000548"/>
                  </a:lnTo>
                  <a:lnTo>
                    <a:pt x="487689" y="990506"/>
                  </a:lnTo>
                  <a:lnTo>
                    <a:pt x="447019" y="979813"/>
                  </a:lnTo>
                  <a:lnTo>
                    <a:pt x="407801" y="968473"/>
                  </a:lnTo>
                  <a:lnTo>
                    <a:pt x="370074" y="956491"/>
                  </a:lnTo>
                  <a:lnTo>
                    <a:pt x="333876" y="943869"/>
                  </a:lnTo>
                  <a:lnTo>
                    <a:pt x="266225" y="916723"/>
                  </a:lnTo>
                  <a:lnTo>
                    <a:pt x="205156" y="887065"/>
                  </a:lnTo>
                  <a:lnTo>
                    <a:pt x="150979" y="854926"/>
                  </a:lnTo>
                  <a:lnTo>
                    <a:pt x="104003" y="820336"/>
                  </a:lnTo>
                  <a:lnTo>
                    <a:pt x="83312" y="802131"/>
                  </a:lnTo>
                  <a:lnTo>
                    <a:pt x="0" y="814831"/>
                  </a:lnTo>
                  <a:lnTo>
                    <a:pt x="76707" y="632459"/>
                  </a:lnTo>
                  <a:lnTo>
                    <a:pt x="333375" y="763904"/>
                  </a:lnTo>
                  <a:lnTo>
                    <a:pt x="249936" y="776604"/>
                  </a:lnTo>
                  <a:lnTo>
                    <a:pt x="270627" y="794809"/>
                  </a:lnTo>
                  <a:lnTo>
                    <a:pt x="317605" y="829399"/>
                  </a:lnTo>
                  <a:lnTo>
                    <a:pt x="371785" y="861538"/>
                  </a:lnTo>
                  <a:lnTo>
                    <a:pt x="432858" y="891196"/>
                  </a:lnTo>
                  <a:lnTo>
                    <a:pt x="500514" y="918342"/>
                  </a:lnTo>
                  <a:lnTo>
                    <a:pt x="536714" y="930964"/>
                  </a:lnTo>
                  <a:lnTo>
                    <a:pt x="574444" y="942946"/>
                  </a:lnTo>
                  <a:lnTo>
                    <a:pt x="613665" y="954286"/>
                  </a:lnTo>
                  <a:lnTo>
                    <a:pt x="654338" y="964979"/>
                  </a:lnTo>
                  <a:lnTo>
                    <a:pt x="696425" y="975021"/>
                  </a:lnTo>
                  <a:lnTo>
                    <a:pt x="739887" y="984408"/>
                  </a:lnTo>
                  <a:lnTo>
                    <a:pt x="784685" y="993138"/>
                  </a:lnTo>
                  <a:lnTo>
                    <a:pt x="830781" y="1001205"/>
                  </a:lnTo>
                  <a:lnTo>
                    <a:pt x="878136" y="1008607"/>
                  </a:lnTo>
                  <a:lnTo>
                    <a:pt x="926710" y="1015339"/>
                  </a:lnTo>
                  <a:lnTo>
                    <a:pt x="976467" y="1021397"/>
                  </a:lnTo>
                  <a:lnTo>
                    <a:pt x="1027366" y="1026779"/>
                  </a:lnTo>
                  <a:lnTo>
                    <a:pt x="1079369" y="1031479"/>
                  </a:lnTo>
                  <a:lnTo>
                    <a:pt x="1132438" y="1035494"/>
                  </a:lnTo>
                  <a:lnTo>
                    <a:pt x="1186533" y="1038821"/>
                  </a:lnTo>
                  <a:lnTo>
                    <a:pt x="1241617" y="1041456"/>
                  </a:lnTo>
                  <a:lnTo>
                    <a:pt x="1297650" y="1043394"/>
                  </a:lnTo>
                  <a:lnTo>
                    <a:pt x="1354593" y="1044633"/>
                  </a:lnTo>
                  <a:lnTo>
                    <a:pt x="1412409" y="1045167"/>
                  </a:lnTo>
                  <a:lnTo>
                    <a:pt x="1471058" y="1044994"/>
                  </a:lnTo>
                  <a:lnTo>
                    <a:pt x="1530501" y="1044110"/>
                  </a:lnTo>
                  <a:lnTo>
                    <a:pt x="1590700" y="1042510"/>
                  </a:lnTo>
                  <a:lnTo>
                    <a:pt x="1651617" y="1040192"/>
                  </a:lnTo>
                  <a:lnTo>
                    <a:pt x="1713212" y="1037151"/>
                  </a:lnTo>
                  <a:lnTo>
                    <a:pt x="1775446" y="1033383"/>
                  </a:lnTo>
                  <a:lnTo>
                    <a:pt x="1838282" y="1028885"/>
                  </a:lnTo>
                  <a:lnTo>
                    <a:pt x="1901680" y="1023652"/>
                  </a:lnTo>
                  <a:lnTo>
                    <a:pt x="1965603" y="1017682"/>
                  </a:lnTo>
                  <a:lnTo>
                    <a:pt x="2030010" y="1010970"/>
                  </a:lnTo>
                  <a:lnTo>
                    <a:pt x="2094863" y="1003513"/>
                  </a:lnTo>
                  <a:lnTo>
                    <a:pt x="2160124" y="995306"/>
                  </a:lnTo>
                  <a:lnTo>
                    <a:pt x="2225754" y="986346"/>
                  </a:lnTo>
                  <a:lnTo>
                    <a:pt x="2291715" y="976629"/>
                  </a:lnTo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8247888" y="2903220"/>
              <a:ext cx="76200" cy="354965"/>
            </a:xfrm>
            <a:custGeom>
              <a:avLst/>
              <a:gdLst/>
              <a:ahLst/>
              <a:cxnLst/>
              <a:rect l="l" t="t" r="r" b="b"/>
              <a:pathLst>
                <a:path w="76200" h="354964">
                  <a:moveTo>
                    <a:pt x="31750" y="278383"/>
                  </a:moveTo>
                  <a:lnTo>
                    <a:pt x="0" y="278383"/>
                  </a:lnTo>
                  <a:lnTo>
                    <a:pt x="38100" y="354583"/>
                  </a:lnTo>
                  <a:lnTo>
                    <a:pt x="69850" y="291083"/>
                  </a:lnTo>
                  <a:lnTo>
                    <a:pt x="31750" y="291083"/>
                  </a:lnTo>
                  <a:lnTo>
                    <a:pt x="31750" y="278383"/>
                  </a:lnTo>
                  <a:close/>
                </a:path>
                <a:path w="76200" h="354964">
                  <a:moveTo>
                    <a:pt x="44450" y="0"/>
                  </a:moveTo>
                  <a:lnTo>
                    <a:pt x="31750" y="0"/>
                  </a:lnTo>
                  <a:lnTo>
                    <a:pt x="31750" y="291083"/>
                  </a:lnTo>
                  <a:lnTo>
                    <a:pt x="44450" y="291083"/>
                  </a:lnTo>
                  <a:lnTo>
                    <a:pt x="44450" y="0"/>
                  </a:lnTo>
                  <a:close/>
                </a:path>
                <a:path w="76200" h="354964">
                  <a:moveTo>
                    <a:pt x="76200" y="278383"/>
                  </a:moveTo>
                  <a:lnTo>
                    <a:pt x="44450" y="278383"/>
                  </a:lnTo>
                  <a:lnTo>
                    <a:pt x="44450" y="291083"/>
                  </a:lnTo>
                  <a:lnTo>
                    <a:pt x="69850" y="291083"/>
                  </a:lnTo>
                  <a:lnTo>
                    <a:pt x="76200" y="278383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8209153" y="2613659"/>
            <a:ext cx="1536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𝑦</a:t>
            </a:r>
          </a:p>
        </p:txBody>
      </p:sp>
      <p:sp>
        <p:nvSpPr>
          <p:cNvPr id="30" name="object 3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40</a:t>
            </a:fld>
            <a:endParaRPr dirty="0"/>
          </a:p>
        </p:txBody>
      </p:sp>
      <p:sp>
        <p:nvSpPr>
          <p:cNvPr id="29" name="object 29"/>
          <p:cNvSpPr txBox="1"/>
          <p:nvPr/>
        </p:nvSpPr>
        <p:spPr>
          <a:xfrm>
            <a:off x="6726935" y="923273"/>
            <a:ext cx="3844925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Nous</a:t>
            </a:r>
            <a:r>
              <a:rPr sz="1800" spc="-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utiliserons</a:t>
            </a:r>
            <a:r>
              <a:rPr sz="1800" spc="-4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80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des</a:t>
            </a:r>
            <a:r>
              <a:rPr sz="1800" spc="2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techniques</a:t>
            </a:r>
            <a:endParaRPr sz="1800" dirty="0">
              <a:latin typeface="Franklin Gothic Medium"/>
              <a:cs typeface="Franklin Gothic Medium"/>
            </a:endParaRPr>
          </a:p>
          <a:p>
            <a:pPr marL="12700">
              <a:lnSpc>
                <a:spcPct val="100000"/>
              </a:lnSpc>
            </a:pPr>
            <a:r>
              <a:rPr sz="1800" spc="-2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d’optimisation</a:t>
            </a:r>
            <a:r>
              <a:rPr sz="1800" spc="1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80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–</a:t>
            </a:r>
            <a:r>
              <a:rPr sz="1800" spc="-1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RECHERCHE</a:t>
            </a:r>
            <a:r>
              <a:rPr sz="1800" spc="5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800" spc="-3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(SEARCH)</a:t>
            </a:r>
            <a:endParaRPr lang="fr-CA" sz="1800" spc="-30" dirty="0">
              <a:solidFill>
                <a:srgbClr val="FF0000"/>
              </a:solidFill>
              <a:latin typeface="Franklin Gothic Medium"/>
              <a:cs typeface="Franklin Gothic Medium"/>
            </a:endParaRPr>
          </a:p>
          <a:p>
            <a:pPr marL="12700">
              <a:lnSpc>
                <a:spcPct val="100000"/>
              </a:lnSpc>
            </a:pPr>
            <a:endParaRPr lang="fr-CA" spc="-30" dirty="0">
              <a:solidFill>
                <a:srgbClr val="FF0000"/>
              </a:solidFill>
              <a:latin typeface="Franklin Gothic Medium"/>
              <a:cs typeface="Franklin Gothic Medium"/>
            </a:endParaRPr>
          </a:p>
          <a:p>
            <a:pPr marL="12700">
              <a:lnSpc>
                <a:spcPct val="100000"/>
              </a:lnSpc>
            </a:pPr>
            <a:r>
              <a:rPr lang="fr-CA" sz="1800" spc="-3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Le but est de modifier les poids selon les erreurs à l’aide du </a:t>
            </a:r>
            <a:r>
              <a:rPr lang="fr-CA" sz="1800" spc="-30" dirty="0" err="1">
                <a:solidFill>
                  <a:srgbClr val="FF0000"/>
                </a:solidFill>
                <a:latin typeface="Franklin Gothic Medium"/>
                <a:cs typeface="Franklin Gothic Medium"/>
              </a:rPr>
              <a:t>greedy</a:t>
            </a:r>
            <a:r>
              <a:rPr lang="fr-CA" sz="1800" spc="-3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lang="fr-CA" sz="1800" spc="-30" dirty="0" err="1">
                <a:solidFill>
                  <a:srgbClr val="FF0000"/>
                </a:solidFill>
                <a:latin typeface="Franklin Gothic Medium"/>
                <a:cs typeface="Franklin Gothic Medium"/>
              </a:rPr>
              <a:t>search</a:t>
            </a:r>
            <a:r>
              <a:rPr lang="fr-CA" sz="1800" spc="-3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dans le but de minimiser les erreurs</a:t>
            </a:r>
            <a:endParaRPr sz="1800" dirty="0">
              <a:latin typeface="Franklin Gothic Medium"/>
              <a:cs typeface="Franklin Gothic Medium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500F8B7-B0A8-C76C-8827-93DE66F79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574" y="3175988"/>
            <a:ext cx="483879" cy="663604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747264" y="2354707"/>
            <a:ext cx="2724150" cy="2144395"/>
            <a:chOff x="2747264" y="2354707"/>
            <a:chExt cx="2724150" cy="2144395"/>
          </a:xfrm>
        </p:grpSpPr>
        <p:sp>
          <p:nvSpPr>
            <p:cNvPr id="4" name="object 4"/>
            <p:cNvSpPr/>
            <p:nvPr/>
          </p:nvSpPr>
          <p:spPr>
            <a:xfrm>
              <a:off x="3931920" y="3023616"/>
              <a:ext cx="1533525" cy="1469390"/>
            </a:xfrm>
            <a:custGeom>
              <a:avLst/>
              <a:gdLst/>
              <a:ahLst/>
              <a:cxnLst/>
              <a:rect l="l" t="t" r="r" b="b"/>
              <a:pathLst>
                <a:path w="1533525" h="1469389">
                  <a:moveTo>
                    <a:pt x="0" y="734568"/>
                  </a:moveTo>
                  <a:lnTo>
                    <a:pt x="1507" y="688118"/>
                  </a:lnTo>
                  <a:lnTo>
                    <a:pt x="5971" y="642435"/>
                  </a:lnTo>
                  <a:lnTo>
                    <a:pt x="13302" y="597606"/>
                  </a:lnTo>
                  <a:lnTo>
                    <a:pt x="23408" y="553715"/>
                  </a:lnTo>
                  <a:lnTo>
                    <a:pt x="36202" y="510850"/>
                  </a:lnTo>
                  <a:lnTo>
                    <a:pt x="51592" y="469096"/>
                  </a:lnTo>
                  <a:lnTo>
                    <a:pt x="69490" y="428540"/>
                  </a:lnTo>
                  <a:lnTo>
                    <a:pt x="89805" y="389267"/>
                  </a:lnTo>
                  <a:lnTo>
                    <a:pt x="112448" y="351363"/>
                  </a:lnTo>
                  <a:lnTo>
                    <a:pt x="137329" y="314916"/>
                  </a:lnTo>
                  <a:lnTo>
                    <a:pt x="164359" y="280010"/>
                  </a:lnTo>
                  <a:lnTo>
                    <a:pt x="193447" y="246733"/>
                  </a:lnTo>
                  <a:lnTo>
                    <a:pt x="224504" y="215169"/>
                  </a:lnTo>
                  <a:lnTo>
                    <a:pt x="257440" y="185406"/>
                  </a:lnTo>
                  <a:lnTo>
                    <a:pt x="292165" y="157529"/>
                  </a:lnTo>
                  <a:lnTo>
                    <a:pt x="328590" y="131624"/>
                  </a:lnTo>
                  <a:lnTo>
                    <a:pt x="366624" y="107778"/>
                  </a:lnTo>
                  <a:lnTo>
                    <a:pt x="406179" y="86076"/>
                  </a:lnTo>
                  <a:lnTo>
                    <a:pt x="447164" y="66605"/>
                  </a:lnTo>
                  <a:lnTo>
                    <a:pt x="489490" y="49451"/>
                  </a:lnTo>
                  <a:lnTo>
                    <a:pt x="533067" y="34699"/>
                  </a:lnTo>
                  <a:lnTo>
                    <a:pt x="577804" y="22437"/>
                  </a:lnTo>
                  <a:lnTo>
                    <a:pt x="623613" y="12750"/>
                  </a:lnTo>
                  <a:lnTo>
                    <a:pt x="670404" y="5724"/>
                  </a:lnTo>
                  <a:lnTo>
                    <a:pt x="718087" y="1445"/>
                  </a:lnTo>
                  <a:lnTo>
                    <a:pt x="766571" y="0"/>
                  </a:lnTo>
                  <a:lnTo>
                    <a:pt x="815056" y="1445"/>
                  </a:lnTo>
                  <a:lnTo>
                    <a:pt x="862739" y="5724"/>
                  </a:lnTo>
                  <a:lnTo>
                    <a:pt x="909530" y="12750"/>
                  </a:lnTo>
                  <a:lnTo>
                    <a:pt x="955339" y="22437"/>
                  </a:lnTo>
                  <a:lnTo>
                    <a:pt x="1000076" y="34699"/>
                  </a:lnTo>
                  <a:lnTo>
                    <a:pt x="1043653" y="49451"/>
                  </a:lnTo>
                  <a:lnTo>
                    <a:pt x="1085979" y="66605"/>
                  </a:lnTo>
                  <a:lnTo>
                    <a:pt x="1126964" y="86076"/>
                  </a:lnTo>
                  <a:lnTo>
                    <a:pt x="1166519" y="107778"/>
                  </a:lnTo>
                  <a:lnTo>
                    <a:pt x="1204553" y="131624"/>
                  </a:lnTo>
                  <a:lnTo>
                    <a:pt x="1240978" y="157529"/>
                  </a:lnTo>
                  <a:lnTo>
                    <a:pt x="1275703" y="185406"/>
                  </a:lnTo>
                  <a:lnTo>
                    <a:pt x="1308639" y="215169"/>
                  </a:lnTo>
                  <a:lnTo>
                    <a:pt x="1339696" y="246733"/>
                  </a:lnTo>
                  <a:lnTo>
                    <a:pt x="1368784" y="280010"/>
                  </a:lnTo>
                  <a:lnTo>
                    <a:pt x="1395814" y="314916"/>
                  </a:lnTo>
                  <a:lnTo>
                    <a:pt x="1420695" y="351363"/>
                  </a:lnTo>
                  <a:lnTo>
                    <a:pt x="1443338" y="389267"/>
                  </a:lnTo>
                  <a:lnTo>
                    <a:pt x="1463653" y="428540"/>
                  </a:lnTo>
                  <a:lnTo>
                    <a:pt x="1481551" y="469096"/>
                  </a:lnTo>
                  <a:lnTo>
                    <a:pt x="1496941" y="510850"/>
                  </a:lnTo>
                  <a:lnTo>
                    <a:pt x="1509735" y="553715"/>
                  </a:lnTo>
                  <a:lnTo>
                    <a:pt x="1519841" y="597606"/>
                  </a:lnTo>
                  <a:lnTo>
                    <a:pt x="1527172" y="642435"/>
                  </a:lnTo>
                  <a:lnTo>
                    <a:pt x="1531636" y="688118"/>
                  </a:lnTo>
                  <a:lnTo>
                    <a:pt x="1533143" y="734568"/>
                  </a:lnTo>
                  <a:lnTo>
                    <a:pt x="1531636" y="781017"/>
                  </a:lnTo>
                  <a:lnTo>
                    <a:pt x="1527172" y="826700"/>
                  </a:lnTo>
                  <a:lnTo>
                    <a:pt x="1519841" y="871529"/>
                  </a:lnTo>
                  <a:lnTo>
                    <a:pt x="1509735" y="915420"/>
                  </a:lnTo>
                  <a:lnTo>
                    <a:pt x="1496941" y="958285"/>
                  </a:lnTo>
                  <a:lnTo>
                    <a:pt x="1481551" y="1000039"/>
                  </a:lnTo>
                  <a:lnTo>
                    <a:pt x="1463653" y="1040595"/>
                  </a:lnTo>
                  <a:lnTo>
                    <a:pt x="1443338" y="1079868"/>
                  </a:lnTo>
                  <a:lnTo>
                    <a:pt x="1420695" y="1117772"/>
                  </a:lnTo>
                  <a:lnTo>
                    <a:pt x="1395814" y="1154219"/>
                  </a:lnTo>
                  <a:lnTo>
                    <a:pt x="1368784" y="1189125"/>
                  </a:lnTo>
                  <a:lnTo>
                    <a:pt x="1339696" y="1222402"/>
                  </a:lnTo>
                  <a:lnTo>
                    <a:pt x="1308639" y="1253966"/>
                  </a:lnTo>
                  <a:lnTo>
                    <a:pt x="1275703" y="1283729"/>
                  </a:lnTo>
                  <a:lnTo>
                    <a:pt x="1240978" y="1311606"/>
                  </a:lnTo>
                  <a:lnTo>
                    <a:pt x="1204553" y="1337511"/>
                  </a:lnTo>
                  <a:lnTo>
                    <a:pt x="1166519" y="1361357"/>
                  </a:lnTo>
                  <a:lnTo>
                    <a:pt x="1126964" y="1383059"/>
                  </a:lnTo>
                  <a:lnTo>
                    <a:pt x="1085979" y="1402530"/>
                  </a:lnTo>
                  <a:lnTo>
                    <a:pt x="1043653" y="1419684"/>
                  </a:lnTo>
                  <a:lnTo>
                    <a:pt x="1000076" y="1434436"/>
                  </a:lnTo>
                  <a:lnTo>
                    <a:pt x="955339" y="1446698"/>
                  </a:lnTo>
                  <a:lnTo>
                    <a:pt x="909530" y="1456385"/>
                  </a:lnTo>
                  <a:lnTo>
                    <a:pt x="862739" y="1463411"/>
                  </a:lnTo>
                  <a:lnTo>
                    <a:pt x="815056" y="1467690"/>
                  </a:lnTo>
                  <a:lnTo>
                    <a:pt x="766571" y="1469136"/>
                  </a:lnTo>
                  <a:lnTo>
                    <a:pt x="718087" y="1467690"/>
                  </a:lnTo>
                  <a:lnTo>
                    <a:pt x="670404" y="1463411"/>
                  </a:lnTo>
                  <a:lnTo>
                    <a:pt x="623613" y="1456385"/>
                  </a:lnTo>
                  <a:lnTo>
                    <a:pt x="577804" y="1446698"/>
                  </a:lnTo>
                  <a:lnTo>
                    <a:pt x="533067" y="1434436"/>
                  </a:lnTo>
                  <a:lnTo>
                    <a:pt x="489490" y="1419684"/>
                  </a:lnTo>
                  <a:lnTo>
                    <a:pt x="447164" y="1402530"/>
                  </a:lnTo>
                  <a:lnTo>
                    <a:pt x="406179" y="1383059"/>
                  </a:lnTo>
                  <a:lnTo>
                    <a:pt x="366624" y="1361357"/>
                  </a:lnTo>
                  <a:lnTo>
                    <a:pt x="328590" y="1337511"/>
                  </a:lnTo>
                  <a:lnTo>
                    <a:pt x="292165" y="1311606"/>
                  </a:lnTo>
                  <a:lnTo>
                    <a:pt x="257440" y="1283729"/>
                  </a:lnTo>
                  <a:lnTo>
                    <a:pt x="224504" y="1253966"/>
                  </a:lnTo>
                  <a:lnTo>
                    <a:pt x="193447" y="1222402"/>
                  </a:lnTo>
                  <a:lnTo>
                    <a:pt x="164359" y="1189125"/>
                  </a:lnTo>
                  <a:lnTo>
                    <a:pt x="137329" y="1154219"/>
                  </a:lnTo>
                  <a:lnTo>
                    <a:pt x="112448" y="1117772"/>
                  </a:lnTo>
                  <a:lnTo>
                    <a:pt x="89805" y="1079868"/>
                  </a:lnTo>
                  <a:lnTo>
                    <a:pt x="69490" y="1040595"/>
                  </a:lnTo>
                  <a:lnTo>
                    <a:pt x="51592" y="1000039"/>
                  </a:lnTo>
                  <a:lnTo>
                    <a:pt x="36202" y="958285"/>
                  </a:lnTo>
                  <a:lnTo>
                    <a:pt x="23408" y="915420"/>
                  </a:lnTo>
                  <a:lnTo>
                    <a:pt x="13302" y="871529"/>
                  </a:lnTo>
                  <a:lnTo>
                    <a:pt x="5971" y="826700"/>
                  </a:lnTo>
                  <a:lnTo>
                    <a:pt x="1507" y="781017"/>
                  </a:lnTo>
                  <a:lnTo>
                    <a:pt x="0" y="734568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747264" y="2354706"/>
              <a:ext cx="1298575" cy="2144395"/>
            </a:xfrm>
            <a:custGeom>
              <a:avLst/>
              <a:gdLst/>
              <a:ahLst/>
              <a:cxnLst/>
              <a:rect l="l" t="t" r="r" b="b"/>
              <a:pathLst>
                <a:path w="1298575" h="2144395">
                  <a:moveTo>
                    <a:pt x="1186942" y="1405255"/>
                  </a:moveTo>
                  <a:lnTo>
                    <a:pt x="1176655" y="1396619"/>
                  </a:lnTo>
                  <a:lnTo>
                    <a:pt x="1121791" y="1350518"/>
                  </a:lnTo>
                  <a:lnTo>
                    <a:pt x="1114386" y="1381353"/>
                  </a:lnTo>
                  <a:lnTo>
                    <a:pt x="34036" y="1122934"/>
                  </a:lnTo>
                  <a:lnTo>
                    <a:pt x="30988" y="1135380"/>
                  </a:lnTo>
                  <a:lnTo>
                    <a:pt x="1111427" y="1393659"/>
                  </a:lnTo>
                  <a:lnTo>
                    <a:pt x="1104011" y="1424559"/>
                  </a:lnTo>
                  <a:lnTo>
                    <a:pt x="1186942" y="1405255"/>
                  </a:lnTo>
                  <a:close/>
                </a:path>
                <a:path w="1298575" h="2144395">
                  <a:moveTo>
                    <a:pt x="1270254" y="1717421"/>
                  </a:moveTo>
                  <a:lnTo>
                    <a:pt x="1185926" y="1705229"/>
                  </a:lnTo>
                  <a:lnTo>
                    <a:pt x="1195908" y="1735366"/>
                  </a:lnTo>
                  <a:lnTo>
                    <a:pt x="0" y="2132203"/>
                  </a:lnTo>
                  <a:lnTo>
                    <a:pt x="4064" y="2144268"/>
                  </a:lnTo>
                  <a:lnTo>
                    <a:pt x="1199921" y="1747456"/>
                  </a:lnTo>
                  <a:lnTo>
                    <a:pt x="1209929" y="1777619"/>
                  </a:lnTo>
                  <a:lnTo>
                    <a:pt x="1256245" y="1731391"/>
                  </a:lnTo>
                  <a:lnTo>
                    <a:pt x="1270254" y="1717421"/>
                  </a:lnTo>
                  <a:close/>
                </a:path>
                <a:path w="1298575" h="2144395">
                  <a:moveTo>
                    <a:pt x="1298194" y="1000760"/>
                  </a:moveTo>
                  <a:lnTo>
                    <a:pt x="1285062" y="959866"/>
                  </a:lnTo>
                  <a:lnTo>
                    <a:pt x="1272159" y="919607"/>
                  </a:lnTo>
                  <a:lnTo>
                    <a:pt x="1249400" y="941882"/>
                  </a:lnTo>
                  <a:lnTo>
                    <a:pt x="326644" y="0"/>
                  </a:lnTo>
                  <a:lnTo>
                    <a:pt x="317500" y="8890"/>
                  </a:lnTo>
                  <a:lnTo>
                    <a:pt x="1240345" y="950747"/>
                  </a:lnTo>
                  <a:lnTo>
                    <a:pt x="1217676" y="972947"/>
                  </a:lnTo>
                  <a:lnTo>
                    <a:pt x="1298194" y="100076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535635" y="778840"/>
            <a:ext cx="6421755" cy="14351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u="sng" spc="-2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Franklin Gothic Medium"/>
                <a:cs typeface="Franklin Gothic Medium"/>
              </a:rPr>
              <a:t>Stratégie</a:t>
            </a:r>
            <a:r>
              <a:rPr sz="1600" u="sng" spc="-4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Franklin Gothic Medium"/>
                <a:cs typeface="Franklin Gothic Medium"/>
              </a:rPr>
              <a:t> </a:t>
            </a:r>
            <a:r>
              <a:rPr sz="1600" u="sng" spc="-2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Franklin Gothic Medium"/>
                <a:cs typeface="Franklin Gothic Medium"/>
              </a:rPr>
              <a:t>gloutonne</a:t>
            </a:r>
            <a:r>
              <a:rPr sz="1600" u="sng" spc="-1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Franklin Gothic Medium"/>
                <a:cs typeface="Franklin Gothic Medium"/>
              </a:rPr>
              <a:t> </a:t>
            </a:r>
            <a:r>
              <a:rPr sz="1600" u="sng" spc="1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Franklin Gothic Medium"/>
                <a:cs typeface="Franklin Gothic Medium"/>
              </a:rPr>
              <a:t>:</a:t>
            </a:r>
            <a:r>
              <a:rPr sz="1600" u="sng" spc="-1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Franklin Gothic Medium"/>
                <a:cs typeface="Franklin Gothic Medium"/>
              </a:rPr>
              <a:t> </a:t>
            </a:r>
            <a:r>
              <a:rPr sz="1600" u="sng" spc="-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Franklin Gothic Medium"/>
                <a:cs typeface="Franklin Gothic Medium"/>
              </a:rPr>
              <a:t>descente</a:t>
            </a:r>
            <a:r>
              <a:rPr sz="1600" u="sng" spc="-4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Franklin Gothic Medium"/>
                <a:cs typeface="Franklin Gothic Medium"/>
              </a:rPr>
              <a:t> </a:t>
            </a:r>
            <a:r>
              <a:rPr sz="1600" u="sng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Franklin Gothic Medium"/>
                <a:cs typeface="Franklin Gothic Medium"/>
              </a:rPr>
              <a:t>de </a:t>
            </a:r>
            <a:r>
              <a:rPr sz="1600" u="sng" spc="-2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Franklin Gothic Medium"/>
                <a:cs typeface="Franklin Gothic Medium"/>
              </a:rPr>
              <a:t>gradient</a:t>
            </a:r>
            <a:endParaRPr sz="1600">
              <a:latin typeface="Franklin Gothic Medium"/>
              <a:cs typeface="Franklin Gothic Medium"/>
            </a:endParaRPr>
          </a:p>
          <a:p>
            <a:pPr marL="12700" marR="5080">
              <a:lnSpc>
                <a:spcPct val="100000"/>
              </a:lnSpc>
            </a:pPr>
            <a:r>
              <a:rPr sz="1600" spc="-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Évaluons </a:t>
            </a:r>
            <a:r>
              <a:rPr sz="1600" spc="-2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la </a:t>
            </a:r>
            <a:r>
              <a:rPr sz="1600" spc="-1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contribution d'un </a:t>
            </a:r>
            <a:r>
              <a:rPr sz="1600" spc="-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poids </a:t>
            </a:r>
            <a:r>
              <a:rPr sz="1600" spc="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sur </a:t>
            </a:r>
            <a:r>
              <a:rPr sz="1600" spc="-1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l'erreur et </a:t>
            </a:r>
            <a:r>
              <a:rPr sz="1600" spc="-1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ajustons </a:t>
            </a:r>
            <a:r>
              <a:rPr sz="1600" spc="-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ce poids </a:t>
            </a:r>
            <a:r>
              <a:rPr sz="160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(vers </a:t>
            </a:r>
            <a:r>
              <a:rPr sz="1600" spc="-2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le </a:t>
            </a:r>
            <a:r>
              <a:rPr sz="1600" spc="-38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600" spc="-1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haut</a:t>
            </a:r>
            <a:r>
              <a:rPr sz="1600" spc="-1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ou</a:t>
            </a:r>
            <a:r>
              <a:rPr sz="160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vers</a:t>
            </a:r>
            <a:r>
              <a:rPr sz="160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600" spc="-2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le</a:t>
            </a:r>
            <a:r>
              <a:rPr sz="1600" spc="-1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bas)</a:t>
            </a:r>
            <a:r>
              <a:rPr sz="1600" spc="1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pour</a:t>
            </a:r>
            <a:r>
              <a:rPr sz="1600" spc="-2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600" spc="-1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réduire</a:t>
            </a:r>
            <a:r>
              <a:rPr sz="1600" spc="-1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600" spc="-2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l'erreur.</a:t>
            </a:r>
            <a:endParaRPr sz="160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</a:pPr>
            <a:endParaRPr sz="1800">
              <a:latin typeface="Franklin Gothic Medium"/>
              <a:cs typeface="Franklin Gothic Medium"/>
            </a:endParaRPr>
          </a:p>
          <a:p>
            <a:pPr marR="1551305" algn="ctr">
              <a:lnSpc>
                <a:spcPct val="100000"/>
              </a:lnSpc>
              <a:spcBef>
                <a:spcPts val="1605"/>
              </a:spcBef>
            </a:pPr>
            <a:r>
              <a:rPr sz="1400" spc="-10" dirty="0">
                <a:latin typeface="Roboto"/>
                <a:cs typeface="Roboto"/>
              </a:rPr>
              <a:t>1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76904" y="3256914"/>
            <a:ext cx="2774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1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555238" y="2557729"/>
            <a:ext cx="277495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0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42972" y="3121532"/>
            <a:ext cx="23177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x</a:t>
            </a:r>
            <a:r>
              <a:rPr sz="1350" spc="7" baseline="-21604" dirty="0">
                <a:latin typeface="Roboto"/>
                <a:cs typeface="Roboto"/>
              </a:rPr>
              <a:t>1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836414" y="3582365"/>
            <a:ext cx="45910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15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3305175" y="4279391"/>
            <a:ext cx="852805" cy="1069340"/>
          </a:xfrm>
          <a:custGeom>
            <a:avLst/>
            <a:gdLst/>
            <a:ahLst/>
            <a:cxnLst/>
            <a:rect l="l" t="t" r="r" b="b"/>
            <a:pathLst>
              <a:path w="852804" h="1069339">
                <a:moveTo>
                  <a:pt x="800440" y="55663"/>
                </a:moveTo>
                <a:lnTo>
                  <a:pt x="0" y="1061338"/>
                </a:lnTo>
                <a:lnTo>
                  <a:pt x="9905" y="1069212"/>
                </a:lnTo>
                <a:lnTo>
                  <a:pt x="810352" y="63530"/>
                </a:lnTo>
                <a:lnTo>
                  <a:pt x="800440" y="55663"/>
                </a:lnTo>
                <a:close/>
              </a:path>
              <a:path w="852804" h="1069339">
                <a:moveTo>
                  <a:pt x="843187" y="45719"/>
                </a:moveTo>
                <a:lnTo>
                  <a:pt x="808354" y="45719"/>
                </a:lnTo>
                <a:lnTo>
                  <a:pt x="818261" y="53593"/>
                </a:lnTo>
                <a:lnTo>
                  <a:pt x="810352" y="63530"/>
                </a:lnTo>
                <a:lnTo>
                  <a:pt x="835278" y="83311"/>
                </a:lnTo>
                <a:lnTo>
                  <a:pt x="843187" y="45719"/>
                </a:lnTo>
                <a:close/>
              </a:path>
              <a:path w="852804" h="1069339">
                <a:moveTo>
                  <a:pt x="808354" y="45719"/>
                </a:moveTo>
                <a:lnTo>
                  <a:pt x="800440" y="55663"/>
                </a:lnTo>
                <a:lnTo>
                  <a:pt x="810352" y="63530"/>
                </a:lnTo>
                <a:lnTo>
                  <a:pt x="818261" y="53593"/>
                </a:lnTo>
                <a:lnTo>
                  <a:pt x="808354" y="45719"/>
                </a:lnTo>
                <a:close/>
              </a:path>
              <a:path w="852804" h="1069339">
                <a:moveTo>
                  <a:pt x="852804" y="0"/>
                </a:moveTo>
                <a:lnTo>
                  <a:pt x="775588" y="35940"/>
                </a:lnTo>
                <a:lnTo>
                  <a:pt x="800440" y="55663"/>
                </a:lnTo>
                <a:lnTo>
                  <a:pt x="808354" y="45719"/>
                </a:lnTo>
                <a:lnTo>
                  <a:pt x="843187" y="45719"/>
                </a:lnTo>
                <a:lnTo>
                  <a:pt x="852804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347214" y="4031107"/>
            <a:ext cx="1351280" cy="8407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700405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2</a:t>
            </a:r>
            <a:endParaRPr sz="1350" baseline="-21604">
              <a:latin typeface="Roboto"/>
              <a:cs typeface="Roboto"/>
            </a:endParaRPr>
          </a:p>
          <a:p>
            <a:pPr marL="63500">
              <a:lnSpc>
                <a:spcPct val="100000"/>
              </a:lnSpc>
              <a:spcBef>
                <a:spcPts val="1115"/>
              </a:spcBef>
            </a:pPr>
            <a:r>
              <a:rPr sz="1400" spc="5" dirty="0">
                <a:latin typeface="Roboto"/>
                <a:cs typeface="Roboto"/>
              </a:rPr>
              <a:t>x</a:t>
            </a:r>
            <a:r>
              <a:rPr sz="1350" spc="7" baseline="-21604" dirty="0">
                <a:latin typeface="Roboto"/>
                <a:cs typeface="Roboto"/>
              </a:rPr>
              <a:t>2</a:t>
            </a:r>
            <a:endParaRPr sz="1350" baseline="-21604">
              <a:latin typeface="Roboto"/>
              <a:cs typeface="Roboto"/>
            </a:endParaRPr>
          </a:p>
          <a:p>
            <a:pPr marL="1100455">
              <a:lnSpc>
                <a:spcPct val="100000"/>
              </a:lnSpc>
              <a:spcBef>
                <a:spcPts val="275"/>
              </a:spcBef>
            </a:pPr>
            <a:r>
              <a:rPr sz="1400" dirty="0">
                <a:latin typeface="Roboto"/>
                <a:cs typeface="Roboto"/>
              </a:rPr>
              <a:t>w</a:t>
            </a:r>
            <a:r>
              <a:rPr sz="1350" baseline="-21604" dirty="0">
                <a:latin typeface="Roboto"/>
                <a:cs typeface="Roboto"/>
              </a:rPr>
              <a:t>n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898648" y="5296661"/>
            <a:ext cx="230504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-5" dirty="0">
                <a:latin typeface="Roboto"/>
                <a:cs typeface="Roboto"/>
              </a:rPr>
              <a:t>x</a:t>
            </a:r>
            <a:r>
              <a:rPr sz="1350" spc="-7" baseline="-21604" dirty="0">
                <a:latin typeface="Roboto"/>
                <a:cs typeface="Roboto"/>
              </a:rPr>
              <a:t>n</a:t>
            </a:r>
            <a:endParaRPr sz="1350" baseline="-21604">
              <a:latin typeface="Roboto"/>
              <a:cs typeface="Roboto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4693665" y="3017266"/>
            <a:ext cx="1551940" cy="1482090"/>
            <a:chOff x="4693665" y="3017266"/>
            <a:chExt cx="1551940" cy="1482090"/>
          </a:xfrm>
        </p:grpSpPr>
        <p:sp>
          <p:nvSpPr>
            <p:cNvPr id="15" name="object 15"/>
            <p:cNvSpPr/>
            <p:nvPr/>
          </p:nvSpPr>
          <p:spPr>
            <a:xfrm>
              <a:off x="4700015" y="3023616"/>
              <a:ext cx="0" cy="1469390"/>
            </a:xfrm>
            <a:custGeom>
              <a:avLst/>
              <a:gdLst/>
              <a:ahLst/>
              <a:cxnLst/>
              <a:rect l="l" t="t" r="r" b="b"/>
              <a:pathLst>
                <a:path h="1469389">
                  <a:moveTo>
                    <a:pt x="0" y="0"/>
                  </a:moveTo>
                  <a:lnTo>
                    <a:pt x="0" y="1469136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5478779" y="3721608"/>
              <a:ext cx="767080" cy="76200"/>
            </a:xfrm>
            <a:custGeom>
              <a:avLst/>
              <a:gdLst/>
              <a:ahLst/>
              <a:cxnLst/>
              <a:rect l="l" t="t" r="r" b="b"/>
              <a:pathLst>
                <a:path w="767079" h="76200">
                  <a:moveTo>
                    <a:pt x="690499" y="0"/>
                  </a:moveTo>
                  <a:lnTo>
                    <a:pt x="690499" y="76200"/>
                  </a:lnTo>
                  <a:lnTo>
                    <a:pt x="753999" y="44450"/>
                  </a:lnTo>
                  <a:lnTo>
                    <a:pt x="703199" y="44450"/>
                  </a:lnTo>
                  <a:lnTo>
                    <a:pt x="703199" y="31750"/>
                  </a:lnTo>
                  <a:lnTo>
                    <a:pt x="753999" y="31750"/>
                  </a:lnTo>
                  <a:lnTo>
                    <a:pt x="690499" y="0"/>
                  </a:lnTo>
                  <a:close/>
                </a:path>
                <a:path w="767079" h="76200">
                  <a:moveTo>
                    <a:pt x="690499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690499" y="44450"/>
                  </a:lnTo>
                  <a:lnTo>
                    <a:pt x="690499" y="31750"/>
                  </a:lnTo>
                  <a:close/>
                </a:path>
                <a:path w="767079" h="76200">
                  <a:moveTo>
                    <a:pt x="753999" y="31750"/>
                  </a:moveTo>
                  <a:lnTo>
                    <a:pt x="703199" y="31750"/>
                  </a:lnTo>
                  <a:lnTo>
                    <a:pt x="703199" y="44450"/>
                  </a:lnTo>
                  <a:lnTo>
                    <a:pt x="753999" y="44450"/>
                  </a:lnTo>
                  <a:lnTo>
                    <a:pt x="766699" y="38100"/>
                  </a:lnTo>
                  <a:lnTo>
                    <a:pt x="753999" y="3175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4270628" y="3568649"/>
            <a:ext cx="13144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450835" y="3430523"/>
            <a:ext cx="1207135" cy="668020"/>
          </a:xfrm>
          <a:prstGeom prst="rect">
            <a:avLst/>
          </a:prstGeom>
          <a:solidFill>
            <a:srgbClr val="1CACE3"/>
          </a:solidFill>
          <a:ln w="22225">
            <a:solidFill>
              <a:srgbClr val="117DA7"/>
            </a:solidFill>
          </a:ln>
        </p:spPr>
        <p:txBody>
          <a:bodyPr vert="horz" wrap="square" lIns="0" tIns="191135" rIns="0" bIns="0" rtlCol="0">
            <a:spAutoFit/>
          </a:bodyPr>
          <a:lstStyle/>
          <a:p>
            <a:pPr marL="304800">
              <a:lnSpc>
                <a:spcPct val="100000"/>
              </a:lnSpc>
              <a:spcBef>
                <a:spcPts val="1505"/>
              </a:spcBef>
            </a:pP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Erreur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6682613" y="3722496"/>
            <a:ext cx="726440" cy="76200"/>
          </a:xfrm>
          <a:custGeom>
            <a:avLst/>
            <a:gdLst/>
            <a:ahLst/>
            <a:cxnLst/>
            <a:rect l="l" t="t" r="r" b="b"/>
            <a:pathLst>
              <a:path w="726440" h="76200">
                <a:moveTo>
                  <a:pt x="714939" y="31622"/>
                </a:moveTo>
                <a:lnTo>
                  <a:pt x="662939" y="31622"/>
                </a:lnTo>
                <a:lnTo>
                  <a:pt x="663066" y="44322"/>
                </a:lnTo>
                <a:lnTo>
                  <a:pt x="650377" y="44473"/>
                </a:lnTo>
                <a:lnTo>
                  <a:pt x="650747" y="76200"/>
                </a:lnTo>
                <a:lnTo>
                  <a:pt x="726439" y="37210"/>
                </a:lnTo>
                <a:lnTo>
                  <a:pt x="714939" y="31622"/>
                </a:lnTo>
                <a:close/>
              </a:path>
              <a:path w="726440" h="76200">
                <a:moveTo>
                  <a:pt x="650229" y="31773"/>
                </a:moveTo>
                <a:lnTo>
                  <a:pt x="0" y="39496"/>
                </a:lnTo>
                <a:lnTo>
                  <a:pt x="253" y="52196"/>
                </a:lnTo>
                <a:lnTo>
                  <a:pt x="650377" y="44473"/>
                </a:lnTo>
                <a:lnTo>
                  <a:pt x="650229" y="31773"/>
                </a:lnTo>
                <a:close/>
              </a:path>
              <a:path w="726440" h="76200">
                <a:moveTo>
                  <a:pt x="662939" y="31622"/>
                </a:moveTo>
                <a:lnTo>
                  <a:pt x="650229" y="31773"/>
                </a:lnTo>
                <a:lnTo>
                  <a:pt x="650377" y="44473"/>
                </a:lnTo>
                <a:lnTo>
                  <a:pt x="663066" y="44322"/>
                </a:lnTo>
                <a:lnTo>
                  <a:pt x="662939" y="31622"/>
                </a:lnTo>
                <a:close/>
              </a:path>
              <a:path w="726440" h="76200">
                <a:moveTo>
                  <a:pt x="649858" y="0"/>
                </a:moveTo>
                <a:lnTo>
                  <a:pt x="650229" y="31773"/>
                </a:lnTo>
                <a:lnTo>
                  <a:pt x="662939" y="31622"/>
                </a:lnTo>
                <a:lnTo>
                  <a:pt x="714939" y="31622"/>
                </a:lnTo>
                <a:lnTo>
                  <a:pt x="649858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1" name="object 21"/>
          <p:cNvGrpSpPr/>
          <p:nvPr/>
        </p:nvGrpSpPr>
        <p:grpSpPr>
          <a:xfrm>
            <a:off x="4097464" y="3052572"/>
            <a:ext cx="4244975" cy="2334260"/>
            <a:chOff x="4097464" y="3052572"/>
            <a:chExt cx="4244975" cy="2334260"/>
          </a:xfrm>
        </p:grpSpPr>
        <p:sp>
          <p:nvSpPr>
            <p:cNvPr id="22" name="object 22"/>
            <p:cNvSpPr/>
            <p:nvPr/>
          </p:nvSpPr>
          <p:spPr>
            <a:xfrm>
              <a:off x="4108577" y="4936998"/>
              <a:ext cx="2292350" cy="438784"/>
            </a:xfrm>
            <a:custGeom>
              <a:avLst/>
              <a:gdLst/>
              <a:ahLst/>
              <a:cxnLst/>
              <a:rect l="l" t="t" r="r" b="b"/>
              <a:pathLst>
                <a:path w="2292350" h="438785">
                  <a:moveTo>
                    <a:pt x="76835" y="0"/>
                  </a:moveTo>
                  <a:lnTo>
                    <a:pt x="0" y="182371"/>
                  </a:lnTo>
                  <a:lnTo>
                    <a:pt x="83438" y="169671"/>
                  </a:lnTo>
                  <a:lnTo>
                    <a:pt x="104130" y="187876"/>
                  </a:lnTo>
                  <a:lnTo>
                    <a:pt x="151106" y="222466"/>
                  </a:lnTo>
                  <a:lnTo>
                    <a:pt x="205283" y="254605"/>
                  </a:lnTo>
                  <a:lnTo>
                    <a:pt x="266351" y="284263"/>
                  </a:lnTo>
                  <a:lnTo>
                    <a:pt x="334002" y="311409"/>
                  </a:lnTo>
                  <a:lnTo>
                    <a:pt x="370199" y="324031"/>
                  </a:lnTo>
                  <a:lnTo>
                    <a:pt x="407926" y="336013"/>
                  </a:lnTo>
                  <a:lnTo>
                    <a:pt x="447143" y="347353"/>
                  </a:lnTo>
                  <a:lnTo>
                    <a:pt x="487812" y="358046"/>
                  </a:lnTo>
                  <a:lnTo>
                    <a:pt x="529895" y="368088"/>
                  </a:lnTo>
                  <a:lnTo>
                    <a:pt x="573353" y="377475"/>
                  </a:lnTo>
                  <a:lnTo>
                    <a:pt x="618147" y="386205"/>
                  </a:lnTo>
                  <a:lnTo>
                    <a:pt x="664238" y="394272"/>
                  </a:lnTo>
                  <a:lnTo>
                    <a:pt x="711589" y="401674"/>
                  </a:lnTo>
                  <a:lnTo>
                    <a:pt x="760159" y="408406"/>
                  </a:lnTo>
                  <a:lnTo>
                    <a:pt x="809911" y="414464"/>
                  </a:lnTo>
                  <a:lnTo>
                    <a:pt x="860805" y="419846"/>
                  </a:lnTo>
                  <a:lnTo>
                    <a:pt x="912804" y="424546"/>
                  </a:lnTo>
                  <a:lnTo>
                    <a:pt x="965868" y="428561"/>
                  </a:lnTo>
                  <a:lnTo>
                    <a:pt x="1019959" y="431888"/>
                  </a:lnTo>
                  <a:lnTo>
                    <a:pt x="1075039" y="434523"/>
                  </a:lnTo>
                  <a:lnTo>
                    <a:pt x="1131067" y="436461"/>
                  </a:lnTo>
                  <a:lnTo>
                    <a:pt x="1188006" y="437700"/>
                  </a:lnTo>
                  <a:lnTo>
                    <a:pt x="1245818" y="438234"/>
                  </a:lnTo>
                  <a:lnTo>
                    <a:pt x="1304463" y="438061"/>
                  </a:lnTo>
                  <a:lnTo>
                    <a:pt x="1363902" y="437177"/>
                  </a:lnTo>
                  <a:lnTo>
                    <a:pt x="1424098" y="435577"/>
                  </a:lnTo>
                  <a:lnTo>
                    <a:pt x="1485011" y="433259"/>
                  </a:lnTo>
                  <a:lnTo>
                    <a:pt x="1546603" y="430218"/>
                  </a:lnTo>
                  <a:lnTo>
                    <a:pt x="1608834" y="426450"/>
                  </a:lnTo>
                  <a:lnTo>
                    <a:pt x="1671668" y="421952"/>
                  </a:lnTo>
                  <a:lnTo>
                    <a:pt x="1735064" y="416719"/>
                  </a:lnTo>
                  <a:lnTo>
                    <a:pt x="1798983" y="410749"/>
                  </a:lnTo>
                  <a:lnTo>
                    <a:pt x="1863389" y="404037"/>
                  </a:lnTo>
                  <a:lnTo>
                    <a:pt x="1928241" y="396580"/>
                  </a:lnTo>
                  <a:lnTo>
                    <a:pt x="1993501" y="388373"/>
                  </a:lnTo>
                  <a:lnTo>
                    <a:pt x="2059130" y="379413"/>
                  </a:lnTo>
                  <a:lnTo>
                    <a:pt x="2125091" y="369696"/>
                  </a:lnTo>
                  <a:lnTo>
                    <a:pt x="2291842" y="344169"/>
                  </a:lnTo>
                  <a:lnTo>
                    <a:pt x="2225881" y="353886"/>
                  </a:lnTo>
                  <a:lnTo>
                    <a:pt x="2160251" y="362846"/>
                  </a:lnTo>
                  <a:lnTo>
                    <a:pt x="2094990" y="371053"/>
                  </a:lnTo>
                  <a:lnTo>
                    <a:pt x="2030137" y="378510"/>
                  </a:lnTo>
                  <a:lnTo>
                    <a:pt x="1965730" y="385222"/>
                  </a:lnTo>
                  <a:lnTo>
                    <a:pt x="1901807" y="391192"/>
                  </a:lnTo>
                  <a:lnTo>
                    <a:pt x="1838409" y="396425"/>
                  </a:lnTo>
                  <a:lnTo>
                    <a:pt x="1775573" y="400923"/>
                  </a:lnTo>
                  <a:lnTo>
                    <a:pt x="1713339" y="404691"/>
                  </a:lnTo>
                  <a:lnTo>
                    <a:pt x="1651744" y="407732"/>
                  </a:lnTo>
                  <a:lnTo>
                    <a:pt x="1590827" y="410050"/>
                  </a:lnTo>
                  <a:lnTo>
                    <a:pt x="1530628" y="411650"/>
                  </a:lnTo>
                  <a:lnTo>
                    <a:pt x="1471185" y="412534"/>
                  </a:lnTo>
                  <a:lnTo>
                    <a:pt x="1412536" y="412707"/>
                  </a:lnTo>
                  <a:lnTo>
                    <a:pt x="1354720" y="412173"/>
                  </a:lnTo>
                  <a:lnTo>
                    <a:pt x="1297777" y="410934"/>
                  </a:lnTo>
                  <a:lnTo>
                    <a:pt x="1241744" y="408996"/>
                  </a:lnTo>
                  <a:lnTo>
                    <a:pt x="1186660" y="406361"/>
                  </a:lnTo>
                  <a:lnTo>
                    <a:pt x="1132565" y="403034"/>
                  </a:lnTo>
                  <a:lnTo>
                    <a:pt x="1079496" y="399019"/>
                  </a:lnTo>
                  <a:lnTo>
                    <a:pt x="1027493" y="394319"/>
                  </a:lnTo>
                  <a:lnTo>
                    <a:pt x="976594" y="388937"/>
                  </a:lnTo>
                  <a:lnTo>
                    <a:pt x="926837" y="382879"/>
                  </a:lnTo>
                  <a:lnTo>
                    <a:pt x="878263" y="376147"/>
                  </a:lnTo>
                  <a:lnTo>
                    <a:pt x="830908" y="368745"/>
                  </a:lnTo>
                  <a:lnTo>
                    <a:pt x="784812" y="360678"/>
                  </a:lnTo>
                  <a:lnTo>
                    <a:pt x="740014" y="351948"/>
                  </a:lnTo>
                  <a:lnTo>
                    <a:pt x="696552" y="342561"/>
                  </a:lnTo>
                  <a:lnTo>
                    <a:pt x="654465" y="332519"/>
                  </a:lnTo>
                  <a:lnTo>
                    <a:pt x="613792" y="321826"/>
                  </a:lnTo>
                  <a:lnTo>
                    <a:pt x="574571" y="310486"/>
                  </a:lnTo>
                  <a:lnTo>
                    <a:pt x="536841" y="298504"/>
                  </a:lnTo>
                  <a:lnTo>
                    <a:pt x="500641" y="285882"/>
                  </a:lnTo>
                  <a:lnTo>
                    <a:pt x="432985" y="258736"/>
                  </a:lnTo>
                  <a:lnTo>
                    <a:pt x="371912" y="229078"/>
                  </a:lnTo>
                  <a:lnTo>
                    <a:pt x="317732" y="196939"/>
                  </a:lnTo>
                  <a:lnTo>
                    <a:pt x="270754" y="162349"/>
                  </a:lnTo>
                  <a:lnTo>
                    <a:pt x="250062" y="144144"/>
                  </a:lnTo>
                  <a:lnTo>
                    <a:pt x="333375" y="131444"/>
                  </a:lnTo>
                  <a:lnTo>
                    <a:pt x="76835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316980" y="4304538"/>
              <a:ext cx="2014220" cy="989330"/>
            </a:xfrm>
            <a:custGeom>
              <a:avLst/>
              <a:gdLst/>
              <a:ahLst/>
              <a:cxnLst/>
              <a:rect l="l" t="t" r="r" b="b"/>
              <a:pathLst>
                <a:path w="2014220" h="989329">
                  <a:moveTo>
                    <a:pt x="2011426" y="0"/>
                  </a:moveTo>
                  <a:lnTo>
                    <a:pt x="1844802" y="25400"/>
                  </a:lnTo>
                  <a:lnTo>
                    <a:pt x="1847113" y="48316"/>
                  </a:lnTo>
                  <a:lnTo>
                    <a:pt x="1847101" y="71397"/>
                  </a:lnTo>
                  <a:lnTo>
                    <a:pt x="1840239" y="117983"/>
                  </a:lnTo>
                  <a:lnTo>
                    <a:pt x="1824494" y="165013"/>
                  </a:lnTo>
                  <a:lnTo>
                    <a:pt x="1800140" y="212344"/>
                  </a:lnTo>
                  <a:lnTo>
                    <a:pt x="1767453" y="259831"/>
                  </a:lnTo>
                  <a:lnTo>
                    <a:pt x="1726710" y="307329"/>
                  </a:lnTo>
                  <a:lnTo>
                    <a:pt x="1678186" y="354696"/>
                  </a:lnTo>
                  <a:lnTo>
                    <a:pt x="1622159" y="401786"/>
                  </a:lnTo>
                  <a:lnTo>
                    <a:pt x="1591417" y="425182"/>
                  </a:lnTo>
                  <a:lnTo>
                    <a:pt x="1558902" y="448456"/>
                  </a:lnTo>
                  <a:lnTo>
                    <a:pt x="1524650" y="471588"/>
                  </a:lnTo>
                  <a:lnTo>
                    <a:pt x="1488694" y="494561"/>
                  </a:lnTo>
                  <a:lnTo>
                    <a:pt x="1451069" y="517356"/>
                  </a:lnTo>
                  <a:lnTo>
                    <a:pt x="1411809" y="539957"/>
                  </a:lnTo>
                  <a:lnTo>
                    <a:pt x="1370949" y="562344"/>
                  </a:lnTo>
                  <a:lnTo>
                    <a:pt x="1328524" y="584500"/>
                  </a:lnTo>
                  <a:lnTo>
                    <a:pt x="1284568" y="606407"/>
                  </a:lnTo>
                  <a:lnTo>
                    <a:pt x="1239115" y="628046"/>
                  </a:lnTo>
                  <a:lnTo>
                    <a:pt x="1192199" y="649400"/>
                  </a:lnTo>
                  <a:lnTo>
                    <a:pt x="1143857" y="670451"/>
                  </a:lnTo>
                  <a:lnTo>
                    <a:pt x="1094121" y="691181"/>
                  </a:lnTo>
                  <a:lnTo>
                    <a:pt x="1043027" y="711571"/>
                  </a:lnTo>
                  <a:lnTo>
                    <a:pt x="990609" y="731604"/>
                  </a:lnTo>
                  <a:lnTo>
                    <a:pt x="936901" y="751261"/>
                  </a:lnTo>
                  <a:lnTo>
                    <a:pt x="881938" y="770525"/>
                  </a:lnTo>
                  <a:lnTo>
                    <a:pt x="825755" y="789378"/>
                  </a:lnTo>
                  <a:lnTo>
                    <a:pt x="768385" y="807801"/>
                  </a:lnTo>
                  <a:lnTo>
                    <a:pt x="709864" y="825776"/>
                  </a:lnTo>
                  <a:lnTo>
                    <a:pt x="650226" y="843286"/>
                  </a:lnTo>
                  <a:lnTo>
                    <a:pt x="589506" y="860313"/>
                  </a:lnTo>
                  <a:lnTo>
                    <a:pt x="527737" y="876838"/>
                  </a:lnTo>
                  <a:lnTo>
                    <a:pt x="464955" y="892843"/>
                  </a:lnTo>
                  <a:lnTo>
                    <a:pt x="401194" y="908311"/>
                  </a:lnTo>
                  <a:lnTo>
                    <a:pt x="336488" y="923224"/>
                  </a:lnTo>
                  <a:lnTo>
                    <a:pt x="270872" y="937563"/>
                  </a:lnTo>
                  <a:lnTo>
                    <a:pt x="204381" y="951310"/>
                  </a:lnTo>
                  <a:lnTo>
                    <a:pt x="137049" y="964447"/>
                  </a:lnTo>
                  <a:lnTo>
                    <a:pt x="68910" y="976957"/>
                  </a:lnTo>
                  <a:lnTo>
                    <a:pt x="0" y="988822"/>
                  </a:lnTo>
                  <a:lnTo>
                    <a:pt x="62579" y="979820"/>
                  </a:lnTo>
                  <a:lnTo>
                    <a:pt x="151745" y="965826"/>
                  </a:lnTo>
                  <a:lnTo>
                    <a:pt x="219374" y="954374"/>
                  </a:lnTo>
                  <a:lnTo>
                    <a:pt x="286291" y="942291"/>
                  </a:lnTo>
                  <a:lnTo>
                    <a:pt x="352462" y="929593"/>
                  </a:lnTo>
                  <a:lnTo>
                    <a:pt x="417854" y="916299"/>
                  </a:lnTo>
                  <a:lnTo>
                    <a:pt x="482434" y="902424"/>
                  </a:lnTo>
                  <a:lnTo>
                    <a:pt x="546166" y="887987"/>
                  </a:lnTo>
                  <a:lnTo>
                    <a:pt x="609018" y="873004"/>
                  </a:lnTo>
                  <a:lnTo>
                    <a:pt x="670956" y="857493"/>
                  </a:lnTo>
                  <a:lnTo>
                    <a:pt x="731946" y="841469"/>
                  </a:lnTo>
                  <a:lnTo>
                    <a:pt x="791954" y="824952"/>
                  </a:lnTo>
                  <a:lnTo>
                    <a:pt x="850947" y="807957"/>
                  </a:lnTo>
                  <a:lnTo>
                    <a:pt x="908890" y="790502"/>
                  </a:lnTo>
                  <a:lnTo>
                    <a:pt x="965751" y="772604"/>
                  </a:lnTo>
                  <a:lnTo>
                    <a:pt x="1021495" y="754280"/>
                  </a:lnTo>
                  <a:lnTo>
                    <a:pt x="1076088" y="735547"/>
                  </a:lnTo>
                  <a:lnTo>
                    <a:pt x="1129497" y="716422"/>
                  </a:lnTo>
                  <a:lnTo>
                    <a:pt x="1181689" y="696923"/>
                  </a:lnTo>
                  <a:lnTo>
                    <a:pt x="1232629" y="677066"/>
                  </a:lnTo>
                  <a:lnTo>
                    <a:pt x="1282283" y="656869"/>
                  </a:lnTo>
                  <a:lnTo>
                    <a:pt x="1330618" y="636349"/>
                  </a:lnTo>
                  <a:lnTo>
                    <a:pt x="1377600" y="615522"/>
                  </a:lnTo>
                  <a:lnTo>
                    <a:pt x="1423196" y="594407"/>
                  </a:lnTo>
                  <a:lnTo>
                    <a:pt x="1467371" y="573019"/>
                  </a:lnTo>
                  <a:lnTo>
                    <a:pt x="1510092" y="551377"/>
                  </a:lnTo>
                  <a:lnTo>
                    <a:pt x="1551326" y="529496"/>
                  </a:lnTo>
                  <a:lnTo>
                    <a:pt x="1591037" y="507396"/>
                  </a:lnTo>
                  <a:lnTo>
                    <a:pt x="1629194" y="485091"/>
                  </a:lnTo>
                  <a:lnTo>
                    <a:pt x="1665761" y="462601"/>
                  </a:lnTo>
                  <a:lnTo>
                    <a:pt x="1700705" y="439941"/>
                  </a:lnTo>
                  <a:lnTo>
                    <a:pt x="1733993" y="417129"/>
                  </a:lnTo>
                  <a:lnTo>
                    <a:pt x="1765590" y="394182"/>
                  </a:lnTo>
                  <a:lnTo>
                    <a:pt x="1823579" y="347951"/>
                  </a:lnTo>
                  <a:lnTo>
                    <a:pt x="1874402" y="301385"/>
                  </a:lnTo>
                  <a:lnTo>
                    <a:pt x="1917788" y="254621"/>
                  </a:lnTo>
                  <a:lnTo>
                    <a:pt x="1953468" y="207796"/>
                  </a:lnTo>
                  <a:lnTo>
                    <a:pt x="1981172" y="161047"/>
                  </a:lnTo>
                  <a:lnTo>
                    <a:pt x="2000629" y="114511"/>
                  </a:lnTo>
                  <a:lnTo>
                    <a:pt x="2011571" y="68324"/>
                  </a:lnTo>
                  <a:lnTo>
                    <a:pt x="2013764" y="45405"/>
                  </a:lnTo>
                  <a:lnTo>
                    <a:pt x="2013727" y="22624"/>
                  </a:lnTo>
                  <a:lnTo>
                    <a:pt x="2011426" y="0"/>
                  </a:lnTo>
                  <a:close/>
                </a:path>
              </a:pathLst>
            </a:custGeom>
            <a:solidFill>
              <a:srgbClr val="178AB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4108577" y="4304538"/>
              <a:ext cx="4222750" cy="1071245"/>
            </a:xfrm>
            <a:custGeom>
              <a:avLst/>
              <a:gdLst/>
              <a:ahLst/>
              <a:cxnLst/>
              <a:rect l="l" t="t" r="r" b="b"/>
              <a:pathLst>
                <a:path w="4222750" h="1071245">
                  <a:moveTo>
                    <a:pt x="2208403" y="988822"/>
                  </a:moveTo>
                  <a:lnTo>
                    <a:pt x="2277313" y="976957"/>
                  </a:lnTo>
                  <a:lnTo>
                    <a:pt x="2345452" y="964447"/>
                  </a:lnTo>
                  <a:lnTo>
                    <a:pt x="2412784" y="951310"/>
                  </a:lnTo>
                  <a:lnTo>
                    <a:pt x="2479275" y="937563"/>
                  </a:lnTo>
                  <a:lnTo>
                    <a:pt x="2544891" y="923224"/>
                  </a:lnTo>
                  <a:lnTo>
                    <a:pt x="2609597" y="908311"/>
                  </a:lnTo>
                  <a:lnTo>
                    <a:pt x="2673358" y="892843"/>
                  </a:lnTo>
                  <a:lnTo>
                    <a:pt x="2736140" y="876838"/>
                  </a:lnTo>
                  <a:lnTo>
                    <a:pt x="2797909" y="860313"/>
                  </a:lnTo>
                  <a:lnTo>
                    <a:pt x="2858629" y="843286"/>
                  </a:lnTo>
                  <a:lnTo>
                    <a:pt x="2918267" y="825776"/>
                  </a:lnTo>
                  <a:lnTo>
                    <a:pt x="2976788" y="807801"/>
                  </a:lnTo>
                  <a:lnTo>
                    <a:pt x="3034158" y="789378"/>
                  </a:lnTo>
                  <a:lnTo>
                    <a:pt x="3090341" y="770525"/>
                  </a:lnTo>
                  <a:lnTo>
                    <a:pt x="3145304" y="751261"/>
                  </a:lnTo>
                  <a:lnTo>
                    <a:pt x="3199012" y="731604"/>
                  </a:lnTo>
                  <a:lnTo>
                    <a:pt x="3251430" y="711571"/>
                  </a:lnTo>
                  <a:lnTo>
                    <a:pt x="3302524" y="691181"/>
                  </a:lnTo>
                  <a:lnTo>
                    <a:pt x="3352260" y="670451"/>
                  </a:lnTo>
                  <a:lnTo>
                    <a:pt x="3400602" y="649400"/>
                  </a:lnTo>
                  <a:lnTo>
                    <a:pt x="3447518" y="628046"/>
                  </a:lnTo>
                  <a:lnTo>
                    <a:pt x="3492971" y="606407"/>
                  </a:lnTo>
                  <a:lnTo>
                    <a:pt x="3536927" y="584500"/>
                  </a:lnTo>
                  <a:lnTo>
                    <a:pt x="3579352" y="562344"/>
                  </a:lnTo>
                  <a:lnTo>
                    <a:pt x="3620212" y="539957"/>
                  </a:lnTo>
                  <a:lnTo>
                    <a:pt x="3659472" y="517356"/>
                  </a:lnTo>
                  <a:lnTo>
                    <a:pt x="3697097" y="494561"/>
                  </a:lnTo>
                  <a:lnTo>
                    <a:pt x="3733053" y="471588"/>
                  </a:lnTo>
                  <a:lnTo>
                    <a:pt x="3767305" y="448456"/>
                  </a:lnTo>
                  <a:lnTo>
                    <a:pt x="3799820" y="425182"/>
                  </a:lnTo>
                  <a:lnTo>
                    <a:pt x="3830562" y="401786"/>
                  </a:lnTo>
                  <a:lnTo>
                    <a:pt x="3886589" y="354696"/>
                  </a:lnTo>
                  <a:lnTo>
                    <a:pt x="3935113" y="307329"/>
                  </a:lnTo>
                  <a:lnTo>
                    <a:pt x="3975856" y="259831"/>
                  </a:lnTo>
                  <a:lnTo>
                    <a:pt x="4008543" y="212344"/>
                  </a:lnTo>
                  <a:lnTo>
                    <a:pt x="4032897" y="165013"/>
                  </a:lnTo>
                  <a:lnTo>
                    <a:pt x="4048642" y="117983"/>
                  </a:lnTo>
                  <a:lnTo>
                    <a:pt x="4055504" y="71397"/>
                  </a:lnTo>
                  <a:lnTo>
                    <a:pt x="4055516" y="48316"/>
                  </a:lnTo>
                  <a:lnTo>
                    <a:pt x="4053204" y="25400"/>
                  </a:lnTo>
                  <a:lnTo>
                    <a:pt x="4219829" y="0"/>
                  </a:lnTo>
                  <a:lnTo>
                    <a:pt x="4222130" y="22624"/>
                  </a:lnTo>
                  <a:lnTo>
                    <a:pt x="4222167" y="45405"/>
                  </a:lnTo>
                  <a:lnTo>
                    <a:pt x="4219974" y="68324"/>
                  </a:lnTo>
                  <a:lnTo>
                    <a:pt x="4209032" y="114511"/>
                  </a:lnTo>
                  <a:lnTo>
                    <a:pt x="4189575" y="161047"/>
                  </a:lnTo>
                  <a:lnTo>
                    <a:pt x="4161871" y="207796"/>
                  </a:lnTo>
                  <a:lnTo>
                    <a:pt x="4126191" y="254621"/>
                  </a:lnTo>
                  <a:lnTo>
                    <a:pt x="4082805" y="301385"/>
                  </a:lnTo>
                  <a:lnTo>
                    <a:pt x="4031982" y="347951"/>
                  </a:lnTo>
                  <a:lnTo>
                    <a:pt x="3973993" y="394182"/>
                  </a:lnTo>
                  <a:lnTo>
                    <a:pt x="3942396" y="417129"/>
                  </a:lnTo>
                  <a:lnTo>
                    <a:pt x="3909108" y="439941"/>
                  </a:lnTo>
                  <a:lnTo>
                    <a:pt x="3874164" y="462601"/>
                  </a:lnTo>
                  <a:lnTo>
                    <a:pt x="3837597" y="485091"/>
                  </a:lnTo>
                  <a:lnTo>
                    <a:pt x="3799440" y="507396"/>
                  </a:lnTo>
                  <a:lnTo>
                    <a:pt x="3759729" y="529496"/>
                  </a:lnTo>
                  <a:lnTo>
                    <a:pt x="3718495" y="551377"/>
                  </a:lnTo>
                  <a:lnTo>
                    <a:pt x="3675774" y="573019"/>
                  </a:lnTo>
                  <a:lnTo>
                    <a:pt x="3631599" y="594407"/>
                  </a:lnTo>
                  <a:lnTo>
                    <a:pt x="3586003" y="615522"/>
                  </a:lnTo>
                  <a:lnTo>
                    <a:pt x="3539021" y="636349"/>
                  </a:lnTo>
                  <a:lnTo>
                    <a:pt x="3490686" y="656869"/>
                  </a:lnTo>
                  <a:lnTo>
                    <a:pt x="3441032" y="677066"/>
                  </a:lnTo>
                  <a:lnTo>
                    <a:pt x="3390092" y="696923"/>
                  </a:lnTo>
                  <a:lnTo>
                    <a:pt x="3337900" y="716422"/>
                  </a:lnTo>
                  <a:lnTo>
                    <a:pt x="3284491" y="735547"/>
                  </a:lnTo>
                  <a:lnTo>
                    <a:pt x="3229898" y="754280"/>
                  </a:lnTo>
                  <a:lnTo>
                    <a:pt x="3174154" y="772604"/>
                  </a:lnTo>
                  <a:lnTo>
                    <a:pt x="3117293" y="790502"/>
                  </a:lnTo>
                  <a:lnTo>
                    <a:pt x="3059350" y="807957"/>
                  </a:lnTo>
                  <a:lnTo>
                    <a:pt x="3000357" y="824952"/>
                  </a:lnTo>
                  <a:lnTo>
                    <a:pt x="2940349" y="841469"/>
                  </a:lnTo>
                  <a:lnTo>
                    <a:pt x="2879359" y="857493"/>
                  </a:lnTo>
                  <a:lnTo>
                    <a:pt x="2817421" y="873004"/>
                  </a:lnTo>
                  <a:lnTo>
                    <a:pt x="2754569" y="887987"/>
                  </a:lnTo>
                  <a:lnTo>
                    <a:pt x="2690837" y="902424"/>
                  </a:lnTo>
                  <a:lnTo>
                    <a:pt x="2626257" y="916299"/>
                  </a:lnTo>
                  <a:lnTo>
                    <a:pt x="2560865" y="929593"/>
                  </a:lnTo>
                  <a:lnTo>
                    <a:pt x="2494694" y="942291"/>
                  </a:lnTo>
                  <a:lnTo>
                    <a:pt x="2427777" y="954374"/>
                  </a:lnTo>
                  <a:lnTo>
                    <a:pt x="2360148" y="965826"/>
                  </a:lnTo>
                  <a:lnTo>
                    <a:pt x="2291842" y="976630"/>
                  </a:lnTo>
                  <a:lnTo>
                    <a:pt x="2125091" y="1002157"/>
                  </a:lnTo>
                  <a:lnTo>
                    <a:pt x="2059130" y="1011873"/>
                  </a:lnTo>
                  <a:lnTo>
                    <a:pt x="1993501" y="1020833"/>
                  </a:lnTo>
                  <a:lnTo>
                    <a:pt x="1928241" y="1029040"/>
                  </a:lnTo>
                  <a:lnTo>
                    <a:pt x="1863389" y="1036497"/>
                  </a:lnTo>
                  <a:lnTo>
                    <a:pt x="1798983" y="1043209"/>
                  </a:lnTo>
                  <a:lnTo>
                    <a:pt x="1735064" y="1049179"/>
                  </a:lnTo>
                  <a:lnTo>
                    <a:pt x="1671668" y="1054412"/>
                  </a:lnTo>
                  <a:lnTo>
                    <a:pt x="1608834" y="1058910"/>
                  </a:lnTo>
                  <a:lnTo>
                    <a:pt x="1546603" y="1062678"/>
                  </a:lnTo>
                  <a:lnTo>
                    <a:pt x="1485011" y="1065719"/>
                  </a:lnTo>
                  <a:lnTo>
                    <a:pt x="1424098" y="1068037"/>
                  </a:lnTo>
                  <a:lnTo>
                    <a:pt x="1363902" y="1069637"/>
                  </a:lnTo>
                  <a:lnTo>
                    <a:pt x="1304463" y="1070521"/>
                  </a:lnTo>
                  <a:lnTo>
                    <a:pt x="1245818" y="1070694"/>
                  </a:lnTo>
                  <a:lnTo>
                    <a:pt x="1188006" y="1070160"/>
                  </a:lnTo>
                  <a:lnTo>
                    <a:pt x="1131067" y="1068921"/>
                  </a:lnTo>
                  <a:lnTo>
                    <a:pt x="1075039" y="1066983"/>
                  </a:lnTo>
                  <a:lnTo>
                    <a:pt x="1019959" y="1064348"/>
                  </a:lnTo>
                  <a:lnTo>
                    <a:pt x="965868" y="1061021"/>
                  </a:lnTo>
                  <a:lnTo>
                    <a:pt x="912804" y="1057006"/>
                  </a:lnTo>
                  <a:lnTo>
                    <a:pt x="860805" y="1052306"/>
                  </a:lnTo>
                  <a:lnTo>
                    <a:pt x="809911" y="1046924"/>
                  </a:lnTo>
                  <a:lnTo>
                    <a:pt x="760159" y="1040866"/>
                  </a:lnTo>
                  <a:lnTo>
                    <a:pt x="711589" y="1034134"/>
                  </a:lnTo>
                  <a:lnTo>
                    <a:pt x="664238" y="1026732"/>
                  </a:lnTo>
                  <a:lnTo>
                    <a:pt x="618147" y="1018665"/>
                  </a:lnTo>
                  <a:lnTo>
                    <a:pt x="573353" y="1009935"/>
                  </a:lnTo>
                  <a:lnTo>
                    <a:pt x="529895" y="1000548"/>
                  </a:lnTo>
                  <a:lnTo>
                    <a:pt x="487812" y="990506"/>
                  </a:lnTo>
                  <a:lnTo>
                    <a:pt x="447143" y="979813"/>
                  </a:lnTo>
                  <a:lnTo>
                    <a:pt x="407926" y="968473"/>
                  </a:lnTo>
                  <a:lnTo>
                    <a:pt x="370199" y="956491"/>
                  </a:lnTo>
                  <a:lnTo>
                    <a:pt x="334002" y="943869"/>
                  </a:lnTo>
                  <a:lnTo>
                    <a:pt x="266351" y="916723"/>
                  </a:lnTo>
                  <a:lnTo>
                    <a:pt x="205283" y="887065"/>
                  </a:lnTo>
                  <a:lnTo>
                    <a:pt x="151106" y="854926"/>
                  </a:lnTo>
                  <a:lnTo>
                    <a:pt x="104130" y="820336"/>
                  </a:lnTo>
                  <a:lnTo>
                    <a:pt x="83438" y="802132"/>
                  </a:lnTo>
                  <a:lnTo>
                    <a:pt x="0" y="814832"/>
                  </a:lnTo>
                  <a:lnTo>
                    <a:pt x="76835" y="632460"/>
                  </a:lnTo>
                  <a:lnTo>
                    <a:pt x="333375" y="763905"/>
                  </a:lnTo>
                  <a:lnTo>
                    <a:pt x="250062" y="776605"/>
                  </a:lnTo>
                  <a:lnTo>
                    <a:pt x="270754" y="794809"/>
                  </a:lnTo>
                  <a:lnTo>
                    <a:pt x="317732" y="829399"/>
                  </a:lnTo>
                  <a:lnTo>
                    <a:pt x="371912" y="861538"/>
                  </a:lnTo>
                  <a:lnTo>
                    <a:pt x="432985" y="891196"/>
                  </a:lnTo>
                  <a:lnTo>
                    <a:pt x="500641" y="918342"/>
                  </a:lnTo>
                  <a:lnTo>
                    <a:pt x="536841" y="930964"/>
                  </a:lnTo>
                  <a:lnTo>
                    <a:pt x="574571" y="942946"/>
                  </a:lnTo>
                  <a:lnTo>
                    <a:pt x="613792" y="954286"/>
                  </a:lnTo>
                  <a:lnTo>
                    <a:pt x="654465" y="964979"/>
                  </a:lnTo>
                  <a:lnTo>
                    <a:pt x="696552" y="975021"/>
                  </a:lnTo>
                  <a:lnTo>
                    <a:pt x="740014" y="984408"/>
                  </a:lnTo>
                  <a:lnTo>
                    <a:pt x="784812" y="993138"/>
                  </a:lnTo>
                  <a:lnTo>
                    <a:pt x="830908" y="1001205"/>
                  </a:lnTo>
                  <a:lnTo>
                    <a:pt x="878263" y="1008607"/>
                  </a:lnTo>
                  <a:lnTo>
                    <a:pt x="926837" y="1015339"/>
                  </a:lnTo>
                  <a:lnTo>
                    <a:pt x="976594" y="1021397"/>
                  </a:lnTo>
                  <a:lnTo>
                    <a:pt x="1027493" y="1026779"/>
                  </a:lnTo>
                  <a:lnTo>
                    <a:pt x="1079496" y="1031479"/>
                  </a:lnTo>
                  <a:lnTo>
                    <a:pt x="1132565" y="1035494"/>
                  </a:lnTo>
                  <a:lnTo>
                    <a:pt x="1186660" y="1038821"/>
                  </a:lnTo>
                  <a:lnTo>
                    <a:pt x="1241744" y="1041456"/>
                  </a:lnTo>
                  <a:lnTo>
                    <a:pt x="1297777" y="1043394"/>
                  </a:lnTo>
                  <a:lnTo>
                    <a:pt x="1354720" y="1044633"/>
                  </a:lnTo>
                  <a:lnTo>
                    <a:pt x="1412536" y="1045167"/>
                  </a:lnTo>
                  <a:lnTo>
                    <a:pt x="1471185" y="1044994"/>
                  </a:lnTo>
                  <a:lnTo>
                    <a:pt x="1530628" y="1044110"/>
                  </a:lnTo>
                  <a:lnTo>
                    <a:pt x="1590827" y="1042510"/>
                  </a:lnTo>
                  <a:lnTo>
                    <a:pt x="1651744" y="1040192"/>
                  </a:lnTo>
                  <a:lnTo>
                    <a:pt x="1713339" y="1037151"/>
                  </a:lnTo>
                  <a:lnTo>
                    <a:pt x="1775573" y="1033383"/>
                  </a:lnTo>
                  <a:lnTo>
                    <a:pt x="1838409" y="1028885"/>
                  </a:lnTo>
                  <a:lnTo>
                    <a:pt x="1901807" y="1023652"/>
                  </a:lnTo>
                  <a:lnTo>
                    <a:pt x="1965730" y="1017682"/>
                  </a:lnTo>
                  <a:lnTo>
                    <a:pt x="2030137" y="1010970"/>
                  </a:lnTo>
                  <a:lnTo>
                    <a:pt x="2094990" y="1003513"/>
                  </a:lnTo>
                  <a:lnTo>
                    <a:pt x="2160251" y="995306"/>
                  </a:lnTo>
                  <a:lnTo>
                    <a:pt x="2225881" y="986346"/>
                  </a:lnTo>
                  <a:lnTo>
                    <a:pt x="2291842" y="976630"/>
                  </a:lnTo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8034528" y="3052572"/>
              <a:ext cx="76200" cy="354965"/>
            </a:xfrm>
            <a:custGeom>
              <a:avLst/>
              <a:gdLst/>
              <a:ahLst/>
              <a:cxnLst/>
              <a:rect l="l" t="t" r="r" b="b"/>
              <a:pathLst>
                <a:path w="76200" h="354964">
                  <a:moveTo>
                    <a:pt x="31750" y="278383"/>
                  </a:moveTo>
                  <a:lnTo>
                    <a:pt x="0" y="278383"/>
                  </a:lnTo>
                  <a:lnTo>
                    <a:pt x="38100" y="354583"/>
                  </a:lnTo>
                  <a:lnTo>
                    <a:pt x="69850" y="291083"/>
                  </a:lnTo>
                  <a:lnTo>
                    <a:pt x="31750" y="291083"/>
                  </a:lnTo>
                  <a:lnTo>
                    <a:pt x="31750" y="278383"/>
                  </a:lnTo>
                  <a:close/>
                </a:path>
                <a:path w="76200" h="354964">
                  <a:moveTo>
                    <a:pt x="44450" y="0"/>
                  </a:moveTo>
                  <a:lnTo>
                    <a:pt x="31750" y="0"/>
                  </a:lnTo>
                  <a:lnTo>
                    <a:pt x="31750" y="291083"/>
                  </a:lnTo>
                  <a:lnTo>
                    <a:pt x="44450" y="291083"/>
                  </a:lnTo>
                  <a:lnTo>
                    <a:pt x="44450" y="0"/>
                  </a:lnTo>
                  <a:close/>
                </a:path>
                <a:path w="76200" h="354964">
                  <a:moveTo>
                    <a:pt x="76200" y="278383"/>
                  </a:moveTo>
                  <a:lnTo>
                    <a:pt x="44450" y="278383"/>
                  </a:lnTo>
                  <a:lnTo>
                    <a:pt x="44450" y="291083"/>
                  </a:lnTo>
                  <a:lnTo>
                    <a:pt x="69850" y="291083"/>
                  </a:lnTo>
                  <a:lnTo>
                    <a:pt x="76200" y="278383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/>
          <p:nvPr/>
        </p:nvSpPr>
        <p:spPr>
          <a:xfrm>
            <a:off x="7013193" y="5635523"/>
            <a:ext cx="375285" cy="15240"/>
          </a:xfrm>
          <a:custGeom>
            <a:avLst/>
            <a:gdLst/>
            <a:ahLst/>
            <a:cxnLst/>
            <a:rect l="l" t="t" r="r" b="b"/>
            <a:pathLst>
              <a:path w="375284" h="15239">
                <a:moveTo>
                  <a:pt x="374903" y="0"/>
                </a:moveTo>
                <a:lnTo>
                  <a:pt x="0" y="0"/>
                </a:lnTo>
                <a:lnTo>
                  <a:pt x="0" y="15239"/>
                </a:lnTo>
                <a:lnTo>
                  <a:pt x="374903" y="15239"/>
                </a:lnTo>
                <a:lnTo>
                  <a:pt x="3749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7047992" y="5296280"/>
            <a:ext cx="2984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F0000"/>
                </a:solidFill>
                <a:latin typeface="Cambria Math"/>
                <a:cs typeface="Cambria Math"/>
              </a:rPr>
              <a:t>𝑑𝐸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30" name="object 3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41</a:t>
            </a:fld>
            <a:endParaRPr dirty="0"/>
          </a:p>
        </p:txBody>
      </p:sp>
      <p:sp>
        <p:nvSpPr>
          <p:cNvPr id="28" name="object 28"/>
          <p:cNvSpPr txBox="1"/>
          <p:nvPr/>
        </p:nvSpPr>
        <p:spPr>
          <a:xfrm>
            <a:off x="6976871" y="5622137"/>
            <a:ext cx="43434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800" spc="5" dirty="0">
                <a:solidFill>
                  <a:srgbClr val="FF0000"/>
                </a:solidFill>
                <a:latin typeface="Cambria Math"/>
                <a:cs typeface="Cambria Math"/>
              </a:rPr>
              <a:t>𝑑𝑤</a:t>
            </a:r>
            <a:r>
              <a:rPr sz="1950" spc="7" baseline="-14957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14957">
              <a:latin typeface="Cambria Math"/>
              <a:cs typeface="Cambria Math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7914258" y="2680208"/>
            <a:ext cx="1536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𝑦</a:t>
            </a:r>
            <a:endParaRPr sz="1800">
              <a:latin typeface="Cambria Math"/>
              <a:cs typeface="Cambria Math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6146CA1-F75B-A252-6E20-4E9C2C2E4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3992" y="3452767"/>
            <a:ext cx="371608" cy="509633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31554" y="901395"/>
            <a:ext cx="1617345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6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2000" b="1" spc="-55" dirty="0">
                <a:solidFill>
                  <a:srgbClr val="404040"/>
                </a:solidFill>
                <a:latin typeface="Trebuchet MS"/>
                <a:cs typeface="Trebuchet MS"/>
              </a:rPr>
              <a:t>1</a:t>
            </a:r>
            <a:r>
              <a:rPr sz="2000" b="1" spc="-9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75" dirty="0">
                <a:solidFill>
                  <a:srgbClr val="404040"/>
                </a:solidFill>
                <a:latin typeface="Trebuchet MS"/>
                <a:cs typeface="Trebuchet MS"/>
              </a:rPr>
              <a:t>V</a:t>
            </a:r>
            <a:r>
              <a:rPr sz="2000" b="1" spc="-80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000" b="1" spc="9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2000" b="1" spc="125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2000" b="1" spc="35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2000" b="1" spc="3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2000" b="1" spc="-8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60" dirty="0">
                <a:solidFill>
                  <a:srgbClr val="404040"/>
                </a:solidFill>
                <a:latin typeface="Trebuchet MS"/>
                <a:cs typeface="Trebuchet MS"/>
              </a:rPr>
              <a:t>L2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81584" y="1376647"/>
            <a:ext cx="4823151" cy="206058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18809" y="3794446"/>
            <a:ext cx="4855220" cy="2204752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268630" y="6420103"/>
            <a:ext cx="8877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u="sng" spc="-10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4"/>
              </a:rPr>
              <a:t>I</a:t>
            </a:r>
            <a:r>
              <a:rPr sz="1200" u="sng" spc="-6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4"/>
              </a:rPr>
              <a:t>m</a:t>
            </a:r>
            <a:r>
              <a:rPr sz="1200" u="sng" spc="-30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4"/>
              </a:rPr>
              <a:t>ag</a:t>
            </a:r>
            <a:r>
              <a:rPr sz="1200" u="sng" spc="-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4"/>
              </a:rPr>
              <a:t>e</a:t>
            </a:r>
            <a:r>
              <a:rPr sz="1200" u="sng" spc="-1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4"/>
              </a:rPr>
              <a:t> </a:t>
            </a:r>
            <a:r>
              <a:rPr sz="1200" u="sng" spc="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4"/>
              </a:rPr>
              <a:t>s</a:t>
            </a:r>
            <a:r>
              <a:rPr sz="1200" u="sng" spc="-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4"/>
              </a:rPr>
              <a:t>ou</a:t>
            </a:r>
            <a:r>
              <a:rPr sz="1200" u="sng" spc="-4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4"/>
              </a:rPr>
              <a:t>r</a:t>
            </a:r>
            <a:r>
              <a:rPr sz="1200" u="sng" spc="-10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4"/>
              </a:rPr>
              <a:t>c</a:t>
            </a:r>
            <a:r>
              <a:rPr sz="1200" u="sng" spc="-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4"/>
              </a:rPr>
              <a:t>e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92963" y="789254"/>
            <a:ext cx="324802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solidFill>
                  <a:srgbClr val="000000"/>
                </a:solidFill>
              </a:rPr>
              <a:t>Chaque</a:t>
            </a:r>
            <a:r>
              <a:rPr sz="1800" spc="-30" dirty="0">
                <a:solidFill>
                  <a:srgbClr val="000000"/>
                </a:solidFill>
              </a:rPr>
              <a:t> </a:t>
            </a:r>
            <a:r>
              <a:rPr sz="1800" spc="-15" dirty="0">
                <a:solidFill>
                  <a:srgbClr val="000000"/>
                </a:solidFill>
              </a:rPr>
              <a:t>poids</a:t>
            </a:r>
            <a:r>
              <a:rPr sz="1800" spc="25" dirty="0">
                <a:solidFill>
                  <a:srgbClr val="000000"/>
                </a:solidFill>
              </a:rPr>
              <a:t> </a:t>
            </a:r>
            <a:r>
              <a:rPr sz="1800" spc="-10" dirty="0">
                <a:solidFill>
                  <a:srgbClr val="000000"/>
                </a:solidFill>
              </a:rPr>
              <a:t>contribue</a:t>
            </a:r>
            <a:r>
              <a:rPr sz="1800" spc="-25" dirty="0">
                <a:solidFill>
                  <a:srgbClr val="000000"/>
                </a:solidFill>
              </a:rPr>
              <a:t> </a:t>
            </a:r>
            <a:r>
              <a:rPr sz="1800" spc="-20" dirty="0">
                <a:solidFill>
                  <a:srgbClr val="000000"/>
                </a:solidFill>
              </a:rPr>
              <a:t>à</a:t>
            </a:r>
            <a:r>
              <a:rPr sz="1800" spc="-25" dirty="0">
                <a:solidFill>
                  <a:srgbClr val="000000"/>
                </a:solidFill>
              </a:rPr>
              <a:t> </a:t>
            </a:r>
            <a:r>
              <a:rPr sz="1800" spc="-5" dirty="0">
                <a:solidFill>
                  <a:srgbClr val="000000"/>
                </a:solidFill>
              </a:rPr>
              <a:t>l’erreur</a:t>
            </a:r>
            <a:endParaRPr sz="1800"/>
          </a:p>
        </p:txBody>
      </p:sp>
      <p:sp>
        <p:nvSpPr>
          <p:cNvPr id="8" name="object 8"/>
          <p:cNvSpPr txBox="1"/>
          <p:nvPr/>
        </p:nvSpPr>
        <p:spPr>
          <a:xfrm>
            <a:off x="11558778" y="6502400"/>
            <a:ext cx="202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42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8573579" y="2678747"/>
            <a:ext cx="3237865" cy="1503680"/>
            <a:chOff x="8573579" y="2678747"/>
            <a:chExt cx="3237865" cy="1503680"/>
          </a:xfrm>
        </p:grpSpPr>
        <p:sp>
          <p:nvSpPr>
            <p:cNvPr id="10" name="object 10"/>
            <p:cNvSpPr/>
            <p:nvPr/>
          </p:nvSpPr>
          <p:spPr>
            <a:xfrm>
              <a:off x="8584692" y="2689860"/>
              <a:ext cx="3215640" cy="1481455"/>
            </a:xfrm>
            <a:custGeom>
              <a:avLst/>
              <a:gdLst/>
              <a:ahLst/>
              <a:cxnLst/>
              <a:rect l="l" t="t" r="r" b="b"/>
              <a:pathLst>
                <a:path w="3215640" h="1481454">
                  <a:moveTo>
                    <a:pt x="3215639" y="617219"/>
                  </a:moveTo>
                  <a:lnTo>
                    <a:pt x="1356359" y="617219"/>
                  </a:lnTo>
                  <a:lnTo>
                    <a:pt x="1356359" y="1234439"/>
                  </a:lnTo>
                  <a:lnTo>
                    <a:pt x="1361374" y="1284209"/>
                  </a:lnTo>
                  <a:lnTo>
                    <a:pt x="1375755" y="1330559"/>
                  </a:lnTo>
                  <a:lnTo>
                    <a:pt x="1398512" y="1372497"/>
                  </a:lnTo>
                  <a:lnTo>
                    <a:pt x="1428654" y="1409033"/>
                  </a:lnTo>
                  <a:lnTo>
                    <a:pt x="1465190" y="1439175"/>
                  </a:lnTo>
                  <a:lnTo>
                    <a:pt x="1507128" y="1461932"/>
                  </a:lnTo>
                  <a:lnTo>
                    <a:pt x="1553478" y="1476313"/>
                  </a:lnTo>
                  <a:lnTo>
                    <a:pt x="1603248" y="1481327"/>
                  </a:lnTo>
                  <a:lnTo>
                    <a:pt x="2968752" y="1481327"/>
                  </a:lnTo>
                  <a:lnTo>
                    <a:pt x="3018521" y="1476313"/>
                  </a:lnTo>
                  <a:lnTo>
                    <a:pt x="3064871" y="1461932"/>
                  </a:lnTo>
                  <a:lnTo>
                    <a:pt x="3106809" y="1439175"/>
                  </a:lnTo>
                  <a:lnTo>
                    <a:pt x="3143345" y="1409033"/>
                  </a:lnTo>
                  <a:lnTo>
                    <a:pt x="3173487" y="1372497"/>
                  </a:lnTo>
                  <a:lnTo>
                    <a:pt x="3196244" y="1330559"/>
                  </a:lnTo>
                  <a:lnTo>
                    <a:pt x="3210625" y="1284209"/>
                  </a:lnTo>
                  <a:lnTo>
                    <a:pt x="3215639" y="1234439"/>
                  </a:lnTo>
                  <a:lnTo>
                    <a:pt x="3215639" y="617219"/>
                  </a:lnTo>
                  <a:close/>
                </a:path>
                <a:path w="3215640" h="1481454">
                  <a:moveTo>
                    <a:pt x="2968752" y="0"/>
                  </a:moveTo>
                  <a:lnTo>
                    <a:pt x="1603248" y="0"/>
                  </a:lnTo>
                  <a:lnTo>
                    <a:pt x="1553478" y="5014"/>
                  </a:lnTo>
                  <a:lnTo>
                    <a:pt x="1507128" y="19395"/>
                  </a:lnTo>
                  <a:lnTo>
                    <a:pt x="1465190" y="42152"/>
                  </a:lnTo>
                  <a:lnTo>
                    <a:pt x="1428654" y="72294"/>
                  </a:lnTo>
                  <a:lnTo>
                    <a:pt x="1398512" y="108830"/>
                  </a:lnTo>
                  <a:lnTo>
                    <a:pt x="1375755" y="150768"/>
                  </a:lnTo>
                  <a:lnTo>
                    <a:pt x="1361374" y="197118"/>
                  </a:lnTo>
                  <a:lnTo>
                    <a:pt x="1356359" y="246887"/>
                  </a:lnTo>
                  <a:lnTo>
                    <a:pt x="0" y="672338"/>
                  </a:lnTo>
                  <a:lnTo>
                    <a:pt x="1356359" y="617219"/>
                  </a:lnTo>
                  <a:lnTo>
                    <a:pt x="3215639" y="617219"/>
                  </a:lnTo>
                  <a:lnTo>
                    <a:pt x="3215639" y="246887"/>
                  </a:lnTo>
                  <a:lnTo>
                    <a:pt x="3210625" y="197118"/>
                  </a:lnTo>
                  <a:lnTo>
                    <a:pt x="3196244" y="150768"/>
                  </a:lnTo>
                  <a:lnTo>
                    <a:pt x="3173487" y="108830"/>
                  </a:lnTo>
                  <a:lnTo>
                    <a:pt x="3143345" y="72294"/>
                  </a:lnTo>
                  <a:lnTo>
                    <a:pt x="3106809" y="42152"/>
                  </a:lnTo>
                  <a:lnTo>
                    <a:pt x="3064871" y="19395"/>
                  </a:lnTo>
                  <a:lnTo>
                    <a:pt x="3018521" y="5014"/>
                  </a:lnTo>
                  <a:lnTo>
                    <a:pt x="296875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584692" y="2689860"/>
              <a:ext cx="3215640" cy="1481455"/>
            </a:xfrm>
            <a:custGeom>
              <a:avLst/>
              <a:gdLst/>
              <a:ahLst/>
              <a:cxnLst/>
              <a:rect l="l" t="t" r="r" b="b"/>
              <a:pathLst>
                <a:path w="3215640" h="1481454">
                  <a:moveTo>
                    <a:pt x="1356359" y="246887"/>
                  </a:moveTo>
                  <a:lnTo>
                    <a:pt x="1361374" y="197118"/>
                  </a:lnTo>
                  <a:lnTo>
                    <a:pt x="1375755" y="150768"/>
                  </a:lnTo>
                  <a:lnTo>
                    <a:pt x="1398512" y="108830"/>
                  </a:lnTo>
                  <a:lnTo>
                    <a:pt x="1428654" y="72294"/>
                  </a:lnTo>
                  <a:lnTo>
                    <a:pt x="1465190" y="42152"/>
                  </a:lnTo>
                  <a:lnTo>
                    <a:pt x="1507128" y="19395"/>
                  </a:lnTo>
                  <a:lnTo>
                    <a:pt x="1553478" y="5014"/>
                  </a:lnTo>
                  <a:lnTo>
                    <a:pt x="1603248" y="0"/>
                  </a:lnTo>
                  <a:lnTo>
                    <a:pt x="1666239" y="0"/>
                  </a:lnTo>
                  <a:lnTo>
                    <a:pt x="2131059" y="0"/>
                  </a:lnTo>
                  <a:lnTo>
                    <a:pt x="2968752" y="0"/>
                  </a:lnTo>
                  <a:lnTo>
                    <a:pt x="3018521" y="5014"/>
                  </a:lnTo>
                  <a:lnTo>
                    <a:pt x="3064871" y="19395"/>
                  </a:lnTo>
                  <a:lnTo>
                    <a:pt x="3106809" y="42152"/>
                  </a:lnTo>
                  <a:lnTo>
                    <a:pt x="3143345" y="72294"/>
                  </a:lnTo>
                  <a:lnTo>
                    <a:pt x="3173487" y="108830"/>
                  </a:lnTo>
                  <a:lnTo>
                    <a:pt x="3196244" y="150768"/>
                  </a:lnTo>
                  <a:lnTo>
                    <a:pt x="3210625" y="197118"/>
                  </a:lnTo>
                  <a:lnTo>
                    <a:pt x="3215639" y="246887"/>
                  </a:lnTo>
                  <a:lnTo>
                    <a:pt x="3215639" y="617219"/>
                  </a:lnTo>
                  <a:lnTo>
                    <a:pt x="3215639" y="1234439"/>
                  </a:lnTo>
                  <a:lnTo>
                    <a:pt x="3210625" y="1284209"/>
                  </a:lnTo>
                  <a:lnTo>
                    <a:pt x="3196244" y="1330559"/>
                  </a:lnTo>
                  <a:lnTo>
                    <a:pt x="3173487" y="1372497"/>
                  </a:lnTo>
                  <a:lnTo>
                    <a:pt x="3143345" y="1409033"/>
                  </a:lnTo>
                  <a:lnTo>
                    <a:pt x="3106809" y="1439175"/>
                  </a:lnTo>
                  <a:lnTo>
                    <a:pt x="3064871" y="1461932"/>
                  </a:lnTo>
                  <a:lnTo>
                    <a:pt x="3018521" y="1476313"/>
                  </a:lnTo>
                  <a:lnTo>
                    <a:pt x="2968752" y="1481327"/>
                  </a:lnTo>
                  <a:lnTo>
                    <a:pt x="2131059" y="1481327"/>
                  </a:lnTo>
                  <a:lnTo>
                    <a:pt x="1666239" y="1481327"/>
                  </a:lnTo>
                  <a:lnTo>
                    <a:pt x="1603248" y="1481327"/>
                  </a:lnTo>
                  <a:lnTo>
                    <a:pt x="1553478" y="1476313"/>
                  </a:lnTo>
                  <a:lnTo>
                    <a:pt x="1507128" y="1461932"/>
                  </a:lnTo>
                  <a:lnTo>
                    <a:pt x="1465190" y="1439175"/>
                  </a:lnTo>
                  <a:lnTo>
                    <a:pt x="1428654" y="1409033"/>
                  </a:lnTo>
                  <a:lnTo>
                    <a:pt x="1398512" y="1372497"/>
                  </a:lnTo>
                  <a:lnTo>
                    <a:pt x="1375755" y="1330559"/>
                  </a:lnTo>
                  <a:lnTo>
                    <a:pt x="1361374" y="1284209"/>
                  </a:lnTo>
                  <a:lnTo>
                    <a:pt x="1356359" y="1234439"/>
                  </a:lnTo>
                  <a:lnTo>
                    <a:pt x="1356359" y="617219"/>
                  </a:lnTo>
                  <a:lnTo>
                    <a:pt x="0" y="672338"/>
                  </a:lnTo>
                  <a:lnTo>
                    <a:pt x="1356359" y="246887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10121010" y="2863088"/>
            <a:ext cx="1501140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Qu’est-ce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que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la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dérivée 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nous </a:t>
            </a:r>
            <a:r>
              <a:rPr sz="1800" spc="-434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dit</a:t>
            </a:r>
            <a:r>
              <a:rPr sz="1800" spc="6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sur</a:t>
            </a:r>
            <a:r>
              <a:rPr sz="1800" spc="5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le 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poids?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C89C6F-A31B-B29B-C085-59D44AEF3F46}"/>
              </a:ext>
            </a:extLst>
          </p:cNvPr>
          <p:cNvSpPr txBox="1"/>
          <p:nvPr/>
        </p:nvSpPr>
        <p:spPr>
          <a:xfrm>
            <a:off x="457200" y="1676400"/>
            <a:ext cx="22816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La dérivée est utile car elle nous indique comment il faut modifier notre poids. Si le poids est trop élevé, la dérivée sera de 1.</a:t>
            </a:r>
            <a:endParaRPr lang="en-CA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76476" y="1518869"/>
            <a:ext cx="1791970" cy="4210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6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600" b="1" spc="-6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600" b="1" spc="-14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600" b="1" spc="5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2600" b="1" spc="60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2600" b="1" spc="95" dirty="0">
                <a:solidFill>
                  <a:srgbClr val="404040"/>
                </a:solidFill>
                <a:latin typeface="Trebuchet MS"/>
                <a:cs typeface="Trebuchet MS"/>
              </a:rPr>
              <a:t>SUMÉ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30323" y="2442972"/>
            <a:ext cx="0" cy="2886075"/>
          </a:xfrm>
          <a:custGeom>
            <a:avLst/>
            <a:gdLst/>
            <a:ahLst/>
            <a:cxnLst/>
            <a:rect l="l" t="t" r="r" b="b"/>
            <a:pathLst>
              <a:path h="2886075">
                <a:moveTo>
                  <a:pt x="0" y="0"/>
                </a:moveTo>
                <a:lnTo>
                  <a:pt x="0" y="2885821"/>
                </a:lnTo>
              </a:path>
            </a:pathLst>
          </a:custGeom>
          <a:ln w="57150">
            <a:solidFill>
              <a:srgbClr val="179C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64552" y="1313929"/>
            <a:ext cx="746760" cy="744220"/>
          </a:xfrm>
          <a:custGeom>
            <a:avLst/>
            <a:gdLst/>
            <a:ahLst/>
            <a:cxnLst/>
            <a:rect l="l" t="t" r="r" b="b"/>
            <a:pathLst>
              <a:path w="746760" h="744219">
                <a:moveTo>
                  <a:pt x="699427" y="77762"/>
                </a:moveTo>
                <a:lnTo>
                  <a:pt x="680847" y="55016"/>
                </a:lnTo>
                <a:lnTo>
                  <a:pt x="680847" y="77762"/>
                </a:lnTo>
                <a:lnTo>
                  <a:pt x="680643" y="78625"/>
                </a:lnTo>
                <a:lnTo>
                  <a:pt x="674878" y="100952"/>
                </a:lnTo>
                <a:lnTo>
                  <a:pt x="674243" y="101549"/>
                </a:lnTo>
                <a:lnTo>
                  <a:pt x="653669" y="104686"/>
                </a:lnTo>
                <a:lnTo>
                  <a:pt x="633653" y="100533"/>
                </a:lnTo>
                <a:lnTo>
                  <a:pt x="633653" y="120472"/>
                </a:lnTo>
                <a:lnTo>
                  <a:pt x="622046" y="159804"/>
                </a:lnTo>
                <a:lnTo>
                  <a:pt x="622046" y="282536"/>
                </a:lnTo>
                <a:lnTo>
                  <a:pt x="619747" y="297929"/>
                </a:lnTo>
                <a:lnTo>
                  <a:pt x="618769" y="297967"/>
                </a:lnTo>
                <a:lnTo>
                  <a:pt x="616813" y="297967"/>
                </a:lnTo>
                <a:lnTo>
                  <a:pt x="595744" y="295567"/>
                </a:lnTo>
                <a:lnTo>
                  <a:pt x="562279" y="291769"/>
                </a:lnTo>
                <a:lnTo>
                  <a:pt x="511035" y="273977"/>
                </a:lnTo>
                <a:lnTo>
                  <a:pt x="464896" y="245465"/>
                </a:lnTo>
                <a:lnTo>
                  <a:pt x="425678" y="207098"/>
                </a:lnTo>
                <a:lnTo>
                  <a:pt x="435800" y="195668"/>
                </a:lnTo>
                <a:lnTo>
                  <a:pt x="447776" y="186436"/>
                </a:lnTo>
                <a:lnTo>
                  <a:pt x="461264" y="179628"/>
                </a:lnTo>
                <a:lnTo>
                  <a:pt x="475932" y="175463"/>
                </a:lnTo>
                <a:lnTo>
                  <a:pt x="506285" y="198005"/>
                </a:lnTo>
                <a:lnTo>
                  <a:pt x="539267" y="216077"/>
                </a:lnTo>
                <a:lnTo>
                  <a:pt x="574421" y="229489"/>
                </a:lnTo>
                <a:lnTo>
                  <a:pt x="611238" y="237985"/>
                </a:lnTo>
                <a:lnTo>
                  <a:pt x="617728" y="252145"/>
                </a:lnTo>
                <a:lnTo>
                  <a:pt x="621347" y="267131"/>
                </a:lnTo>
                <a:lnTo>
                  <a:pt x="622046" y="282536"/>
                </a:lnTo>
                <a:lnTo>
                  <a:pt x="622046" y="159804"/>
                </a:lnTo>
                <a:lnTo>
                  <a:pt x="604989" y="217576"/>
                </a:lnTo>
                <a:lnTo>
                  <a:pt x="575754" y="210007"/>
                </a:lnTo>
                <a:lnTo>
                  <a:pt x="547725" y="199085"/>
                </a:lnTo>
                <a:lnTo>
                  <a:pt x="521182" y="184950"/>
                </a:lnTo>
                <a:lnTo>
                  <a:pt x="507517" y="175463"/>
                </a:lnTo>
                <a:lnTo>
                  <a:pt x="496392" y="167728"/>
                </a:lnTo>
                <a:lnTo>
                  <a:pt x="552259" y="83096"/>
                </a:lnTo>
                <a:lnTo>
                  <a:pt x="571157" y="95427"/>
                </a:lnTo>
                <a:lnTo>
                  <a:pt x="591121" y="105816"/>
                </a:lnTo>
                <a:lnTo>
                  <a:pt x="612000" y="114185"/>
                </a:lnTo>
                <a:lnTo>
                  <a:pt x="633653" y="120472"/>
                </a:lnTo>
                <a:lnTo>
                  <a:pt x="633653" y="100533"/>
                </a:lnTo>
                <a:lnTo>
                  <a:pt x="625119" y="98755"/>
                </a:lnTo>
                <a:lnTo>
                  <a:pt x="596379" y="87579"/>
                </a:lnTo>
                <a:lnTo>
                  <a:pt x="588365" y="83096"/>
                </a:lnTo>
                <a:lnTo>
                  <a:pt x="571080" y="73444"/>
                </a:lnTo>
                <a:lnTo>
                  <a:pt x="552894" y="58686"/>
                </a:lnTo>
                <a:lnTo>
                  <a:pt x="541185" y="39255"/>
                </a:lnTo>
                <a:lnTo>
                  <a:pt x="541223" y="38392"/>
                </a:lnTo>
                <a:lnTo>
                  <a:pt x="541655" y="37757"/>
                </a:lnTo>
                <a:lnTo>
                  <a:pt x="555091" y="19113"/>
                </a:lnTo>
                <a:lnTo>
                  <a:pt x="555675" y="18808"/>
                </a:lnTo>
                <a:lnTo>
                  <a:pt x="556539" y="18808"/>
                </a:lnTo>
                <a:lnTo>
                  <a:pt x="620458" y="43205"/>
                </a:lnTo>
                <a:lnTo>
                  <a:pt x="679780" y="76390"/>
                </a:lnTo>
                <a:lnTo>
                  <a:pt x="680847" y="77762"/>
                </a:lnTo>
                <a:lnTo>
                  <a:pt x="680847" y="55016"/>
                </a:lnTo>
                <a:lnTo>
                  <a:pt x="659917" y="42303"/>
                </a:lnTo>
                <a:lnTo>
                  <a:pt x="628434" y="26149"/>
                </a:lnTo>
                <a:lnTo>
                  <a:pt x="611136" y="18808"/>
                </a:lnTo>
                <a:lnTo>
                  <a:pt x="595871" y="12319"/>
                </a:lnTo>
                <a:lnTo>
                  <a:pt x="562356" y="863"/>
                </a:lnTo>
                <a:lnTo>
                  <a:pt x="555891" y="0"/>
                </a:lnTo>
                <a:lnTo>
                  <a:pt x="549617" y="1104"/>
                </a:lnTo>
                <a:lnTo>
                  <a:pt x="543966" y="4051"/>
                </a:lnTo>
                <a:lnTo>
                  <a:pt x="539381" y="8674"/>
                </a:lnTo>
                <a:lnTo>
                  <a:pt x="521512" y="33528"/>
                </a:lnTo>
                <a:lnTo>
                  <a:pt x="521169" y="42557"/>
                </a:lnTo>
                <a:lnTo>
                  <a:pt x="525449" y="49695"/>
                </a:lnTo>
                <a:lnTo>
                  <a:pt x="538010" y="70459"/>
                </a:lnTo>
                <a:lnTo>
                  <a:pt x="482015" y="155244"/>
                </a:lnTo>
                <a:lnTo>
                  <a:pt x="457619" y="160642"/>
                </a:lnTo>
                <a:lnTo>
                  <a:pt x="435673" y="171792"/>
                </a:lnTo>
                <a:lnTo>
                  <a:pt x="417169" y="188036"/>
                </a:lnTo>
                <a:lnTo>
                  <a:pt x="403098" y="208699"/>
                </a:lnTo>
                <a:lnTo>
                  <a:pt x="422732" y="232371"/>
                </a:lnTo>
                <a:lnTo>
                  <a:pt x="444893" y="253530"/>
                </a:lnTo>
                <a:lnTo>
                  <a:pt x="469353" y="271995"/>
                </a:lnTo>
                <a:lnTo>
                  <a:pt x="495884" y="287566"/>
                </a:lnTo>
                <a:lnTo>
                  <a:pt x="466788" y="349770"/>
                </a:lnTo>
                <a:lnTo>
                  <a:pt x="464388" y="354368"/>
                </a:lnTo>
                <a:lnTo>
                  <a:pt x="466204" y="360057"/>
                </a:lnTo>
                <a:lnTo>
                  <a:pt x="475462" y="364807"/>
                </a:lnTo>
                <a:lnTo>
                  <a:pt x="481152" y="363004"/>
                </a:lnTo>
                <a:lnTo>
                  <a:pt x="483514" y="358368"/>
                </a:lnTo>
                <a:lnTo>
                  <a:pt x="483743" y="357936"/>
                </a:lnTo>
                <a:lnTo>
                  <a:pt x="512953" y="295567"/>
                </a:lnTo>
                <a:lnTo>
                  <a:pt x="538010" y="304774"/>
                </a:lnTo>
                <a:lnTo>
                  <a:pt x="563803" y="311416"/>
                </a:lnTo>
                <a:lnTo>
                  <a:pt x="590143" y="315429"/>
                </a:lnTo>
                <a:lnTo>
                  <a:pt x="616813" y="316801"/>
                </a:lnTo>
                <a:lnTo>
                  <a:pt x="621753" y="316801"/>
                </a:lnTo>
                <a:lnTo>
                  <a:pt x="626706" y="316649"/>
                </a:lnTo>
                <a:lnTo>
                  <a:pt x="632942" y="316293"/>
                </a:lnTo>
                <a:lnTo>
                  <a:pt x="638187" y="297967"/>
                </a:lnTo>
                <a:lnTo>
                  <a:pt x="639826" y="292265"/>
                </a:lnTo>
                <a:lnTo>
                  <a:pt x="640346" y="271995"/>
                </a:lnTo>
                <a:lnTo>
                  <a:pt x="640346" y="267131"/>
                </a:lnTo>
                <a:lnTo>
                  <a:pt x="634974" y="243662"/>
                </a:lnTo>
                <a:lnTo>
                  <a:pt x="623481" y="221462"/>
                </a:lnTo>
                <a:lnTo>
                  <a:pt x="624624" y="217576"/>
                </a:lnTo>
                <a:lnTo>
                  <a:pt x="652259" y="123964"/>
                </a:lnTo>
                <a:lnTo>
                  <a:pt x="684530" y="119049"/>
                </a:lnTo>
                <a:lnTo>
                  <a:pt x="691248" y="112966"/>
                </a:lnTo>
                <a:lnTo>
                  <a:pt x="693381" y="104686"/>
                </a:lnTo>
                <a:lnTo>
                  <a:pt x="698906" y="83337"/>
                </a:lnTo>
                <a:lnTo>
                  <a:pt x="699427" y="77762"/>
                </a:lnTo>
                <a:close/>
              </a:path>
              <a:path w="746760" h="744219">
                <a:moveTo>
                  <a:pt x="746683" y="242620"/>
                </a:moveTo>
                <a:lnTo>
                  <a:pt x="654024" y="242620"/>
                </a:lnTo>
                <a:lnTo>
                  <a:pt x="656069" y="248780"/>
                </a:lnTo>
                <a:lnTo>
                  <a:pt x="657555" y="255066"/>
                </a:lnTo>
                <a:lnTo>
                  <a:pt x="658583" y="261454"/>
                </a:lnTo>
                <a:lnTo>
                  <a:pt x="727837" y="261454"/>
                </a:lnTo>
                <a:lnTo>
                  <a:pt x="727837" y="489839"/>
                </a:lnTo>
                <a:lnTo>
                  <a:pt x="722617" y="515493"/>
                </a:lnTo>
                <a:lnTo>
                  <a:pt x="721042" y="517829"/>
                </a:lnTo>
                <a:lnTo>
                  <a:pt x="721042" y="550456"/>
                </a:lnTo>
                <a:lnTo>
                  <a:pt x="701103" y="588556"/>
                </a:lnTo>
                <a:lnTo>
                  <a:pt x="612051" y="684022"/>
                </a:lnTo>
                <a:lnTo>
                  <a:pt x="578472" y="709561"/>
                </a:lnTo>
                <a:lnTo>
                  <a:pt x="565645" y="715530"/>
                </a:lnTo>
                <a:lnTo>
                  <a:pt x="574738" y="703326"/>
                </a:lnTo>
                <a:lnTo>
                  <a:pt x="581431" y="689800"/>
                </a:lnTo>
                <a:lnTo>
                  <a:pt x="585609" y="675297"/>
                </a:lnTo>
                <a:lnTo>
                  <a:pt x="587121" y="660158"/>
                </a:lnTo>
                <a:lnTo>
                  <a:pt x="587908" y="574624"/>
                </a:lnTo>
                <a:lnTo>
                  <a:pt x="661885" y="574624"/>
                </a:lnTo>
                <a:lnTo>
                  <a:pt x="678230" y="573024"/>
                </a:lnTo>
                <a:lnTo>
                  <a:pt x="693813" y="568350"/>
                </a:lnTo>
                <a:lnTo>
                  <a:pt x="708240" y="560768"/>
                </a:lnTo>
                <a:lnTo>
                  <a:pt x="721042" y="550456"/>
                </a:lnTo>
                <a:lnTo>
                  <a:pt x="721042" y="517829"/>
                </a:lnTo>
                <a:lnTo>
                  <a:pt x="708482" y="536448"/>
                </a:lnTo>
                <a:lnTo>
                  <a:pt x="687527" y="550583"/>
                </a:lnTo>
                <a:lnTo>
                  <a:pt x="661885" y="555777"/>
                </a:lnTo>
                <a:lnTo>
                  <a:pt x="569226" y="555777"/>
                </a:lnTo>
                <a:lnTo>
                  <a:pt x="568312" y="656412"/>
                </a:lnTo>
                <a:lnTo>
                  <a:pt x="548703" y="706183"/>
                </a:lnTo>
                <a:lnTo>
                  <a:pt x="502361" y="725347"/>
                </a:lnTo>
                <a:lnTo>
                  <a:pt x="247256" y="725347"/>
                </a:lnTo>
                <a:lnTo>
                  <a:pt x="247256" y="656412"/>
                </a:lnTo>
                <a:lnTo>
                  <a:pt x="247256" y="261454"/>
                </a:lnTo>
                <a:lnTo>
                  <a:pt x="425602" y="261454"/>
                </a:lnTo>
                <a:lnTo>
                  <a:pt x="420725" y="256921"/>
                </a:lnTo>
                <a:lnTo>
                  <a:pt x="415950" y="252272"/>
                </a:lnTo>
                <a:lnTo>
                  <a:pt x="411264" y="247510"/>
                </a:lnTo>
                <a:lnTo>
                  <a:pt x="406679" y="242620"/>
                </a:lnTo>
                <a:lnTo>
                  <a:pt x="228409" y="242620"/>
                </a:lnTo>
                <a:lnTo>
                  <a:pt x="228409" y="656412"/>
                </a:lnTo>
                <a:lnTo>
                  <a:pt x="23368" y="596582"/>
                </a:lnTo>
                <a:lnTo>
                  <a:pt x="160375" y="127254"/>
                </a:lnTo>
                <a:lnTo>
                  <a:pt x="389636" y="194144"/>
                </a:lnTo>
                <a:lnTo>
                  <a:pt x="392823" y="188366"/>
                </a:lnTo>
                <a:lnTo>
                  <a:pt x="396506" y="182880"/>
                </a:lnTo>
                <a:lnTo>
                  <a:pt x="400710" y="177736"/>
                </a:lnTo>
                <a:lnTo>
                  <a:pt x="227647" y="127254"/>
                </a:lnTo>
                <a:lnTo>
                  <a:pt x="147561" y="103898"/>
                </a:lnTo>
                <a:lnTo>
                  <a:pt x="0" y="609384"/>
                </a:lnTo>
                <a:lnTo>
                  <a:pt x="228409" y="676033"/>
                </a:lnTo>
                <a:lnTo>
                  <a:pt x="228409" y="744194"/>
                </a:lnTo>
                <a:lnTo>
                  <a:pt x="516140" y="744194"/>
                </a:lnTo>
                <a:lnTo>
                  <a:pt x="546747" y="741006"/>
                </a:lnTo>
                <a:lnTo>
                  <a:pt x="587438" y="725347"/>
                </a:lnTo>
                <a:lnTo>
                  <a:pt x="625716" y="696950"/>
                </a:lnTo>
                <a:lnTo>
                  <a:pt x="705497" y="612508"/>
                </a:lnTo>
                <a:lnTo>
                  <a:pt x="736041" y="564718"/>
                </a:lnTo>
                <a:lnTo>
                  <a:pt x="740206" y="550456"/>
                </a:lnTo>
                <a:lnTo>
                  <a:pt x="743991" y="537502"/>
                </a:lnTo>
                <a:lnTo>
                  <a:pt x="746683" y="509016"/>
                </a:lnTo>
                <a:lnTo>
                  <a:pt x="746683" y="242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23998" y="2434209"/>
            <a:ext cx="463740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0"/>
              </a:spcBef>
              <a:buChar char="●"/>
              <a:tabLst>
                <a:tab pos="353695" algn="l"/>
                <a:tab pos="354330" algn="l"/>
              </a:tabLst>
            </a:pPr>
            <a:r>
              <a:rPr sz="1800" spc="-25" dirty="0">
                <a:latin typeface="Franklin Gothic Medium"/>
                <a:cs typeface="Franklin Gothic Medium"/>
              </a:rPr>
              <a:t>Apprentissage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50" dirty="0">
                <a:latin typeface="Franklin Gothic Medium"/>
                <a:cs typeface="Franklin Gothic Medium"/>
              </a:rPr>
              <a:t>comme</a:t>
            </a:r>
            <a:r>
              <a:rPr sz="1800" spc="-10" dirty="0">
                <a:latin typeface="Franklin Gothic Medium"/>
                <a:cs typeface="Franklin Gothic Medium"/>
              </a:rPr>
              <a:t> </a:t>
            </a:r>
            <a:r>
              <a:rPr sz="1800" spc="-35" dirty="0">
                <a:latin typeface="Franklin Gothic Medium"/>
                <a:cs typeface="Franklin Gothic Medium"/>
              </a:rPr>
              <a:t>minimisation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d’erreur</a:t>
            </a:r>
            <a:endParaRPr sz="1800">
              <a:latin typeface="Franklin Gothic Medium"/>
              <a:cs typeface="Franklin Gothic Medium"/>
            </a:endParaRPr>
          </a:p>
          <a:p>
            <a:pPr marL="353695" indent="-341630">
              <a:lnSpc>
                <a:spcPct val="100000"/>
              </a:lnSpc>
              <a:buChar char="●"/>
              <a:tabLst>
                <a:tab pos="353695" algn="l"/>
                <a:tab pos="354330" algn="l"/>
              </a:tabLst>
            </a:pPr>
            <a:r>
              <a:rPr sz="1800" spc="-40" dirty="0">
                <a:latin typeface="Franklin Gothic Medium"/>
                <a:cs typeface="Franklin Gothic Medium"/>
              </a:rPr>
              <a:t>Types</a:t>
            </a:r>
            <a:r>
              <a:rPr sz="1800" dirty="0">
                <a:latin typeface="Franklin Gothic Medium"/>
                <a:cs typeface="Franklin Gothic Medium"/>
              </a:rPr>
              <a:t> d’erreurs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43</a:t>
            </a:fld>
            <a:endParaRPr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53896" y="2410967"/>
            <a:ext cx="8717280" cy="2816860"/>
            <a:chOff x="1453896" y="2410967"/>
            <a:chExt cx="8717280" cy="2816860"/>
          </a:xfrm>
        </p:grpSpPr>
        <p:sp>
          <p:nvSpPr>
            <p:cNvPr id="3" name="object 3"/>
            <p:cNvSpPr/>
            <p:nvPr/>
          </p:nvSpPr>
          <p:spPr>
            <a:xfrm>
              <a:off x="2020824" y="2889503"/>
              <a:ext cx="8150859" cy="2338070"/>
            </a:xfrm>
            <a:custGeom>
              <a:avLst/>
              <a:gdLst/>
              <a:ahLst/>
              <a:cxnLst/>
              <a:rect l="l" t="t" r="r" b="b"/>
              <a:pathLst>
                <a:path w="8150859" h="2338070">
                  <a:moveTo>
                    <a:pt x="8150352" y="0"/>
                  </a:moveTo>
                  <a:lnTo>
                    <a:pt x="0" y="0"/>
                  </a:lnTo>
                  <a:lnTo>
                    <a:pt x="0" y="1859280"/>
                  </a:lnTo>
                  <a:lnTo>
                    <a:pt x="0" y="2337816"/>
                  </a:lnTo>
                  <a:lnTo>
                    <a:pt x="8150352" y="2337816"/>
                  </a:lnTo>
                  <a:lnTo>
                    <a:pt x="8150352" y="1859280"/>
                  </a:lnTo>
                  <a:lnTo>
                    <a:pt x="815035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53896" y="2410967"/>
              <a:ext cx="8153400" cy="2338070"/>
            </a:xfrm>
            <a:custGeom>
              <a:avLst/>
              <a:gdLst/>
              <a:ahLst/>
              <a:cxnLst/>
              <a:rect l="l" t="t" r="r" b="b"/>
              <a:pathLst>
                <a:path w="8153400" h="2338070">
                  <a:moveTo>
                    <a:pt x="8153400" y="0"/>
                  </a:moveTo>
                  <a:lnTo>
                    <a:pt x="0" y="0"/>
                  </a:lnTo>
                  <a:lnTo>
                    <a:pt x="0" y="2337816"/>
                  </a:lnTo>
                  <a:lnTo>
                    <a:pt x="8153400" y="2337816"/>
                  </a:lnTo>
                  <a:lnTo>
                    <a:pt x="8153400" y="0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183369" y="209245"/>
            <a:ext cx="2577465" cy="194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100" spc="-5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1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CSI4106,</a:t>
            </a:r>
            <a:r>
              <a:rPr sz="11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FALL</a:t>
            </a:r>
            <a:r>
              <a:rPr sz="1100" spc="-3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1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44</a:t>
            </a:fld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1985010" marR="2060575" indent="1203960">
              <a:lnSpc>
                <a:spcPct val="100000"/>
              </a:lnSpc>
              <a:spcBef>
                <a:spcPts val="560"/>
              </a:spcBef>
            </a:pPr>
            <a:r>
              <a:rPr spc="-45" dirty="0"/>
              <a:t>Partie</a:t>
            </a:r>
            <a:r>
              <a:rPr spc="-25" dirty="0"/>
              <a:t> </a:t>
            </a:r>
            <a:r>
              <a:rPr dirty="0"/>
              <a:t>4 </a:t>
            </a:r>
            <a:r>
              <a:rPr spc="5" dirty="0"/>
              <a:t> </a:t>
            </a:r>
            <a:r>
              <a:rPr spc="-30" dirty="0"/>
              <a:t>Régression</a:t>
            </a:r>
            <a:r>
              <a:rPr spc="-100" dirty="0"/>
              <a:t> </a:t>
            </a:r>
            <a:r>
              <a:rPr spc="-35" dirty="0"/>
              <a:t>linéaire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646676" y="1007363"/>
            <a:ext cx="1393190" cy="707390"/>
          </a:xfrm>
          <a:prstGeom prst="rect">
            <a:avLst/>
          </a:prstGeom>
          <a:solidFill>
            <a:srgbClr val="7DC492"/>
          </a:solidFill>
          <a:ln w="9525">
            <a:solidFill>
              <a:srgbClr val="424242"/>
            </a:solidFill>
          </a:ln>
        </p:spPr>
        <p:txBody>
          <a:bodyPr vert="horz" wrap="square" lIns="0" tIns="134620" rIns="0" bIns="0" rtlCol="0">
            <a:spAutoFit/>
          </a:bodyPr>
          <a:lstStyle/>
          <a:p>
            <a:pPr marL="2540" algn="ctr">
              <a:lnSpc>
                <a:spcPct val="100000"/>
              </a:lnSpc>
              <a:spcBef>
                <a:spcPts val="1060"/>
              </a:spcBef>
            </a:pPr>
            <a:r>
              <a:rPr sz="1400" spc="-10" dirty="0">
                <a:latin typeface="Arial MT"/>
                <a:cs typeface="Arial MT"/>
              </a:rPr>
              <a:t>Apprentissage</a:t>
            </a:r>
            <a:endParaRPr sz="1400">
              <a:latin typeface="Arial MT"/>
              <a:cs typeface="Arial MT"/>
            </a:endParaRPr>
          </a:p>
          <a:p>
            <a:pPr marL="4445" algn="ctr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supervisé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89988" y="2253995"/>
            <a:ext cx="1393190" cy="710565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31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650">
              <a:latin typeface="Times New Roman"/>
              <a:cs typeface="Times New Roman"/>
            </a:endParaRPr>
          </a:p>
          <a:p>
            <a:pPr marL="175260">
              <a:lnSpc>
                <a:spcPct val="100000"/>
              </a:lnSpc>
            </a:pPr>
            <a:r>
              <a:rPr sz="1400" spc="-5" dirty="0">
                <a:latin typeface="Arial MT"/>
                <a:cs typeface="Arial MT"/>
              </a:rPr>
              <a:t>Classification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67828" y="2168651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27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"/>
              </a:spcBef>
            </a:pPr>
            <a:endParaRPr sz="1650">
              <a:latin typeface="Times New Roman"/>
              <a:cs typeface="Times New Roman"/>
            </a:endParaRPr>
          </a:p>
          <a:p>
            <a:pPr marL="251460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Régression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30452" y="3997452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36525" rIns="0" bIns="0" rtlCol="0">
            <a:spAutoFit/>
          </a:bodyPr>
          <a:lstStyle/>
          <a:p>
            <a:pPr marL="245110">
              <a:lnSpc>
                <a:spcPct val="100000"/>
              </a:lnSpc>
              <a:spcBef>
                <a:spcPts val="1075"/>
              </a:spcBef>
            </a:pPr>
            <a:r>
              <a:rPr sz="1400" spc="-10" dirty="0">
                <a:latin typeface="Arial MT"/>
                <a:cs typeface="Arial MT"/>
              </a:rPr>
              <a:t>Apprenants</a:t>
            </a:r>
            <a:endParaRPr sz="1400">
              <a:latin typeface="Arial MT"/>
              <a:cs typeface="Arial MT"/>
            </a:endParaRPr>
          </a:p>
          <a:p>
            <a:pPr marL="309245">
              <a:lnSpc>
                <a:spcPct val="100000"/>
              </a:lnSpc>
              <a:spcBef>
                <a:spcPts val="5"/>
              </a:spcBef>
            </a:pPr>
            <a:r>
              <a:rPr sz="1400" spc="-10" dirty="0">
                <a:latin typeface="Arial MT"/>
                <a:cs typeface="Arial MT"/>
              </a:rPr>
              <a:t>génératifs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884932" y="1708276"/>
            <a:ext cx="5581015" cy="568325"/>
          </a:xfrm>
          <a:custGeom>
            <a:avLst/>
            <a:gdLst/>
            <a:ahLst/>
            <a:cxnLst/>
            <a:rect l="l" t="t" r="r" b="b"/>
            <a:pathLst>
              <a:path w="5581015" h="568325">
                <a:moveTo>
                  <a:pt x="5580888" y="459359"/>
                </a:moveTo>
                <a:lnTo>
                  <a:pt x="5576862" y="456565"/>
                </a:lnTo>
                <a:lnTo>
                  <a:pt x="5510911" y="410718"/>
                </a:lnTo>
                <a:lnTo>
                  <a:pt x="5506351" y="442175"/>
                </a:lnTo>
                <a:lnTo>
                  <a:pt x="2460625" y="0"/>
                </a:lnTo>
                <a:lnTo>
                  <a:pt x="2459139" y="10375"/>
                </a:lnTo>
                <a:lnTo>
                  <a:pt x="2456815" y="0"/>
                </a:lnTo>
                <a:lnTo>
                  <a:pt x="73050" y="524344"/>
                </a:lnTo>
                <a:lnTo>
                  <a:pt x="66294" y="493395"/>
                </a:lnTo>
                <a:lnTo>
                  <a:pt x="0" y="546989"/>
                </a:lnTo>
                <a:lnTo>
                  <a:pt x="82550" y="567817"/>
                </a:lnTo>
                <a:lnTo>
                  <a:pt x="76352" y="539496"/>
                </a:lnTo>
                <a:lnTo>
                  <a:pt x="75768" y="536778"/>
                </a:lnTo>
                <a:lnTo>
                  <a:pt x="2459304" y="12522"/>
                </a:lnTo>
                <a:lnTo>
                  <a:pt x="5504535" y="454736"/>
                </a:lnTo>
                <a:lnTo>
                  <a:pt x="5499989" y="486156"/>
                </a:lnTo>
                <a:lnTo>
                  <a:pt x="5580888" y="459359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25395" y="2960116"/>
            <a:ext cx="864869" cy="1037590"/>
          </a:xfrm>
          <a:custGeom>
            <a:avLst/>
            <a:gdLst/>
            <a:ahLst/>
            <a:cxnLst/>
            <a:rect l="l" t="t" r="r" b="b"/>
            <a:pathLst>
              <a:path w="864869" h="1037589">
                <a:moveTo>
                  <a:pt x="19431" y="954151"/>
                </a:moveTo>
                <a:lnTo>
                  <a:pt x="0" y="1037082"/>
                </a:lnTo>
                <a:lnTo>
                  <a:pt x="77978" y="1002792"/>
                </a:lnTo>
                <a:lnTo>
                  <a:pt x="65290" y="992251"/>
                </a:lnTo>
                <a:lnTo>
                  <a:pt x="45466" y="992251"/>
                </a:lnTo>
                <a:lnTo>
                  <a:pt x="35687" y="984123"/>
                </a:lnTo>
                <a:lnTo>
                  <a:pt x="43788" y="974387"/>
                </a:lnTo>
                <a:lnTo>
                  <a:pt x="19431" y="954151"/>
                </a:lnTo>
                <a:close/>
              </a:path>
              <a:path w="864869" h="1037589">
                <a:moveTo>
                  <a:pt x="43788" y="974387"/>
                </a:moveTo>
                <a:lnTo>
                  <a:pt x="35687" y="984123"/>
                </a:lnTo>
                <a:lnTo>
                  <a:pt x="45466" y="992251"/>
                </a:lnTo>
                <a:lnTo>
                  <a:pt x="53569" y="982512"/>
                </a:lnTo>
                <a:lnTo>
                  <a:pt x="43788" y="974387"/>
                </a:lnTo>
                <a:close/>
              </a:path>
              <a:path w="864869" h="1037589">
                <a:moveTo>
                  <a:pt x="53569" y="982512"/>
                </a:moveTo>
                <a:lnTo>
                  <a:pt x="45466" y="992251"/>
                </a:lnTo>
                <a:lnTo>
                  <a:pt x="65290" y="992251"/>
                </a:lnTo>
                <a:lnTo>
                  <a:pt x="53569" y="982512"/>
                </a:lnTo>
                <a:close/>
              </a:path>
              <a:path w="864869" h="1037589">
                <a:moveTo>
                  <a:pt x="854583" y="0"/>
                </a:moveTo>
                <a:lnTo>
                  <a:pt x="43788" y="974387"/>
                </a:lnTo>
                <a:lnTo>
                  <a:pt x="53569" y="982512"/>
                </a:lnTo>
                <a:lnTo>
                  <a:pt x="864362" y="8128"/>
                </a:lnTo>
                <a:lnTo>
                  <a:pt x="854583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7763065" y="5016817"/>
            <a:ext cx="1402715" cy="720090"/>
            <a:chOff x="7763065" y="5016817"/>
            <a:chExt cx="1402715" cy="720090"/>
          </a:xfrm>
        </p:grpSpPr>
        <p:sp>
          <p:nvSpPr>
            <p:cNvPr id="10" name="object 10"/>
            <p:cNvSpPr/>
            <p:nvPr/>
          </p:nvSpPr>
          <p:spPr>
            <a:xfrm>
              <a:off x="7767828" y="5021579"/>
              <a:ext cx="1393190" cy="710565"/>
            </a:xfrm>
            <a:custGeom>
              <a:avLst/>
              <a:gdLst/>
              <a:ahLst/>
              <a:cxnLst/>
              <a:rect l="l" t="t" r="r" b="b"/>
              <a:pathLst>
                <a:path w="1393190" h="710564">
                  <a:moveTo>
                    <a:pt x="1392935" y="0"/>
                  </a:moveTo>
                  <a:lnTo>
                    <a:pt x="0" y="0"/>
                  </a:lnTo>
                  <a:lnTo>
                    <a:pt x="0" y="710184"/>
                  </a:lnTo>
                  <a:lnTo>
                    <a:pt x="1392935" y="710184"/>
                  </a:lnTo>
                  <a:lnTo>
                    <a:pt x="1392935" y="0"/>
                  </a:lnTo>
                  <a:close/>
                </a:path>
              </a:pathLst>
            </a:custGeom>
            <a:solidFill>
              <a:srgbClr val="7DC4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767828" y="5021579"/>
              <a:ext cx="1393190" cy="710565"/>
            </a:xfrm>
            <a:custGeom>
              <a:avLst/>
              <a:gdLst/>
              <a:ahLst/>
              <a:cxnLst/>
              <a:rect l="l" t="t" r="r" b="b"/>
              <a:pathLst>
                <a:path w="1393190" h="710564">
                  <a:moveTo>
                    <a:pt x="0" y="710184"/>
                  </a:moveTo>
                  <a:lnTo>
                    <a:pt x="1392935" y="710184"/>
                  </a:lnTo>
                  <a:lnTo>
                    <a:pt x="1392935" y="0"/>
                  </a:lnTo>
                  <a:lnTo>
                    <a:pt x="0" y="0"/>
                  </a:lnTo>
                  <a:lnTo>
                    <a:pt x="0" y="710184"/>
                  </a:lnTo>
                  <a:close/>
                </a:path>
              </a:pathLst>
            </a:custGeom>
            <a:ln w="9525">
              <a:solidFill>
                <a:srgbClr val="42424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7909306" y="5148452"/>
            <a:ext cx="1113790" cy="45148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112395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Arial MT"/>
                <a:cs typeface="Arial MT"/>
              </a:rPr>
              <a:t>Perceptron </a:t>
            </a:r>
            <a:r>
              <a:rPr sz="1400" spc="-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m</a:t>
            </a:r>
            <a:r>
              <a:rPr sz="1400" spc="-15" dirty="0">
                <a:latin typeface="Arial MT"/>
                <a:cs typeface="Arial MT"/>
              </a:rPr>
              <a:t>u</a:t>
            </a:r>
            <a:r>
              <a:rPr sz="1400" spc="-5" dirty="0">
                <a:latin typeface="Arial MT"/>
                <a:cs typeface="Arial MT"/>
              </a:rPr>
              <a:t>lti</a:t>
            </a:r>
            <a:r>
              <a:rPr sz="1400" spc="-15" dirty="0">
                <a:latin typeface="Arial MT"/>
                <a:cs typeface="Arial MT"/>
              </a:rPr>
              <a:t>-</a:t>
            </a:r>
            <a:r>
              <a:rPr sz="1400" spc="-5" dirty="0">
                <a:latin typeface="Arial MT"/>
                <a:cs typeface="Arial MT"/>
              </a:rPr>
              <a:t>c</a:t>
            </a:r>
            <a:r>
              <a:rPr sz="1400" spc="-15" dirty="0">
                <a:latin typeface="Arial MT"/>
                <a:cs typeface="Arial MT"/>
              </a:rPr>
              <a:t>ou</a:t>
            </a:r>
            <a:r>
              <a:rPr sz="1400" spc="-5" dirty="0">
                <a:latin typeface="Arial MT"/>
                <a:cs typeface="Arial MT"/>
              </a:rPr>
              <a:t>c</a:t>
            </a:r>
            <a:r>
              <a:rPr sz="1400" spc="-15" dirty="0">
                <a:latin typeface="Arial MT"/>
                <a:cs typeface="Arial MT"/>
              </a:rPr>
              <a:t>he</a:t>
            </a:r>
            <a:r>
              <a:rPr sz="1400" spc="-5" dirty="0">
                <a:latin typeface="Arial MT"/>
                <a:cs typeface="Arial MT"/>
              </a:rPr>
              <a:t>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344033" y="4686046"/>
            <a:ext cx="3122295" cy="365760"/>
          </a:xfrm>
          <a:custGeom>
            <a:avLst/>
            <a:gdLst/>
            <a:ahLst/>
            <a:cxnLst/>
            <a:rect l="l" t="t" r="r" b="b"/>
            <a:pathLst>
              <a:path w="3122295" h="365760">
                <a:moveTo>
                  <a:pt x="3049905" y="289432"/>
                </a:moveTo>
                <a:lnTo>
                  <a:pt x="3046627" y="320989"/>
                </a:lnTo>
                <a:lnTo>
                  <a:pt x="3059302" y="322325"/>
                </a:lnTo>
                <a:lnTo>
                  <a:pt x="3057906" y="335025"/>
                </a:lnTo>
                <a:lnTo>
                  <a:pt x="3045170" y="335025"/>
                </a:lnTo>
                <a:lnTo>
                  <a:pt x="3042031" y="365251"/>
                </a:lnTo>
                <a:lnTo>
                  <a:pt x="3121787" y="335406"/>
                </a:lnTo>
                <a:lnTo>
                  <a:pt x="3121191" y="335025"/>
                </a:lnTo>
                <a:lnTo>
                  <a:pt x="3057906" y="335025"/>
                </a:lnTo>
                <a:lnTo>
                  <a:pt x="3045307" y="333698"/>
                </a:lnTo>
                <a:lnTo>
                  <a:pt x="3119115" y="333698"/>
                </a:lnTo>
                <a:lnTo>
                  <a:pt x="3049905" y="289432"/>
                </a:lnTo>
                <a:close/>
              </a:path>
              <a:path w="3122295" h="365760">
                <a:moveTo>
                  <a:pt x="3046627" y="320989"/>
                </a:moveTo>
                <a:lnTo>
                  <a:pt x="3045307" y="333698"/>
                </a:lnTo>
                <a:lnTo>
                  <a:pt x="3057906" y="335025"/>
                </a:lnTo>
                <a:lnTo>
                  <a:pt x="3059302" y="322325"/>
                </a:lnTo>
                <a:lnTo>
                  <a:pt x="3046627" y="320989"/>
                </a:lnTo>
                <a:close/>
              </a:path>
              <a:path w="3122295" h="365760">
                <a:moveTo>
                  <a:pt x="1269" y="0"/>
                </a:moveTo>
                <a:lnTo>
                  <a:pt x="0" y="12699"/>
                </a:lnTo>
                <a:lnTo>
                  <a:pt x="3045307" y="333698"/>
                </a:lnTo>
                <a:lnTo>
                  <a:pt x="3046627" y="320989"/>
                </a:lnTo>
                <a:lnTo>
                  <a:pt x="1269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4646676" y="3985259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36525" rIns="0" bIns="0" rtlCol="0">
            <a:spAutoFit/>
          </a:bodyPr>
          <a:lstStyle/>
          <a:p>
            <a:pPr marL="247650">
              <a:lnSpc>
                <a:spcPct val="100000"/>
              </a:lnSpc>
              <a:spcBef>
                <a:spcPts val="1075"/>
              </a:spcBef>
            </a:pPr>
            <a:r>
              <a:rPr sz="1400" spc="-15" dirty="0">
                <a:latin typeface="Arial MT"/>
                <a:cs typeface="Arial MT"/>
              </a:rPr>
              <a:t>Apprenants</a:t>
            </a:r>
            <a:endParaRPr sz="1400">
              <a:latin typeface="Arial MT"/>
              <a:cs typeface="Arial MT"/>
            </a:endParaRPr>
          </a:p>
          <a:p>
            <a:pPr marL="186690">
              <a:lnSpc>
                <a:spcPct val="100000"/>
              </a:lnSpc>
            </a:pPr>
            <a:r>
              <a:rPr sz="1400" spc="-5" dirty="0">
                <a:latin typeface="Arial MT"/>
                <a:cs typeface="Arial MT"/>
              </a:rPr>
              <a:t>discriminatifs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882519" y="2958338"/>
            <a:ext cx="2460625" cy="1032510"/>
          </a:xfrm>
          <a:custGeom>
            <a:avLst/>
            <a:gdLst/>
            <a:ahLst/>
            <a:cxnLst/>
            <a:rect l="l" t="t" r="r" b="b"/>
            <a:pathLst>
              <a:path w="2460625" h="1032510">
                <a:moveTo>
                  <a:pt x="2387852" y="1003147"/>
                </a:moveTo>
                <a:lnTo>
                  <a:pt x="2375661" y="1032510"/>
                </a:lnTo>
                <a:lnTo>
                  <a:pt x="2460625" y="1026541"/>
                </a:lnTo>
                <a:lnTo>
                  <a:pt x="2444569" y="1007999"/>
                </a:lnTo>
                <a:lnTo>
                  <a:pt x="2399538" y="1007999"/>
                </a:lnTo>
                <a:lnTo>
                  <a:pt x="2387852" y="1003147"/>
                </a:lnTo>
                <a:close/>
              </a:path>
              <a:path w="2460625" h="1032510">
                <a:moveTo>
                  <a:pt x="2392718" y="991427"/>
                </a:moveTo>
                <a:lnTo>
                  <a:pt x="2387852" y="1003147"/>
                </a:lnTo>
                <a:lnTo>
                  <a:pt x="2399538" y="1007999"/>
                </a:lnTo>
                <a:lnTo>
                  <a:pt x="2404491" y="996314"/>
                </a:lnTo>
                <a:lnTo>
                  <a:pt x="2392718" y="991427"/>
                </a:lnTo>
                <a:close/>
              </a:path>
              <a:path w="2460625" h="1032510">
                <a:moveTo>
                  <a:pt x="2404872" y="962151"/>
                </a:moveTo>
                <a:lnTo>
                  <a:pt x="2392718" y="991427"/>
                </a:lnTo>
                <a:lnTo>
                  <a:pt x="2404491" y="996314"/>
                </a:lnTo>
                <a:lnTo>
                  <a:pt x="2399538" y="1007999"/>
                </a:lnTo>
                <a:lnTo>
                  <a:pt x="2444569" y="1007999"/>
                </a:lnTo>
                <a:lnTo>
                  <a:pt x="2404872" y="962151"/>
                </a:lnTo>
                <a:close/>
              </a:path>
              <a:path w="2460625" h="1032510">
                <a:moveTo>
                  <a:pt x="4825" y="0"/>
                </a:moveTo>
                <a:lnTo>
                  <a:pt x="0" y="11684"/>
                </a:lnTo>
                <a:lnTo>
                  <a:pt x="2387852" y="1003147"/>
                </a:lnTo>
                <a:lnTo>
                  <a:pt x="2392718" y="991427"/>
                </a:lnTo>
                <a:lnTo>
                  <a:pt x="4825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348739" y="5039867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1650">
              <a:latin typeface="Times New Roman"/>
              <a:cs typeface="Times New Roman"/>
            </a:endParaRPr>
          </a:p>
          <a:p>
            <a:pPr marL="198755">
              <a:lnSpc>
                <a:spcPct val="100000"/>
              </a:lnSpc>
              <a:spcBef>
                <a:spcPts val="5"/>
              </a:spcBef>
            </a:pPr>
            <a:r>
              <a:rPr sz="1400" spc="-5" dirty="0">
                <a:latin typeface="Arial MT"/>
                <a:cs typeface="Arial MT"/>
              </a:rPr>
              <a:t>Naive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-20" dirty="0">
                <a:latin typeface="Arial MT"/>
                <a:cs typeface="Arial MT"/>
              </a:rPr>
              <a:t>Bayes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5990844" y="5030723"/>
            <a:ext cx="1393190" cy="716280"/>
          </a:xfrm>
          <a:custGeom>
            <a:avLst/>
            <a:gdLst/>
            <a:ahLst/>
            <a:cxnLst/>
            <a:rect l="l" t="t" r="r" b="b"/>
            <a:pathLst>
              <a:path w="1393190" h="716279">
                <a:moveTo>
                  <a:pt x="1392936" y="0"/>
                </a:moveTo>
                <a:lnTo>
                  <a:pt x="0" y="0"/>
                </a:lnTo>
                <a:lnTo>
                  <a:pt x="0" y="716279"/>
                </a:lnTo>
                <a:lnTo>
                  <a:pt x="1392936" y="716279"/>
                </a:lnTo>
                <a:lnTo>
                  <a:pt x="1392936" y="0"/>
                </a:lnTo>
                <a:close/>
              </a:path>
            </a:pathLst>
          </a:custGeom>
          <a:solidFill>
            <a:srgbClr val="7DC49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5990844" y="5030723"/>
            <a:ext cx="1393190" cy="716280"/>
          </a:xfrm>
          <a:prstGeom prst="rect">
            <a:avLst/>
          </a:prstGeom>
          <a:ln w="9525">
            <a:solidFill>
              <a:srgbClr val="424242"/>
            </a:solidFill>
          </a:ln>
        </p:spPr>
        <p:txBody>
          <a:bodyPr vert="horz" wrap="square" lIns="0" tIns="141605" rIns="0" bIns="0" rtlCol="0">
            <a:spAutoFit/>
          </a:bodyPr>
          <a:lstStyle/>
          <a:p>
            <a:pPr marL="322580" marR="243840" indent="-73660">
              <a:lnSpc>
                <a:spcPct val="100000"/>
              </a:lnSpc>
              <a:spcBef>
                <a:spcPts val="1115"/>
              </a:spcBef>
            </a:pPr>
            <a:r>
              <a:rPr sz="1400" spc="-10" dirty="0">
                <a:latin typeface="Arial MT"/>
                <a:cs typeface="Arial MT"/>
              </a:rPr>
              <a:t>Ré</a:t>
            </a:r>
            <a:r>
              <a:rPr sz="1400" spc="-15" dirty="0">
                <a:latin typeface="Arial MT"/>
                <a:cs typeface="Arial MT"/>
              </a:rPr>
              <a:t>gre</a:t>
            </a:r>
            <a:r>
              <a:rPr sz="1400" spc="-5" dirty="0">
                <a:latin typeface="Arial MT"/>
                <a:cs typeface="Arial MT"/>
              </a:rPr>
              <a:t>ssion  </a:t>
            </a:r>
            <a:r>
              <a:rPr sz="1400" spc="-10" dirty="0">
                <a:latin typeface="Arial MT"/>
                <a:cs typeface="Arial MT"/>
              </a:rPr>
              <a:t>logistique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343144" y="4686172"/>
            <a:ext cx="1344295" cy="361950"/>
          </a:xfrm>
          <a:custGeom>
            <a:avLst/>
            <a:gdLst/>
            <a:ahLst/>
            <a:cxnLst/>
            <a:rect l="l" t="t" r="r" b="b"/>
            <a:pathLst>
              <a:path w="1344295" h="361950">
                <a:moveTo>
                  <a:pt x="1268736" y="331043"/>
                </a:moveTo>
                <a:lnTo>
                  <a:pt x="1260982" y="361950"/>
                </a:lnTo>
                <a:lnTo>
                  <a:pt x="1344167" y="343534"/>
                </a:lnTo>
                <a:lnTo>
                  <a:pt x="1333221" y="334137"/>
                </a:lnTo>
                <a:lnTo>
                  <a:pt x="1281049" y="334137"/>
                </a:lnTo>
                <a:lnTo>
                  <a:pt x="1268736" y="331043"/>
                </a:lnTo>
                <a:close/>
              </a:path>
              <a:path w="1344295" h="361950">
                <a:moveTo>
                  <a:pt x="1271794" y="318853"/>
                </a:moveTo>
                <a:lnTo>
                  <a:pt x="1268736" y="331043"/>
                </a:lnTo>
                <a:lnTo>
                  <a:pt x="1281049" y="334137"/>
                </a:lnTo>
                <a:lnTo>
                  <a:pt x="1284097" y="321944"/>
                </a:lnTo>
                <a:lnTo>
                  <a:pt x="1271794" y="318853"/>
                </a:lnTo>
                <a:close/>
              </a:path>
              <a:path w="1344295" h="361950">
                <a:moveTo>
                  <a:pt x="1279525" y="288035"/>
                </a:moveTo>
                <a:lnTo>
                  <a:pt x="1271794" y="318853"/>
                </a:lnTo>
                <a:lnTo>
                  <a:pt x="1284097" y="321944"/>
                </a:lnTo>
                <a:lnTo>
                  <a:pt x="1281049" y="334137"/>
                </a:lnTo>
                <a:lnTo>
                  <a:pt x="1333221" y="334137"/>
                </a:lnTo>
                <a:lnTo>
                  <a:pt x="1279525" y="288035"/>
                </a:lnTo>
                <a:close/>
              </a:path>
              <a:path w="1344295" h="361950">
                <a:moveTo>
                  <a:pt x="3047" y="0"/>
                </a:moveTo>
                <a:lnTo>
                  <a:pt x="0" y="12318"/>
                </a:lnTo>
                <a:lnTo>
                  <a:pt x="1268736" y="331043"/>
                </a:lnTo>
                <a:lnTo>
                  <a:pt x="1271794" y="318853"/>
                </a:lnTo>
                <a:lnTo>
                  <a:pt x="3047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000885" y="4704207"/>
            <a:ext cx="76200" cy="334010"/>
          </a:xfrm>
          <a:custGeom>
            <a:avLst/>
            <a:gdLst/>
            <a:ahLst/>
            <a:cxnLst/>
            <a:rect l="l" t="t" r="r" b="b"/>
            <a:pathLst>
              <a:path w="76200" h="334010">
                <a:moveTo>
                  <a:pt x="31716" y="257946"/>
                </a:moveTo>
                <a:lnTo>
                  <a:pt x="0" y="259588"/>
                </a:lnTo>
                <a:lnTo>
                  <a:pt x="42037" y="333629"/>
                </a:lnTo>
                <a:lnTo>
                  <a:pt x="69531" y="270637"/>
                </a:lnTo>
                <a:lnTo>
                  <a:pt x="32384" y="270637"/>
                </a:lnTo>
                <a:lnTo>
                  <a:pt x="31716" y="257946"/>
                </a:lnTo>
                <a:close/>
              </a:path>
              <a:path w="76200" h="334010">
                <a:moveTo>
                  <a:pt x="44415" y="257289"/>
                </a:moveTo>
                <a:lnTo>
                  <a:pt x="31716" y="257946"/>
                </a:lnTo>
                <a:lnTo>
                  <a:pt x="32384" y="270637"/>
                </a:lnTo>
                <a:lnTo>
                  <a:pt x="45084" y="270002"/>
                </a:lnTo>
                <a:lnTo>
                  <a:pt x="44415" y="257289"/>
                </a:lnTo>
                <a:close/>
              </a:path>
              <a:path w="76200" h="334010">
                <a:moveTo>
                  <a:pt x="76072" y="255651"/>
                </a:moveTo>
                <a:lnTo>
                  <a:pt x="44415" y="257289"/>
                </a:lnTo>
                <a:lnTo>
                  <a:pt x="45084" y="270002"/>
                </a:lnTo>
                <a:lnTo>
                  <a:pt x="32384" y="270637"/>
                </a:lnTo>
                <a:lnTo>
                  <a:pt x="69531" y="270637"/>
                </a:lnTo>
                <a:lnTo>
                  <a:pt x="76072" y="255651"/>
                </a:lnTo>
                <a:close/>
              </a:path>
              <a:path w="76200" h="334010">
                <a:moveTo>
                  <a:pt x="30860" y="0"/>
                </a:moveTo>
                <a:lnTo>
                  <a:pt x="18160" y="762"/>
                </a:lnTo>
                <a:lnTo>
                  <a:pt x="31716" y="257946"/>
                </a:lnTo>
                <a:lnTo>
                  <a:pt x="44415" y="257289"/>
                </a:lnTo>
                <a:lnTo>
                  <a:pt x="30860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3058667" y="5039867"/>
            <a:ext cx="923925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1650">
              <a:latin typeface="Times New Roman"/>
              <a:cs typeface="Times New Roman"/>
            </a:endParaRPr>
          </a:p>
          <a:p>
            <a:pPr marL="224154">
              <a:lnSpc>
                <a:spcPct val="100000"/>
              </a:lnSpc>
              <a:spcBef>
                <a:spcPts val="5"/>
              </a:spcBef>
            </a:pPr>
            <a:r>
              <a:rPr sz="1400" spc="-15" dirty="0">
                <a:latin typeface="Arial MT"/>
                <a:cs typeface="Arial MT"/>
              </a:rPr>
              <a:t>SVMs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7761731" y="3241548"/>
            <a:ext cx="1393190" cy="707390"/>
          </a:xfrm>
          <a:custGeom>
            <a:avLst/>
            <a:gdLst/>
            <a:ahLst/>
            <a:cxnLst/>
            <a:rect l="l" t="t" r="r" b="b"/>
            <a:pathLst>
              <a:path w="1393190" h="707389">
                <a:moveTo>
                  <a:pt x="1392935" y="0"/>
                </a:moveTo>
                <a:lnTo>
                  <a:pt x="0" y="0"/>
                </a:lnTo>
                <a:lnTo>
                  <a:pt x="0" y="707135"/>
                </a:lnTo>
                <a:lnTo>
                  <a:pt x="1392935" y="707135"/>
                </a:lnTo>
                <a:lnTo>
                  <a:pt x="1392935" y="0"/>
                </a:lnTo>
                <a:close/>
              </a:path>
            </a:pathLst>
          </a:custGeom>
          <a:solidFill>
            <a:srgbClr val="7DC49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3" name="object 23"/>
          <p:cNvGrpSpPr/>
          <p:nvPr/>
        </p:nvGrpSpPr>
        <p:grpSpPr>
          <a:xfrm>
            <a:off x="3518915" y="4686172"/>
            <a:ext cx="6027420" cy="2047239"/>
            <a:chOff x="3518915" y="4686172"/>
            <a:chExt cx="6027420" cy="2047239"/>
          </a:xfrm>
        </p:grpSpPr>
        <p:sp>
          <p:nvSpPr>
            <p:cNvPr id="24" name="object 24"/>
            <p:cNvSpPr/>
            <p:nvPr/>
          </p:nvSpPr>
          <p:spPr>
            <a:xfrm>
              <a:off x="3518915" y="4686172"/>
              <a:ext cx="1826260" cy="375285"/>
            </a:xfrm>
            <a:custGeom>
              <a:avLst/>
              <a:gdLst/>
              <a:ahLst/>
              <a:cxnLst/>
              <a:rect l="l" t="t" r="r" b="b"/>
              <a:pathLst>
                <a:path w="1826260" h="375285">
                  <a:moveTo>
                    <a:pt x="67818" y="300227"/>
                  </a:moveTo>
                  <a:lnTo>
                    <a:pt x="0" y="351789"/>
                  </a:lnTo>
                  <a:lnTo>
                    <a:pt x="81914" y="375031"/>
                  </a:lnTo>
                  <a:lnTo>
                    <a:pt x="76482" y="346201"/>
                  </a:lnTo>
                  <a:lnTo>
                    <a:pt x="63626" y="346201"/>
                  </a:lnTo>
                  <a:lnTo>
                    <a:pt x="61213" y="333756"/>
                  </a:lnTo>
                  <a:lnTo>
                    <a:pt x="73691" y="331393"/>
                  </a:lnTo>
                  <a:lnTo>
                    <a:pt x="67818" y="300227"/>
                  </a:lnTo>
                  <a:close/>
                </a:path>
                <a:path w="1826260" h="375285">
                  <a:moveTo>
                    <a:pt x="73691" y="331393"/>
                  </a:moveTo>
                  <a:lnTo>
                    <a:pt x="61213" y="333756"/>
                  </a:lnTo>
                  <a:lnTo>
                    <a:pt x="63626" y="346201"/>
                  </a:lnTo>
                  <a:lnTo>
                    <a:pt x="76039" y="343851"/>
                  </a:lnTo>
                  <a:lnTo>
                    <a:pt x="73691" y="331393"/>
                  </a:lnTo>
                  <a:close/>
                </a:path>
                <a:path w="1826260" h="375285">
                  <a:moveTo>
                    <a:pt x="76039" y="343851"/>
                  </a:moveTo>
                  <a:lnTo>
                    <a:pt x="63626" y="346201"/>
                  </a:lnTo>
                  <a:lnTo>
                    <a:pt x="76482" y="346201"/>
                  </a:lnTo>
                  <a:lnTo>
                    <a:pt x="76039" y="343851"/>
                  </a:lnTo>
                  <a:close/>
                </a:path>
                <a:path w="1826260" h="375285">
                  <a:moveTo>
                    <a:pt x="1823720" y="0"/>
                  </a:moveTo>
                  <a:lnTo>
                    <a:pt x="73691" y="331393"/>
                  </a:lnTo>
                  <a:lnTo>
                    <a:pt x="76039" y="343851"/>
                  </a:lnTo>
                  <a:lnTo>
                    <a:pt x="1826133" y="12445"/>
                  </a:lnTo>
                  <a:lnTo>
                    <a:pt x="1823720" y="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92367" y="5468111"/>
              <a:ext cx="1292352" cy="801624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796783" y="5526023"/>
              <a:ext cx="1292352" cy="804671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3983" y="5632703"/>
              <a:ext cx="1292352" cy="801623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967471" y="5928359"/>
              <a:ext cx="1289303" cy="804670"/>
            </a:xfrm>
            <a:prstGeom prst="rect">
              <a:avLst/>
            </a:prstGeom>
          </p:spPr>
        </p:pic>
      </p:grpSp>
      <p:sp>
        <p:nvSpPr>
          <p:cNvPr id="29" name="object 29"/>
          <p:cNvSpPr txBox="1"/>
          <p:nvPr/>
        </p:nvSpPr>
        <p:spPr>
          <a:xfrm>
            <a:off x="7761731" y="3241548"/>
            <a:ext cx="1393190" cy="707390"/>
          </a:xfrm>
          <a:prstGeom prst="rect">
            <a:avLst/>
          </a:prstGeom>
          <a:ln w="9525">
            <a:solidFill>
              <a:srgbClr val="424242"/>
            </a:solidFill>
          </a:ln>
        </p:spPr>
        <p:txBody>
          <a:bodyPr vert="horz" wrap="square" lIns="0" tIns="13589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70"/>
              </a:spcBef>
            </a:pPr>
            <a:r>
              <a:rPr sz="1400" spc="-10" dirty="0">
                <a:latin typeface="Arial MT"/>
                <a:cs typeface="Arial MT"/>
              </a:rPr>
              <a:t>Régression</a:t>
            </a:r>
            <a:endParaRPr sz="140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linéaire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8247888" y="2875660"/>
            <a:ext cx="1289685" cy="1693545"/>
            <a:chOff x="8247888" y="2875660"/>
            <a:chExt cx="1289685" cy="1693545"/>
          </a:xfrm>
        </p:grpSpPr>
        <p:sp>
          <p:nvSpPr>
            <p:cNvPr id="31" name="object 31"/>
            <p:cNvSpPr/>
            <p:nvPr/>
          </p:nvSpPr>
          <p:spPr>
            <a:xfrm>
              <a:off x="8420227" y="2875660"/>
              <a:ext cx="76200" cy="364490"/>
            </a:xfrm>
            <a:custGeom>
              <a:avLst/>
              <a:gdLst/>
              <a:ahLst/>
              <a:cxnLst/>
              <a:rect l="l" t="t" r="r" b="b"/>
              <a:pathLst>
                <a:path w="76200" h="364489">
                  <a:moveTo>
                    <a:pt x="0" y="287400"/>
                  </a:moveTo>
                  <a:lnTo>
                    <a:pt x="36449" y="364489"/>
                  </a:lnTo>
                  <a:lnTo>
                    <a:pt x="69898" y="301116"/>
                  </a:lnTo>
                  <a:lnTo>
                    <a:pt x="44196" y="301116"/>
                  </a:lnTo>
                  <a:lnTo>
                    <a:pt x="31496" y="300863"/>
                  </a:lnTo>
                  <a:lnTo>
                    <a:pt x="31780" y="288142"/>
                  </a:lnTo>
                  <a:lnTo>
                    <a:pt x="0" y="287400"/>
                  </a:lnTo>
                  <a:close/>
                </a:path>
                <a:path w="76200" h="364489">
                  <a:moveTo>
                    <a:pt x="31780" y="288142"/>
                  </a:moveTo>
                  <a:lnTo>
                    <a:pt x="31496" y="300863"/>
                  </a:lnTo>
                  <a:lnTo>
                    <a:pt x="44196" y="301116"/>
                  </a:lnTo>
                  <a:lnTo>
                    <a:pt x="44479" y="288438"/>
                  </a:lnTo>
                  <a:lnTo>
                    <a:pt x="31780" y="288142"/>
                  </a:lnTo>
                  <a:close/>
                </a:path>
                <a:path w="76200" h="364489">
                  <a:moveTo>
                    <a:pt x="44479" y="288438"/>
                  </a:moveTo>
                  <a:lnTo>
                    <a:pt x="44196" y="301116"/>
                  </a:lnTo>
                  <a:lnTo>
                    <a:pt x="69898" y="301116"/>
                  </a:lnTo>
                  <a:lnTo>
                    <a:pt x="76200" y="289178"/>
                  </a:lnTo>
                  <a:lnTo>
                    <a:pt x="44479" y="288438"/>
                  </a:lnTo>
                  <a:close/>
                </a:path>
                <a:path w="76200" h="364489">
                  <a:moveTo>
                    <a:pt x="38226" y="0"/>
                  </a:moveTo>
                  <a:lnTo>
                    <a:pt x="31780" y="288142"/>
                  </a:lnTo>
                  <a:lnTo>
                    <a:pt x="44479" y="288438"/>
                  </a:lnTo>
                  <a:lnTo>
                    <a:pt x="50926" y="253"/>
                  </a:lnTo>
                  <a:lnTo>
                    <a:pt x="38226" y="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2" name="object 3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47888" y="3764279"/>
              <a:ext cx="1289303" cy="804672"/>
            </a:xfrm>
            <a:prstGeom prst="rect">
              <a:avLst/>
            </a:prstGeom>
          </p:spPr>
        </p:pic>
      </p:grpSp>
      <p:sp>
        <p:nvSpPr>
          <p:cNvPr id="33" name="object 33"/>
          <p:cNvSpPr txBox="1"/>
          <p:nvPr/>
        </p:nvSpPr>
        <p:spPr>
          <a:xfrm>
            <a:off x="4192523" y="5045964"/>
            <a:ext cx="1122045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37160" rIns="0" bIns="0" rtlCol="0">
            <a:spAutoFit/>
          </a:bodyPr>
          <a:lstStyle/>
          <a:p>
            <a:pPr marL="175260">
              <a:lnSpc>
                <a:spcPct val="100000"/>
              </a:lnSpc>
              <a:spcBef>
                <a:spcPts val="1080"/>
              </a:spcBef>
            </a:pPr>
            <a:r>
              <a:rPr sz="1400" spc="-10" dirty="0">
                <a:latin typeface="Arial MT"/>
                <a:cs typeface="Arial MT"/>
              </a:rPr>
              <a:t>Arbres</a:t>
            </a:r>
            <a:r>
              <a:rPr sz="1400" spc="-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de</a:t>
            </a:r>
            <a:endParaRPr sz="1400">
              <a:latin typeface="Arial MT"/>
              <a:cs typeface="Arial MT"/>
            </a:endParaRPr>
          </a:p>
          <a:p>
            <a:pPr marL="236220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décision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753355" y="4686934"/>
            <a:ext cx="594360" cy="358140"/>
          </a:xfrm>
          <a:custGeom>
            <a:avLst/>
            <a:gdLst/>
            <a:ahLst/>
            <a:cxnLst/>
            <a:rect l="l" t="t" r="r" b="b"/>
            <a:pathLst>
              <a:path w="594360" h="358139">
                <a:moveTo>
                  <a:pt x="45974" y="286003"/>
                </a:moveTo>
                <a:lnTo>
                  <a:pt x="0" y="357758"/>
                </a:lnTo>
                <a:lnTo>
                  <a:pt x="84963" y="351535"/>
                </a:lnTo>
                <a:lnTo>
                  <a:pt x="72571" y="330707"/>
                </a:lnTo>
                <a:lnTo>
                  <a:pt x="57785" y="330707"/>
                </a:lnTo>
                <a:lnTo>
                  <a:pt x="51308" y="319785"/>
                </a:lnTo>
                <a:lnTo>
                  <a:pt x="62205" y="313286"/>
                </a:lnTo>
                <a:lnTo>
                  <a:pt x="45974" y="286003"/>
                </a:lnTo>
                <a:close/>
              </a:path>
              <a:path w="594360" h="358139">
                <a:moveTo>
                  <a:pt x="62205" y="313286"/>
                </a:moveTo>
                <a:lnTo>
                  <a:pt x="51308" y="319785"/>
                </a:lnTo>
                <a:lnTo>
                  <a:pt x="57785" y="330707"/>
                </a:lnTo>
                <a:lnTo>
                  <a:pt x="68698" y="324199"/>
                </a:lnTo>
                <a:lnTo>
                  <a:pt x="62205" y="313286"/>
                </a:lnTo>
                <a:close/>
              </a:path>
              <a:path w="594360" h="358139">
                <a:moveTo>
                  <a:pt x="68698" y="324199"/>
                </a:moveTo>
                <a:lnTo>
                  <a:pt x="57785" y="330707"/>
                </a:lnTo>
                <a:lnTo>
                  <a:pt x="72571" y="330707"/>
                </a:lnTo>
                <a:lnTo>
                  <a:pt x="68698" y="324199"/>
                </a:lnTo>
                <a:close/>
              </a:path>
              <a:path w="594360" h="358139">
                <a:moveTo>
                  <a:pt x="587502" y="0"/>
                </a:moveTo>
                <a:lnTo>
                  <a:pt x="62205" y="313286"/>
                </a:lnTo>
                <a:lnTo>
                  <a:pt x="68698" y="324199"/>
                </a:lnTo>
                <a:lnTo>
                  <a:pt x="593979" y="10921"/>
                </a:lnTo>
                <a:lnTo>
                  <a:pt x="587502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45</a:t>
            </a:fld>
            <a:endParaRPr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C10A7AA-66FC-FDC1-B89D-515B2C0926C4}"/>
              </a:ext>
            </a:extLst>
          </p:cNvPr>
          <p:cNvGrpSpPr/>
          <p:nvPr/>
        </p:nvGrpSpPr>
        <p:grpSpPr>
          <a:xfrm>
            <a:off x="9359930" y="2723320"/>
            <a:ext cx="1949040" cy="887400"/>
            <a:chOff x="9359930" y="2723320"/>
            <a:chExt cx="1949040" cy="887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36" name="Ink 35">
                  <a:extLst>
                    <a:ext uri="{FF2B5EF4-FFF2-40B4-BE49-F238E27FC236}">
                      <a16:creationId xmlns:a16="http://schemas.microsoft.com/office/drawing/2014/main" id="{8AB713C5-A101-FDE5-8DAB-63FDE0DCDC9B}"/>
                    </a:ext>
                  </a:extLst>
                </p14:cNvPr>
                <p14:cNvContentPartPr/>
                <p14:nvPr/>
              </p14:nvContentPartPr>
              <p14:xfrm>
                <a:off x="9359930" y="3124720"/>
                <a:ext cx="988200" cy="464760"/>
              </p14:xfrm>
            </p:contentPart>
          </mc:Choice>
          <mc:Fallback xmlns="">
            <p:pic>
              <p:nvPicPr>
                <p:cNvPr id="36" name="Ink 35">
                  <a:extLst>
                    <a:ext uri="{FF2B5EF4-FFF2-40B4-BE49-F238E27FC236}">
                      <a16:creationId xmlns:a16="http://schemas.microsoft.com/office/drawing/2014/main" id="{8AB713C5-A101-FDE5-8DAB-63FDE0DCDC9B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9342290" y="3107080"/>
                  <a:ext cx="1023840" cy="50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37" name="Ink 36">
                  <a:extLst>
                    <a:ext uri="{FF2B5EF4-FFF2-40B4-BE49-F238E27FC236}">
                      <a16:creationId xmlns:a16="http://schemas.microsoft.com/office/drawing/2014/main" id="{5F638AD8-60FE-F6BB-27A9-BED10ABE34D0}"/>
                    </a:ext>
                  </a:extLst>
                </p14:cNvPr>
                <p14:cNvContentPartPr/>
                <p14:nvPr/>
              </p14:nvContentPartPr>
              <p14:xfrm>
                <a:off x="10590770" y="2914120"/>
                <a:ext cx="360" cy="464400"/>
              </p14:xfrm>
            </p:contentPart>
          </mc:Choice>
          <mc:Fallback xmlns="">
            <p:pic>
              <p:nvPicPr>
                <p:cNvPr id="37" name="Ink 36">
                  <a:extLst>
                    <a:ext uri="{FF2B5EF4-FFF2-40B4-BE49-F238E27FC236}">
                      <a16:creationId xmlns:a16="http://schemas.microsoft.com/office/drawing/2014/main" id="{5F638AD8-60FE-F6BB-27A9-BED10ABE34D0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0573130" y="2896120"/>
                  <a:ext cx="36000" cy="50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2C085CDD-CDB8-1F00-09AC-847DEB7BFA27}"/>
                    </a:ext>
                  </a:extLst>
                </p14:cNvPr>
                <p14:cNvContentPartPr/>
                <p14:nvPr/>
              </p14:nvContentPartPr>
              <p14:xfrm>
                <a:off x="10571690" y="2723320"/>
                <a:ext cx="360" cy="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2C085CDD-CDB8-1F00-09AC-847DEB7BFA27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0553690" y="2705320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27053EB4-3A8E-6583-4B0E-81025A906DE0}"/>
                    </a:ext>
                  </a:extLst>
                </p14:cNvPr>
                <p14:cNvContentPartPr/>
                <p14:nvPr/>
              </p14:nvContentPartPr>
              <p14:xfrm>
                <a:off x="10741250" y="2859760"/>
                <a:ext cx="323640" cy="568440"/>
              </p14:xfrm>
            </p:contentPart>
          </mc:Choice>
          <mc:Fallback xmlns=""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27053EB4-3A8E-6583-4B0E-81025A906DE0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0723610" y="2842120"/>
                  <a:ext cx="359280" cy="60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41" name="Ink 40">
                  <a:extLst>
                    <a:ext uri="{FF2B5EF4-FFF2-40B4-BE49-F238E27FC236}">
                      <a16:creationId xmlns:a16="http://schemas.microsoft.com/office/drawing/2014/main" id="{C8FEF32F-2E83-6EF6-5A27-C5B74A2F130F}"/>
                    </a:ext>
                  </a:extLst>
                </p14:cNvPr>
                <p14:cNvContentPartPr/>
                <p14:nvPr/>
              </p14:nvContentPartPr>
              <p14:xfrm>
                <a:off x="11301050" y="2861200"/>
                <a:ext cx="7920" cy="749520"/>
              </p14:xfrm>
            </p:contentPart>
          </mc:Choice>
          <mc:Fallback xmlns="">
            <p:pic>
              <p:nvPicPr>
                <p:cNvPr id="41" name="Ink 40">
                  <a:extLst>
                    <a:ext uri="{FF2B5EF4-FFF2-40B4-BE49-F238E27FC236}">
                      <a16:creationId xmlns:a16="http://schemas.microsoft.com/office/drawing/2014/main" id="{C8FEF32F-2E83-6EF6-5A27-C5B74A2F130F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1283050" y="2843560"/>
                  <a:ext cx="43560" cy="7851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0BEC828A-F52E-D76C-70CE-71E6611C9DDF}"/>
                  </a:ext>
                </a:extLst>
              </p14:cNvPr>
              <p14:cNvContentPartPr/>
              <p14:nvPr/>
            </p14:nvContentPartPr>
            <p14:xfrm>
              <a:off x="11288450" y="2552320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0BEC828A-F52E-D76C-70CE-71E6611C9DD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270450" y="2534320"/>
                <a:ext cx="36000" cy="36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98093" y="984961"/>
            <a:ext cx="261493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15" dirty="0">
                <a:solidFill>
                  <a:srgbClr val="404040"/>
                </a:solidFill>
                <a:latin typeface="Trebuchet MS"/>
                <a:cs typeface="Trebuchet MS"/>
              </a:rPr>
              <a:t>RÉGRESSION</a:t>
            </a:r>
            <a:r>
              <a:rPr sz="2000" b="1" spc="-11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15" dirty="0">
                <a:solidFill>
                  <a:srgbClr val="404040"/>
                </a:solidFill>
                <a:latin typeface="Trebuchet MS"/>
                <a:cs typeface="Trebuchet MS"/>
              </a:rPr>
              <a:t>LINÉAIRE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67603" y="1978965"/>
            <a:ext cx="8898042" cy="3248113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327761" y="6378840"/>
            <a:ext cx="699135" cy="2851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0"/>
              </a:lnSpc>
            </a:pPr>
            <a:r>
              <a:rPr sz="1800" u="sng" spc="-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3"/>
              </a:rPr>
              <a:t>S</a:t>
            </a:r>
            <a:r>
              <a:rPr sz="1800" u="sng" spc="-10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3"/>
              </a:rPr>
              <a:t>o</a:t>
            </a:r>
            <a:r>
              <a:rPr sz="1800" u="sng" spc="-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3"/>
              </a:rPr>
              <a:t>u</a:t>
            </a:r>
            <a:r>
              <a:rPr sz="1800" u="sng" spc="-2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3"/>
              </a:rPr>
              <a:t>r</a:t>
            </a:r>
            <a:r>
              <a:rPr sz="1800" u="sng" spc="-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3"/>
              </a:rPr>
              <a:t>ce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46</a:t>
            </a:fld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88EEBB-1A6E-1F2B-3DC5-B1AAB3D747C3}"/>
              </a:ext>
            </a:extLst>
          </p:cNvPr>
          <p:cNvSpPr txBox="1"/>
          <p:nvPr/>
        </p:nvSpPr>
        <p:spPr>
          <a:xfrm>
            <a:off x="3733800" y="5715000"/>
            <a:ext cx="647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Dans la régression linéaire, on veut prendre un ensemble d'entrainement et trouver la droite qui passe dans le plus grand nombre de points</a:t>
            </a:r>
            <a:endParaRPr lang="en-CA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59079" y="966673"/>
            <a:ext cx="261493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15" dirty="0">
                <a:solidFill>
                  <a:srgbClr val="404040"/>
                </a:solidFill>
                <a:latin typeface="Trebuchet MS"/>
                <a:cs typeface="Trebuchet MS"/>
              </a:rPr>
              <a:t>RÉGRESSION</a:t>
            </a:r>
            <a:r>
              <a:rPr sz="2000" b="1" spc="-11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15" dirty="0">
                <a:solidFill>
                  <a:srgbClr val="404040"/>
                </a:solidFill>
                <a:latin typeface="Trebuchet MS"/>
                <a:cs typeface="Trebuchet MS"/>
              </a:rPr>
              <a:t>LINÉAIRE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02400" y="1747806"/>
            <a:ext cx="6414114" cy="4057331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327761" y="6378840"/>
            <a:ext cx="699135" cy="2851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0"/>
              </a:lnSpc>
            </a:pPr>
            <a:r>
              <a:rPr sz="1800" u="sng" spc="-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3"/>
              </a:rPr>
              <a:t>S</a:t>
            </a:r>
            <a:r>
              <a:rPr sz="1800" u="sng" spc="-10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3"/>
              </a:rPr>
              <a:t>o</a:t>
            </a:r>
            <a:r>
              <a:rPr sz="1800" u="sng" spc="-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3"/>
              </a:rPr>
              <a:t>u</a:t>
            </a:r>
            <a:r>
              <a:rPr sz="1800" u="sng" spc="-2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3"/>
              </a:rPr>
              <a:t>r</a:t>
            </a:r>
            <a:r>
              <a:rPr sz="1800" u="sng" spc="-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Franklin Gothic Medium"/>
                <a:cs typeface="Franklin Gothic Medium"/>
                <a:hlinkClick r:id="rId3"/>
              </a:rPr>
              <a:t>ce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47</a:t>
            </a:fld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DBEF41-B090-3953-E903-0F77D39E1BEB}"/>
              </a:ext>
            </a:extLst>
          </p:cNvPr>
          <p:cNvSpPr txBox="1"/>
          <p:nvPr/>
        </p:nvSpPr>
        <p:spPr>
          <a:xfrm>
            <a:off x="457200" y="2133600"/>
            <a:ext cx="20182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2D (plan): estimer des ventes à partir d’heures de publicité à la radio et la télé</a:t>
            </a:r>
            <a:endParaRPr lang="en-CA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AE17D50B-0B35-A17B-5793-91DC6E8CD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120" y="685800"/>
            <a:ext cx="9359429" cy="5174548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9655" y="734696"/>
            <a:ext cx="4596130" cy="25590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00" b="1" spc="20" dirty="0">
                <a:solidFill>
                  <a:srgbClr val="404040"/>
                </a:solidFill>
                <a:latin typeface="Trebuchet MS"/>
                <a:cs typeface="Trebuchet MS"/>
              </a:rPr>
              <a:t>RÉGRESSION</a:t>
            </a:r>
            <a:r>
              <a:rPr sz="1500" b="1" spc="-114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-5" dirty="0">
                <a:solidFill>
                  <a:srgbClr val="404040"/>
                </a:solidFill>
                <a:latin typeface="Trebuchet MS"/>
                <a:cs typeface="Trebuchet MS"/>
              </a:rPr>
              <a:t>LINÉAIRE</a:t>
            </a:r>
            <a:r>
              <a:rPr sz="1500" b="1" spc="-11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60" dirty="0">
                <a:solidFill>
                  <a:srgbClr val="404040"/>
                </a:solidFill>
                <a:latin typeface="Trebuchet MS"/>
                <a:cs typeface="Trebuchet MS"/>
              </a:rPr>
              <a:t>COMME</a:t>
            </a:r>
            <a:r>
              <a:rPr sz="1500" b="1" spc="-14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15" dirty="0">
                <a:solidFill>
                  <a:srgbClr val="404040"/>
                </a:solidFill>
                <a:latin typeface="Trebuchet MS"/>
                <a:cs typeface="Trebuchet MS"/>
              </a:rPr>
              <a:t>RÉSEAU</a:t>
            </a:r>
            <a:r>
              <a:rPr sz="1500" b="1" spc="-11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1500" b="1" spc="-11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-20" dirty="0">
                <a:solidFill>
                  <a:srgbClr val="404040"/>
                </a:solidFill>
                <a:latin typeface="Trebuchet MS"/>
                <a:cs typeface="Trebuchet MS"/>
              </a:rPr>
              <a:t>NEURONE</a:t>
            </a:r>
            <a:endParaRPr sz="1500" dirty="0">
              <a:latin typeface="Trebuchet MS"/>
              <a:cs typeface="Trebuchet MS"/>
            </a:endParaRPr>
          </a:p>
        </p:txBody>
      </p:sp>
      <p:sp>
        <p:nvSpPr>
          <p:cNvPr id="42" name="object 4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48</a:t>
            </a:fld>
            <a:endParaRPr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5361304" y="2659507"/>
            <a:ext cx="1856739" cy="1396365"/>
            <a:chOff x="5361304" y="2659507"/>
            <a:chExt cx="1856739" cy="1396365"/>
          </a:xfrm>
        </p:grpSpPr>
        <p:sp>
          <p:nvSpPr>
            <p:cNvPr id="4" name="object 4"/>
            <p:cNvSpPr/>
            <p:nvPr/>
          </p:nvSpPr>
          <p:spPr>
            <a:xfrm>
              <a:off x="6095999" y="2904744"/>
              <a:ext cx="1115695" cy="1049020"/>
            </a:xfrm>
            <a:custGeom>
              <a:avLst/>
              <a:gdLst/>
              <a:ahLst/>
              <a:cxnLst/>
              <a:rect l="l" t="t" r="r" b="b"/>
              <a:pathLst>
                <a:path w="1115695" h="1049020">
                  <a:moveTo>
                    <a:pt x="0" y="524255"/>
                  </a:moveTo>
                  <a:lnTo>
                    <a:pt x="2047" y="479018"/>
                  </a:lnTo>
                  <a:lnTo>
                    <a:pt x="8076" y="434849"/>
                  </a:lnTo>
                  <a:lnTo>
                    <a:pt x="17921" y="391907"/>
                  </a:lnTo>
                  <a:lnTo>
                    <a:pt x="31414" y="350348"/>
                  </a:lnTo>
                  <a:lnTo>
                    <a:pt x="48387" y="310331"/>
                  </a:lnTo>
                  <a:lnTo>
                    <a:pt x="68673" y="272012"/>
                  </a:lnTo>
                  <a:lnTo>
                    <a:pt x="92106" y="235549"/>
                  </a:lnTo>
                  <a:lnTo>
                    <a:pt x="118517" y="201099"/>
                  </a:lnTo>
                  <a:lnTo>
                    <a:pt x="147740" y="168819"/>
                  </a:lnTo>
                  <a:lnTo>
                    <a:pt x="179607" y="138867"/>
                  </a:lnTo>
                  <a:lnTo>
                    <a:pt x="213950" y="111400"/>
                  </a:lnTo>
                  <a:lnTo>
                    <a:pt x="250603" y="86575"/>
                  </a:lnTo>
                  <a:lnTo>
                    <a:pt x="289398" y="64550"/>
                  </a:lnTo>
                  <a:lnTo>
                    <a:pt x="330168" y="45482"/>
                  </a:lnTo>
                  <a:lnTo>
                    <a:pt x="372745" y="29528"/>
                  </a:lnTo>
                  <a:lnTo>
                    <a:pt x="416963" y="16845"/>
                  </a:lnTo>
                  <a:lnTo>
                    <a:pt x="462653" y="7591"/>
                  </a:lnTo>
                  <a:lnTo>
                    <a:pt x="509649" y="1924"/>
                  </a:lnTo>
                  <a:lnTo>
                    <a:pt x="557783" y="0"/>
                  </a:lnTo>
                  <a:lnTo>
                    <a:pt x="605918" y="1924"/>
                  </a:lnTo>
                  <a:lnTo>
                    <a:pt x="652914" y="7591"/>
                  </a:lnTo>
                  <a:lnTo>
                    <a:pt x="698604" y="16845"/>
                  </a:lnTo>
                  <a:lnTo>
                    <a:pt x="742822" y="29528"/>
                  </a:lnTo>
                  <a:lnTo>
                    <a:pt x="785399" y="45482"/>
                  </a:lnTo>
                  <a:lnTo>
                    <a:pt x="826169" y="64550"/>
                  </a:lnTo>
                  <a:lnTo>
                    <a:pt x="864964" y="86575"/>
                  </a:lnTo>
                  <a:lnTo>
                    <a:pt x="901617" y="111400"/>
                  </a:lnTo>
                  <a:lnTo>
                    <a:pt x="935960" y="138867"/>
                  </a:lnTo>
                  <a:lnTo>
                    <a:pt x="967827" y="168819"/>
                  </a:lnTo>
                  <a:lnTo>
                    <a:pt x="997050" y="201099"/>
                  </a:lnTo>
                  <a:lnTo>
                    <a:pt x="1023461" y="235549"/>
                  </a:lnTo>
                  <a:lnTo>
                    <a:pt x="1046894" y="272012"/>
                  </a:lnTo>
                  <a:lnTo>
                    <a:pt x="1067180" y="310331"/>
                  </a:lnTo>
                  <a:lnTo>
                    <a:pt x="1084153" y="350348"/>
                  </a:lnTo>
                  <a:lnTo>
                    <a:pt x="1097646" y="391907"/>
                  </a:lnTo>
                  <a:lnTo>
                    <a:pt x="1107491" y="434849"/>
                  </a:lnTo>
                  <a:lnTo>
                    <a:pt x="1113520" y="479018"/>
                  </a:lnTo>
                  <a:lnTo>
                    <a:pt x="1115568" y="524255"/>
                  </a:lnTo>
                  <a:lnTo>
                    <a:pt x="1113520" y="569493"/>
                  </a:lnTo>
                  <a:lnTo>
                    <a:pt x="1107491" y="613662"/>
                  </a:lnTo>
                  <a:lnTo>
                    <a:pt x="1097646" y="656604"/>
                  </a:lnTo>
                  <a:lnTo>
                    <a:pt x="1084153" y="698163"/>
                  </a:lnTo>
                  <a:lnTo>
                    <a:pt x="1067180" y="738180"/>
                  </a:lnTo>
                  <a:lnTo>
                    <a:pt x="1046894" y="776499"/>
                  </a:lnTo>
                  <a:lnTo>
                    <a:pt x="1023461" y="812962"/>
                  </a:lnTo>
                  <a:lnTo>
                    <a:pt x="997050" y="847412"/>
                  </a:lnTo>
                  <a:lnTo>
                    <a:pt x="967827" y="879692"/>
                  </a:lnTo>
                  <a:lnTo>
                    <a:pt x="935960" y="909644"/>
                  </a:lnTo>
                  <a:lnTo>
                    <a:pt x="901617" y="937111"/>
                  </a:lnTo>
                  <a:lnTo>
                    <a:pt x="864964" y="961936"/>
                  </a:lnTo>
                  <a:lnTo>
                    <a:pt x="826169" y="983961"/>
                  </a:lnTo>
                  <a:lnTo>
                    <a:pt x="785399" y="1003029"/>
                  </a:lnTo>
                  <a:lnTo>
                    <a:pt x="742822" y="1018983"/>
                  </a:lnTo>
                  <a:lnTo>
                    <a:pt x="698604" y="1031666"/>
                  </a:lnTo>
                  <a:lnTo>
                    <a:pt x="652914" y="1040920"/>
                  </a:lnTo>
                  <a:lnTo>
                    <a:pt x="605918" y="1046587"/>
                  </a:lnTo>
                  <a:lnTo>
                    <a:pt x="557783" y="1048511"/>
                  </a:lnTo>
                  <a:lnTo>
                    <a:pt x="509649" y="1046587"/>
                  </a:lnTo>
                  <a:lnTo>
                    <a:pt x="462653" y="1040920"/>
                  </a:lnTo>
                  <a:lnTo>
                    <a:pt x="416963" y="1031666"/>
                  </a:lnTo>
                  <a:lnTo>
                    <a:pt x="372745" y="1018983"/>
                  </a:lnTo>
                  <a:lnTo>
                    <a:pt x="330168" y="1003029"/>
                  </a:lnTo>
                  <a:lnTo>
                    <a:pt x="289398" y="983961"/>
                  </a:lnTo>
                  <a:lnTo>
                    <a:pt x="250603" y="961936"/>
                  </a:lnTo>
                  <a:lnTo>
                    <a:pt x="213950" y="937111"/>
                  </a:lnTo>
                  <a:lnTo>
                    <a:pt x="179607" y="909644"/>
                  </a:lnTo>
                  <a:lnTo>
                    <a:pt x="147740" y="879692"/>
                  </a:lnTo>
                  <a:lnTo>
                    <a:pt x="118517" y="847412"/>
                  </a:lnTo>
                  <a:lnTo>
                    <a:pt x="92106" y="812962"/>
                  </a:lnTo>
                  <a:lnTo>
                    <a:pt x="68673" y="776499"/>
                  </a:lnTo>
                  <a:lnTo>
                    <a:pt x="48387" y="738180"/>
                  </a:lnTo>
                  <a:lnTo>
                    <a:pt x="31414" y="698163"/>
                  </a:lnTo>
                  <a:lnTo>
                    <a:pt x="17921" y="656604"/>
                  </a:lnTo>
                  <a:lnTo>
                    <a:pt x="8076" y="613662"/>
                  </a:lnTo>
                  <a:lnTo>
                    <a:pt x="2047" y="569493"/>
                  </a:lnTo>
                  <a:lnTo>
                    <a:pt x="0" y="524255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361305" y="2659506"/>
              <a:ext cx="765810" cy="1396365"/>
            </a:xfrm>
            <a:custGeom>
              <a:avLst/>
              <a:gdLst/>
              <a:ahLst/>
              <a:cxnLst/>
              <a:rect l="l" t="t" r="r" b="b"/>
              <a:pathLst>
                <a:path w="765810" h="1396364">
                  <a:moveTo>
                    <a:pt x="735711" y="769493"/>
                  </a:moveTo>
                  <a:lnTo>
                    <a:pt x="723988" y="763778"/>
                  </a:lnTo>
                  <a:lnTo>
                    <a:pt x="659130" y="732155"/>
                  </a:lnTo>
                  <a:lnTo>
                    <a:pt x="659447" y="763917"/>
                  </a:lnTo>
                  <a:lnTo>
                    <a:pt x="0" y="770636"/>
                  </a:lnTo>
                  <a:lnTo>
                    <a:pt x="127" y="783336"/>
                  </a:lnTo>
                  <a:lnTo>
                    <a:pt x="659574" y="776617"/>
                  </a:lnTo>
                  <a:lnTo>
                    <a:pt x="659892" y="808355"/>
                  </a:lnTo>
                  <a:lnTo>
                    <a:pt x="735711" y="769493"/>
                  </a:lnTo>
                  <a:close/>
                </a:path>
                <a:path w="765810" h="1396364">
                  <a:moveTo>
                    <a:pt x="765429" y="946289"/>
                  </a:moveTo>
                  <a:lnTo>
                    <a:pt x="680720" y="955548"/>
                  </a:lnTo>
                  <a:lnTo>
                    <a:pt x="697941" y="982268"/>
                  </a:lnTo>
                  <a:lnTo>
                    <a:pt x="72898" y="1385316"/>
                  </a:lnTo>
                  <a:lnTo>
                    <a:pt x="79756" y="1395984"/>
                  </a:lnTo>
                  <a:lnTo>
                    <a:pt x="704811" y="992936"/>
                  </a:lnTo>
                  <a:lnTo>
                    <a:pt x="721995" y="1019556"/>
                  </a:lnTo>
                  <a:lnTo>
                    <a:pt x="748182" y="975360"/>
                  </a:lnTo>
                  <a:lnTo>
                    <a:pt x="765429" y="946289"/>
                  </a:lnTo>
                  <a:close/>
                </a:path>
                <a:path w="765810" h="1396364">
                  <a:moveTo>
                    <a:pt x="765556" y="559816"/>
                  </a:moveTo>
                  <a:lnTo>
                    <a:pt x="752475" y="518668"/>
                  </a:lnTo>
                  <a:lnTo>
                    <a:pt x="739775" y="478663"/>
                  </a:lnTo>
                  <a:lnTo>
                    <a:pt x="717092" y="500710"/>
                  </a:lnTo>
                  <a:lnTo>
                    <a:pt x="230251" y="0"/>
                  </a:lnTo>
                  <a:lnTo>
                    <a:pt x="221107" y="8890"/>
                  </a:lnTo>
                  <a:lnTo>
                    <a:pt x="707948" y="509600"/>
                  </a:lnTo>
                  <a:lnTo>
                    <a:pt x="685165" y="531749"/>
                  </a:lnTo>
                  <a:lnTo>
                    <a:pt x="765556" y="559816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5389626" y="2314778"/>
            <a:ext cx="125095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latin typeface="Roboto"/>
                <a:cs typeface="Roboto"/>
              </a:rPr>
              <a:t>1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15407" y="3137407"/>
            <a:ext cx="4845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750052" y="2605481"/>
            <a:ext cx="277495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0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213092" y="3392423"/>
            <a:ext cx="415925" cy="76200"/>
          </a:xfrm>
          <a:custGeom>
            <a:avLst/>
            <a:gdLst/>
            <a:ahLst/>
            <a:cxnLst/>
            <a:rect l="l" t="t" r="r" b="b"/>
            <a:pathLst>
              <a:path w="415925" h="76200">
                <a:moveTo>
                  <a:pt x="403098" y="31750"/>
                </a:moveTo>
                <a:lnTo>
                  <a:pt x="352298" y="31750"/>
                </a:lnTo>
                <a:lnTo>
                  <a:pt x="352298" y="44450"/>
                </a:lnTo>
                <a:lnTo>
                  <a:pt x="339598" y="44454"/>
                </a:lnTo>
                <a:lnTo>
                  <a:pt x="339598" y="76200"/>
                </a:lnTo>
                <a:lnTo>
                  <a:pt x="415798" y="38100"/>
                </a:lnTo>
                <a:lnTo>
                  <a:pt x="403098" y="31750"/>
                </a:lnTo>
                <a:close/>
              </a:path>
              <a:path w="415925" h="76200">
                <a:moveTo>
                  <a:pt x="339598" y="31754"/>
                </a:moveTo>
                <a:lnTo>
                  <a:pt x="0" y="31876"/>
                </a:lnTo>
                <a:lnTo>
                  <a:pt x="0" y="44576"/>
                </a:lnTo>
                <a:lnTo>
                  <a:pt x="339598" y="44454"/>
                </a:lnTo>
                <a:lnTo>
                  <a:pt x="339598" y="31754"/>
                </a:lnTo>
                <a:close/>
              </a:path>
              <a:path w="415925" h="76200">
                <a:moveTo>
                  <a:pt x="352298" y="31750"/>
                </a:moveTo>
                <a:lnTo>
                  <a:pt x="339598" y="31754"/>
                </a:lnTo>
                <a:lnTo>
                  <a:pt x="339598" y="44454"/>
                </a:lnTo>
                <a:lnTo>
                  <a:pt x="352298" y="44450"/>
                </a:lnTo>
                <a:lnTo>
                  <a:pt x="352298" y="31750"/>
                </a:lnTo>
                <a:close/>
              </a:path>
              <a:path w="415925" h="76200">
                <a:moveTo>
                  <a:pt x="339598" y="0"/>
                </a:moveTo>
                <a:lnTo>
                  <a:pt x="339598" y="31754"/>
                </a:lnTo>
                <a:lnTo>
                  <a:pt x="403098" y="31750"/>
                </a:lnTo>
                <a:lnTo>
                  <a:pt x="339598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685026" y="3240785"/>
            <a:ext cx="4591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20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653783" y="2904744"/>
            <a:ext cx="0" cy="1045844"/>
          </a:xfrm>
          <a:custGeom>
            <a:avLst/>
            <a:gdLst/>
            <a:ahLst/>
            <a:cxnLst/>
            <a:rect l="l" t="t" r="r" b="b"/>
            <a:pathLst>
              <a:path h="1045845">
                <a:moveTo>
                  <a:pt x="0" y="0"/>
                </a:moveTo>
                <a:lnTo>
                  <a:pt x="0" y="104559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391147" y="3268726"/>
            <a:ext cx="131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146547" y="3683253"/>
            <a:ext cx="605155" cy="6210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0340">
              <a:lnSpc>
                <a:spcPct val="100000"/>
              </a:lnSpc>
              <a:spcBef>
                <a:spcPts val="90"/>
              </a:spcBef>
            </a:pPr>
            <a:r>
              <a:rPr sz="2100" baseline="13888" dirty="0">
                <a:latin typeface="Roboto"/>
                <a:cs typeface="Roboto"/>
              </a:rPr>
              <a:t>w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  <a:p>
            <a:pPr marL="38100">
              <a:lnSpc>
                <a:spcPct val="100000"/>
              </a:lnSpc>
              <a:spcBef>
                <a:spcPts val="1335"/>
              </a:spcBef>
            </a:pPr>
            <a:r>
              <a:rPr sz="2100" baseline="13888" dirty="0">
                <a:latin typeface="Roboto"/>
                <a:cs typeface="Roboto"/>
              </a:rPr>
              <a:t>x</a:t>
            </a:r>
            <a:r>
              <a:rPr sz="900" dirty="0">
                <a:latin typeface="Roboto"/>
                <a:cs typeface="Roboto"/>
              </a:rPr>
              <a:t>pluie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860925" y="3232480"/>
            <a:ext cx="438784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2100" spc="15" baseline="13888" dirty="0">
                <a:latin typeface="Roboto"/>
                <a:cs typeface="Roboto"/>
              </a:rPr>
              <a:t>x</a:t>
            </a:r>
            <a:r>
              <a:rPr sz="900" spc="10" dirty="0">
                <a:latin typeface="Roboto"/>
                <a:cs typeface="Roboto"/>
              </a:rPr>
              <a:t>temp</a:t>
            </a:r>
            <a:endParaRPr sz="900">
              <a:latin typeface="Roboto"/>
              <a:cs typeface="Robot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818376" y="5212079"/>
            <a:ext cx="1862455" cy="368935"/>
          </a:xfrm>
          <a:prstGeom prst="rect">
            <a:avLst/>
          </a:prstGeom>
          <a:ln w="19050">
            <a:solidFill>
              <a:srgbClr val="1CACE3"/>
            </a:solidFill>
          </a:ln>
        </p:spPr>
        <p:txBody>
          <a:bodyPr vert="horz" wrap="square" lIns="0" tIns="92710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730"/>
              </a:spcBef>
            </a:pPr>
            <a:r>
              <a:rPr sz="2700" spc="-7" baseline="13888" dirty="0">
                <a:latin typeface="Franklin Gothic Medium"/>
                <a:cs typeface="Franklin Gothic Medium"/>
              </a:rPr>
              <a:t>(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0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22" baseline="13888" dirty="0">
                <a:latin typeface="Franklin Gothic Medium"/>
                <a:cs typeface="Franklin Gothic Medium"/>
              </a:rPr>
              <a:t> </a:t>
            </a:r>
            <a:r>
              <a:rPr sz="2700" spc="-7" baseline="13888" dirty="0">
                <a:latin typeface="Roboto"/>
                <a:cs typeface="Roboto"/>
              </a:rPr>
              <a:t>w</a:t>
            </a:r>
            <a:r>
              <a:rPr sz="1200" spc="-5" dirty="0">
                <a:latin typeface="Roboto"/>
                <a:cs typeface="Roboto"/>
              </a:rPr>
              <a:t>temp</a:t>
            </a:r>
            <a:r>
              <a:rPr sz="2700" spc="-7" baseline="13888" dirty="0">
                <a:latin typeface="Franklin Gothic Medium"/>
                <a:cs typeface="Franklin Gothic Medium"/>
              </a:rPr>
              <a:t>,</a:t>
            </a:r>
            <a:r>
              <a:rPr sz="2700" spc="-37" baseline="13888" dirty="0">
                <a:latin typeface="Franklin Gothic Medium"/>
                <a:cs typeface="Franklin Gothic Medium"/>
              </a:rPr>
              <a:t> </a:t>
            </a:r>
            <a:r>
              <a:rPr sz="2700" spc="-15" baseline="13888" dirty="0">
                <a:latin typeface="Roboto"/>
                <a:cs typeface="Roboto"/>
              </a:rPr>
              <a:t>w</a:t>
            </a:r>
            <a:r>
              <a:rPr sz="1200" spc="-10" dirty="0">
                <a:latin typeface="Roboto"/>
                <a:cs typeface="Roboto"/>
              </a:rPr>
              <a:t>pluie</a:t>
            </a:r>
            <a:r>
              <a:rPr sz="2700" spc="-15" baseline="13888" dirty="0">
                <a:latin typeface="Franklin Gothic Medium"/>
                <a:cs typeface="Franklin Gothic Medium"/>
              </a:rPr>
              <a:t>)</a:t>
            </a:r>
            <a:endParaRPr sz="2700" baseline="13888">
              <a:latin typeface="Franklin Gothic Medium"/>
              <a:cs typeface="Franklin Gothic Medium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340852" y="3070860"/>
            <a:ext cx="1210310" cy="668020"/>
          </a:xfrm>
          <a:prstGeom prst="rect">
            <a:avLst/>
          </a:prstGeom>
          <a:solidFill>
            <a:srgbClr val="1CACE3"/>
          </a:solidFill>
          <a:ln w="22225">
            <a:solidFill>
              <a:srgbClr val="117DA7"/>
            </a:solidFill>
          </a:ln>
        </p:spPr>
        <p:txBody>
          <a:bodyPr vert="horz" wrap="square" lIns="0" tIns="191135" rIns="0" bIns="0" rtlCol="0">
            <a:spAutoFit/>
          </a:bodyPr>
          <a:lstStyle/>
          <a:p>
            <a:pPr marL="155575">
              <a:lnSpc>
                <a:spcPct val="100000"/>
              </a:lnSpc>
              <a:spcBef>
                <a:spcPts val="1505"/>
              </a:spcBef>
            </a:pP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Erreur</a:t>
            </a:r>
            <a:r>
              <a:rPr sz="1800" spc="-7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L2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8072501" y="3364103"/>
            <a:ext cx="267335" cy="76200"/>
          </a:xfrm>
          <a:custGeom>
            <a:avLst/>
            <a:gdLst/>
            <a:ahLst/>
            <a:cxnLst/>
            <a:rect l="l" t="t" r="r" b="b"/>
            <a:pathLst>
              <a:path w="267334" h="76200">
                <a:moveTo>
                  <a:pt x="191770" y="0"/>
                </a:moveTo>
                <a:lnTo>
                  <a:pt x="190869" y="31781"/>
                </a:lnTo>
                <a:lnTo>
                  <a:pt x="203580" y="32131"/>
                </a:lnTo>
                <a:lnTo>
                  <a:pt x="203200" y="44831"/>
                </a:lnTo>
                <a:lnTo>
                  <a:pt x="190499" y="44831"/>
                </a:lnTo>
                <a:lnTo>
                  <a:pt x="189610" y="76200"/>
                </a:lnTo>
                <a:lnTo>
                  <a:pt x="257004" y="44831"/>
                </a:lnTo>
                <a:lnTo>
                  <a:pt x="203200" y="44831"/>
                </a:lnTo>
                <a:lnTo>
                  <a:pt x="190509" y="44482"/>
                </a:lnTo>
                <a:lnTo>
                  <a:pt x="257754" y="44482"/>
                </a:lnTo>
                <a:lnTo>
                  <a:pt x="266826" y="40259"/>
                </a:lnTo>
                <a:lnTo>
                  <a:pt x="191770" y="0"/>
                </a:lnTo>
                <a:close/>
              </a:path>
              <a:path w="267334" h="76200">
                <a:moveTo>
                  <a:pt x="190869" y="31781"/>
                </a:moveTo>
                <a:lnTo>
                  <a:pt x="190509" y="44482"/>
                </a:lnTo>
                <a:lnTo>
                  <a:pt x="203200" y="44831"/>
                </a:lnTo>
                <a:lnTo>
                  <a:pt x="203580" y="32131"/>
                </a:lnTo>
                <a:lnTo>
                  <a:pt x="190869" y="31781"/>
                </a:lnTo>
                <a:close/>
              </a:path>
              <a:path w="267334" h="76200">
                <a:moveTo>
                  <a:pt x="253" y="26543"/>
                </a:moveTo>
                <a:lnTo>
                  <a:pt x="0" y="39243"/>
                </a:lnTo>
                <a:lnTo>
                  <a:pt x="190509" y="44482"/>
                </a:lnTo>
                <a:lnTo>
                  <a:pt x="190869" y="31781"/>
                </a:lnTo>
                <a:lnTo>
                  <a:pt x="253" y="26543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9" name="object 19"/>
          <p:cNvGrpSpPr/>
          <p:nvPr/>
        </p:nvGrpSpPr>
        <p:grpSpPr>
          <a:xfrm>
            <a:off x="5773991" y="2689860"/>
            <a:ext cx="3503295" cy="1731010"/>
            <a:chOff x="5773991" y="2689860"/>
            <a:chExt cx="3503295" cy="1731010"/>
          </a:xfrm>
        </p:grpSpPr>
        <p:sp>
          <p:nvSpPr>
            <p:cNvPr id="20" name="object 20"/>
            <p:cNvSpPr/>
            <p:nvPr/>
          </p:nvSpPr>
          <p:spPr>
            <a:xfrm>
              <a:off x="5785103" y="4248023"/>
              <a:ext cx="1654175" cy="161925"/>
            </a:xfrm>
            <a:custGeom>
              <a:avLst/>
              <a:gdLst/>
              <a:ahLst/>
              <a:cxnLst/>
              <a:rect l="l" t="t" r="r" b="b"/>
              <a:pathLst>
                <a:path w="1654175" h="161925">
                  <a:moveTo>
                    <a:pt x="16256" y="0"/>
                  </a:moveTo>
                  <a:lnTo>
                    <a:pt x="0" y="80518"/>
                  </a:lnTo>
                  <a:lnTo>
                    <a:pt x="38354" y="75056"/>
                  </a:lnTo>
                  <a:lnTo>
                    <a:pt x="58741" y="85362"/>
                  </a:lnTo>
                  <a:lnTo>
                    <a:pt x="107401" y="104021"/>
                  </a:lnTo>
                  <a:lnTo>
                    <a:pt x="166087" y="120071"/>
                  </a:lnTo>
                  <a:lnTo>
                    <a:pt x="234222" y="133507"/>
                  </a:lnTo>
                  <a:lnTo>
                    <a:pt x="311224" y="144323"/>
                  </a:lnTo>
                  <a:lnTo>
                    <a:pt x="352869" y="148747"/>
                  </a:lnTo>
                  <a:lnTo>
                    <a:pt x="396514" y="152514"/>
                  </a:lnTo>
                  <a:lnTo>
                    <a:pt x="442085" y="155624"/>
                  </a:lnTo>
                  <a:lnTo>
                    <a:pt x="489511" y="158076"/>
                  </a:lnTo>
                  <a:lnTo>
                    <a:pt x="538718" y="159869"/>
                  </a:lnTo>
                  <a:lnTo>
                    <a:pt x="589635" y="161002"/>
                  </a:lnTo>
                  <a:lnTo>
                    <a:pt x="642188" y="161475"/>
                  </a:lnTo>
                  <a:lnTo>
                    <a:pt x="696306" y="161288"/>
                  </a:lnTo>
                  <a:lnTo>
                    <a:pt x="751915" y="160438"/>
                  </a:lnTo>
                  <a:lnTo>
                    <a:pt x="808944" y="158927"/>
                  </a:lnTo>
                  <a:lnTo>
                    <a:pt x="867320" y="156753"/>
                  </a:lnTo>
                  <a:lnTo>
                    <a:pt x="926969" y="153915"/>
                  </a:lnTo>
                  <a:lnTo>
                    <a:pt x="987820" y="150413"/>
                  </a:lnTo>
                  <a:lnTo>
                    <a:pt x="1049801" y="146247"/>
                  </a:lnTo>
                  <a:lnTo>
                    <a:pt x="1112838" y="141414"/>
                  </a:lnTo>
                  <a:lnTo>
                    <a:pt x="1176859" y="135916"/>
                  </a:lnTo>
                  <a:lnTo>
                    <a:pt x="1241792" y="129751"/>
                  </a:lnTo>
                  <a:lnTo>
                    <a:pt x="1307564" y="122918"/>
                  </a:lnTo>
                  <a:lnTo>
                    <a:pt x="1374103" y="115417"/>
                  </a:lnTo>
                  <a:lnTo>
                    <a:pt x="1441336" y="107248"/>
                  </a:lnTo>
                  <a:lnTo>
                    <a:pt x="1509190" y="98409"/>
                  </a:lnTo>
                  <a:lnTo>
                    <a:pt x="1577594" y="88900"/>
                  </a:lnTo>
                  <a:lnTo>
                    <a:pt x="1654175" y="77850"/>
                  </a:lnTo>
                  <a:lnTo>
                    <a:pt x="1585771" y="87360"/>
                  </a:lnTo>
                  <a:lnTo>
                    <a:pt x="1517917" y="96199"/>
                  </a:lnTo>
                  <a:lnTo>
                    <a:pt x="1450684" y="104368"/>
                  </a:lnTo>
                  <a:lnTo>
                    <a:pt x="1384145" y="111869"/>
                  </a:lnTo>
                  <a:lnTo>
                    <a:pt x="1318373" y="118702"/>
                  </a:lnTo>
                  <a:lnTo>
                    <a:pt x="1253440" y="124867"/>
                  </a:lnTo>
                  <a:lnTo>
                    <a:pt x="1189419" y="130365"/>
                  </a:lnTo>
                  <a:lnTo>
                    <a:pt x="1126382" y="135198"/>
                  </a:lnTo>
                  <a:lnTo>
                    <a:pt x="1064401" y="139364"/>
                  </a:lnTo>
                  <a:lnTo>
                    <a:pt x="1003550" y="142866"/>
                  </a:lnTo>
                  <a:lnTo>
                    <a:pt x="943901" y="145704"/>
                  </a:lnTo>
                  <a:lnTo>
                    <a:pt x="885525" y="147878"/>
                  </a:lnTo>
                  <a:lnTo>
                    <a:pt x="828496" y="149389"/>
                  </a:lnTo>
                  <a:lnTo>
                    <a:pt x="772887" y="150239"/>
                  </a:lnTo>
                  <a:lnTo>
                    <a:pt x="718769" y="150426"/>
                  </a:lnTo>
                  <a:lnTo>
                    <a:pt x="666216" y="149953"/>
                  </a:lnTo>
                  <a:lnTo>
                    <a:pt x="615299" y="148820"/>
                  </a:lnTo>
                  <a:lnTo>
                    <a:pt x="566092" y="147027"/>
                  </a:lnTo>
                  <a:lnTo>
                    <a:pt x="518666" y="144575"/>
                  </a:lnTo>
                  <a:lnTo>
                    <a:pt x="473095" y="141465"/>
                  </a:lnTo>
                  <a:lnTo>
                    <a:pt x="429450" y="137698"/>
                  </a:lnTo>
                  <a:lnTo>
                    <a:pt x="387805" y="133274"/>
                  </a:lnTo>
                  <a:lnTo>
                    <a:pt x="348232" y="128193"/>
                  </a:lnTo>
                  <a:lnTo>
                    <a:pt x="275591" y="116067"/>
                  </a:lnTo>
                  <a:lnTo>
                    <a:pt x="212108" y="101323"/>
                  </a:lnTo>
                  <a:lnTo>
                    <a:pt x="158362" y="83968"/>
                  </a:lnTo>
                  <a:lnTo>
                    <a:pt x="114935" y="64007"/>
                  </a:lnTo>
                  <a:lnTo>
                    <a:pt x="153162" y="58546"/>
                  </a:lnTo>
                  <a:lnTo>
                    <a:pt x="16256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7400924" y="3796411"/>
              <a:ext cx="1550670" cy="535305"/>
            </a:xfrm>
            <a:custGeom>
              <a:avLst/>
              <a:gdLst/>
              <a:ahLst/>
              <a:cxnLst/>
              <a:rect l="l" t="t" r="r" b="b"/>
              <a:pathLst>
                <a:path w="1550670" h="535304">
                  <a:moveTo>
                    <a:pt x="1550161" y="0"/>
                  </a:moveTo>
                  <a:lnTo>
                    <a:pt x="1473580" y="11049"/>
                  </a:lnTo>
                  <a:lnTo>
                    <a:pt x="1473941" y="25885"/>
                  </a:lnTo>
                  <a:lnTo>
                    <a:pt x="1470857" y="41038"/>
                  </a:lnTo>
                  <a:lnTo>
                    <a:pt x="1441692" y="88140"/>
                  </a:lnTo>
                  <a:lnTo>
                    <a:pt x="1406397" y="120642"/>
                  </a:lnTo>
                  <a:lnTo>
                    <a:pt x="1359117" y="153778"/>
                  </a:lnTo>
                  <a:lnTo>
                    <a:pt x="1300448" y="187336"/>
                  </a:lnTo>
                  <a:lnTo>
                    <a:pt x="1230986" y="221103"/>
                  </a:lnTo>
                  <a:lnTo>
                    <a:pt x="1192394" y="237999"/>
                  </a:lnTo>
                  <a:lnTo>
                    <a:pt x="1151328" y="254867"/>
                  </a:lnTo>
                  <a:lnTo>
                    <a:pt x="1107861" y="271682"/>
                  </a:lnTo>
                  <a:lnTo>
                    <a:pt x="1062069" y="288416"/>
                  </a:lnTo>
                  <a:lnTo>
                    <a:pt x="1014025" y="305044"/>
                  </a:lnTo>
                  <a:lnTo>
                    <a:pt x="963806" y="321539"/>
                  </a:lnTo>
                  <a:lnTo>
                    <a:pt x="911484" y="337873"/>
                  </a:lnTo>
                  <a:lnTo>
                    <a:pt x="857134" y="354022"/>
                  </a:lnTo>
                  <a:lnTo>
                    <a:pt x="800832" y="369957"/>
                  </a:lnTo>
                  <a:lnTo>
                    <a:pt x="742651" y="385653"/>
                  </a:lnTo>
                  <a:lnTo>
                    <a:pt x="682666" y="401083"/>
                  </a:lnTo>
                  <a:lnTo>
                    <a:pt x="620952" y="416221"/>
                  </a:lnTo>
                  <a:lnTo>
                    <a:pt x="557583" y="431039"/>
                  </a:lnTo>
                  <a:lnTo>
                    <a:pt x="492634" y="445513"/>
                  </a:lnTo>
                  <a:lnTo>
                    <a:pt x="426179" y="459614"/>
                  </a:lnTo>
                  <a:lnTo>
                    <a:pt x="358292" y="473316"/>
                  </a:lnTo>
                  <a:lnTo>
                    <a:pt x="289049" y="486594"/>
                  </a:lnTo>
                  <a:lnTo>
                    <a:pt x="218524" y="499420"/>
                  </a:lnTo>
                  <a:lnTo>
                    <a:pt x="146791" y="511768"/>
                  </a:lnTo>
                  <a:lnTo>
                    <a:pt x="73924" y="523611"/>
                  </a:lnTo>
                  <a:lnTo>
                    <a:pt x="0" y="534924"/>
                  </a:lnTo>
                  <a:lnTo>
                    <a:pt x="111547" y="518629"/>
                  </a:lnTo>
                  <a:lnTo>
                    <a:pt x="183774" y="507263"/>
                  </a:lnTo>
                  <a:lnTo>
                    <a:pt x="254963" y="495391"/>
                  </a:lnTo>
                  <a:lnTo>
                    <a:pt x="325039" y="483038"/>
                  </a:lnTo>
                  <a:lnTo>
                    <a:pt x="393932" y="470229"/>
                  </a:lnTo>
                  <a:lnTo>
                    <a:pt x="461568" y="456990"/>
                  </a:lnTo>
                  <a:lnTo>
                    <a:pt x="527874" y="443345"/>
                  </a:lnTo>
                  <a:lnTo>
                    <a:pt x="592779" y="429321"/>
                  </a:lnTo>
                  <a:lnTo>
                    <a:pt x="656210" y="414943"/>
                  </a:lnTo>
                  <a:lnTo>
                    <a:pt x="718093" y="400236"/>
                  </a:lnTo>
                  <a:lnTo>
                    <a:pt x="778357" y="385226"/>
                  </a:lnTo>
                  <a:lnTo>
                    <a:pt x="836929" y="369938"/>
                  </a:lnTo>
                  <a:lnTo>
                    <a:pt x="893736" y="354397"/>
                  </a:lnTo>
                  <a:lnTo>
                    <a:pt x="948706" y="338629"/>
                  </a:lnTo>
                  <a:lnTo>
                    <a:pt x="1001766" y="322659"/>
                  </a:lnTo>
                  <a:lnTo>
                    <a:pt x="1052844" y="306513"/>
                  </a:lnTo>
                  <a:lnTo>
                    <a:pt x="1101866" y="290216"/>
                  </a:lnTo>
                  <a:lnTo>
                    <a:pt x="1148762" y="273793"/>
                  </a:lnTo>
                  <a:lnTo>
                    <a:pt x="1193457" y="257270"/>
                  </a:lnTo>
                  <a:lnTo>
                    <a:pt x="1235880" y="240673"/>
                  </a:lnTo>
                  <a:lnTo>
                    <a:pt x="1275957" y="224025"/>
                  </a:lnTo>
                  <a:lnTo>
                    <a:pt x="1313617" y="207354"/>
                  </a:lnTo>
                  <a:lnTo>
                    <a:pt x="1348787" y="190684"/>
                  </a:lnTo>
                  <a:lnTo>
                    <a:pt x="1411364" y="157451"/>
                  </a:lnTo>
                  <a:lnTo>
                    <a:pt x="1463110" y="124527"/>
                  </a:lnTo>
                  <a:lnTo>
                    <a:pt x="1503443" y="92117"/>
                  </a:lnTo>
                  <a:lnTo>
                    <a:pt x="1531783" y="60424"/>
                  </a:lnTo>
                  <a:lnTo>
                    <a:pt x="1550536" y="14672"/>
                  </a:lnTo>
                  <a:lnTo>
                    <a:pt x="1550161" y="0"/>
                  </a:lnTo>
                  <a:close/>
                </a:path>
              </a:pathLst>
            </a:custGeom>
            <a:solidFill>
              <a:srgbClr val="178AB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5785103" y="3796411"/>
              <a:ext cx="3166745" cy="613410"/>
            </a:xfrm>
            <a:custGeom>
              <a:avLst/>
              <a:gdLst/>
              <a:ahLst/>
              <a:cxnLst/>
              <a:rect l="l" t="t" r="r" b="b"/>
              <a:pathLst>
                <a:path w="3166745" h="613410">
                  <a:moveTo>
                    <a:pt x="1615821" y="534924"/>
                  </a:moveTo>
                  <a:lnTo>
                    <a:pt x="1689745" y="523611"/>
                  </a:lnTo>
                  <a:lnTo>
                    <a:pt x="1762612" y="511768"/>
                  </a:lnTo>
                  <a:lnTo>
                    <a:pt x="1834345" y="499420"/>
                  </a:lnTo>
                  <a:lnTo>
                    <a:pt x="1904870" y="486594"/>
                  </a:lnTo>
                  <a:lnTo>
                    <a:pt x="1974113" y="473316"/>
                  </a:lnTo>
                  <a:lnTo>
                    <a:pt x="2042000" y="459614"/>
                  </a:lnTo>
                  <a:lnTo>
                    <a:pt x="2108455" y="445513"/>
                  </a:lnTo>
                  <a:lnTo>
                    <a:pt x="2173404" y="431039"/>
                  </a:lnTo>
                  <a:lnTo>
                    <a:pt x="2236773" y="416221"/>
                  </a:lnTo>
                  <a:lnTo>
                    <a:pt x="2298487" y="401083"/>
                  </a:lnTo>
                  <a:lnTo>
                    <a:pt x="2358472" y="385653"/>
                  </a:lnTo>
                  <a:lnTo>
                    <a:pt x="2416653" y="369957"/>
                  </a:lnTo>
                  <a:lnTo>
                    <a:pt x="2472955" y="354022"/>
                  </a:lnTo>
                  <a:lnTo>
                    <a:pt x="2527305" y="337873"/>
                  </a:lnTo>
                  <a:lnTo>
                    <a:pt x="2579627" y="321539"/>
                  </a:lnTo>
                  <a:lnTo>
                    <a:pt x="2629846" y="305044"/>
                  </a:lnTo>
                  <a:lnTo>
                    <a:pt x="2677890" y="288416"/>
                  </a:lnTo>
                  <a:lnTo>
                    <a:pt x="2723682" y="271682"/>
                  </a:lnTo>
                  <a:lnTo>
                    <a:pt x="2767149" y="254867"/>
                  </a:lnTo>
                  <a:lnTo>
                    <a:pt x="2808215" y="237999"/>
                  </a:lnTo>
                  <a:lnTo>
                    <a:pt x="2846807" y="221103"/>
                  </a:lnTo>
                  <a:lnTo>
                    <a:pt x="2882850" y="204206"/>
                  </a:lnTo>
                  <a:lnTo>
                    <a:pt x="2946990" y="170518"/>
                  </a:lnTo>
                  <a:lnTo>
                    <a:pt x="3000039" y="137144"/>
                  </a:lnTo>
                  <a:lnTo>
                    <a:pt x="3041401" y="104298"/>
                  </a:lnTo>
                  <a:lnTo>
                    <a:pt x="3070479" y="72192"/>
                  </a:lnTo>
                  <a:lnTo>
                    <a:pt x="3089762" y="25885"/>
                  </a:lnTo>
                  <a:lnTo>
                    <a:pt x="3089402" y="11049"/>
                  </a:lnTo>
                  <a:lnTo>
                    <a:pt x="3165982" y="0"/>
                  </a:lnTo>
                  <a:lnTo>
                    <a:pt x="3157095" y="44909"/>
                  </a:lnTo>
                  <a:lnTo>
                    <a:pt x="3134969" y="76168"/>
                  </a:lnTo>
                  <a:lnTo>
                    <a:pt x="3100560" y="108245"/>
                  </a:lnTo>
                  <a:lnTo>
                    <a:pt x="3054448" y="140937"/>
                  </a:lnTo>
                  <a:lnTo>
                    <a:pt x="2997214" y="174041"/>
                  </a:lnTo>
                  <a:lnTo>
                    <a:pt x="2929438" y="207354"/>
                  </a:lnTo>
                  <a:lnTo>
                    <a:pt x="2891778" y="224025"/>
                  </a:lnTo>
                  <a:lnTo>
                    <a:pt x="2851701" y="240673"/>
                  </a:lnTo>
                  <a:lnTo>
                    <a:pt x="2809278" y="257270"/>
                  </a:lnTo>
                  <a:lnTo>
                    <a:pt x="2764583" y="273793"/>
                  </a:lnTo>
                  <a:lnTo>
                    <a:pt x="2717687" y="290216"/>
                  </a:lnTo>
                  <a:lnTo>
                    <a:pt x="2668665" y="306513"/>
                  </a:lnTo>
                  <a:lnTo>
                    <a:pt x="2617587" y="322659"/>
                  </a:lnTo>
                  <a:lnTo>
                    <a:pt x="2564527" y="338629"/>
                  </a:lnTo>
                  <a:lnTo>
                    <a:pt x="2509557" y="354397"/>
                  </a:lnTo>
                  <a:lnTo>
                    <a:pt x="2452750" y="369938"/>
                  </a:lnTo>
                  <a:lnTo>
                    <a:pt x="2394178" y="385226"/>
                  </a:lnTo>
                  <a:lnTo>
                    <a:pt x="2333914" y="400236"/>
                  </a:lnTo>
                  <a:lnTo>
                    <a:pt x="2272031" y="414943"/>
                  </a:lnTo>
                  <a:lnTo>
                    <a:pt x="2208600" y="429321"/>
                  </a:lnTo>
                  <a:lnTo>
                    <a:pt x="2143695" y="443345"/>
                  </a:lnTo>
                  <a:lnTo>
                    <a:pt x="2077389" y="456990"/>
                  </a:lnTo>
                  <a:lnTo>
                    <a:pt x="2009753" y="470229"/>
                  </a:lnTo>
                  <a:lnTo>
                    <a:pt x="1940860" y="483038"/>
                  </a:lnTo>
                  <a:lnTo>
                    <a:pt x="1870784" y="495391"/>
                  </a:lnTo>
                  <a:lnTo>
                    <a:pt x="1799595" y="507263"/>
                  </a:lnTo>
                  <a:lnTo>
                    <a:pt x="1727368" y="518629"/>
                  </a:lnTo>
                  <a:lnTo>
                    <a:pt x="1654175" y="529463"/>
                  </a:lnTo>
                  <a:lnTo>
                    <a:pt x="1577594" y="540512"/>
                  </a:lnTo>
                  <a:lnTo>
                    <a:pt x="1509190" y="550021"/>
                  </a:lnTo>
                  <a:lnTo>
                    <a:pt x="1441336" y="558860"/>
                  </a:lnTo>
                  <a:lnTo>
                    <a:pt x="1374103" y="567029"/>
                  </a:lnTo>
                  <a:lnTo>
                    <a:pt x="1307564" y="574530"/>
                  </a:lnTo>
                  <a:lnTo>
                    <a:pt x="1241792" y="581363"/>
                  </a:lnTo>
                  <a:lnTo>
                    <a:pt x="1176859" y="587528"/>
                  </a:lnTo>
                  <a:lnTo>
                    <a:pt x="1112838" y="593026"/>
                  </a:lnTo>
                  <a:lnTo>
                    <a:pt x="1049801" y="597859"/>
                  </a:lnTo>
                  <a:lnTo>
                    <a:pt x="987820" y="602025"/>
                  </a:lnTo>
                  <a:lnTo>
                    <a:pt x="926969" y="605527"/>
                  </a:lnTo>
                  <a:lnTo>
                    <a:pt x="867320" y="608365"/>
                  </a:lnTo>
                  <a:lnTo>
                    <a:pt x="808944" y="610539"/>
                  </a:lnTo>
                  <a:lnTo>
                    <a:pt x="751915" y="612050"/>
                  </a:lnTo>
                  <a:lnTo>
                    <a:pt x="696306" y="612900"/>
                  </a:lnTo>
                  <a:lnTo>
                    <a:pt x="642188" y="613087"/>
                  </a:lnTo>
                  <a:lnTo>
                    <a:pt x="589635" y="612614"/>
                  </a:lnTo>
                  <a:lnTo>
                    <a:pt x="538718" y="611481"/>
                  </a:lnTo>
                  <a:lnTo>
                    <a:pt x="489511" y="609688"/>
                  </a:lnTo>
                  <a:lnTo>
                    <a:pt x="442085" y="607236"/>
                  </a:lnTo>
                  <a:lnTo>
                    <a:pt x="396514" y="604126"/>
                  </a:lnTo>
                  <a:lnTo>
                    <a:pt x="352869" y="600359"/>
                  </a:lnTo>
                  <a:lnTo>
                    <a:pt x="311224" y="595935"/>
                  </a:lnTo>
                  <a:lnTo>
                    <a:pt x="271651" y="590854"/>
                  </a:lnTo>
                  <a:lnTo>
                    <a:pt x="199010" y="578728"/>
                  </a:lnTo>
                  <a:lnTo>
                    <a:pt x="135527" y="563984"/>
                  </a:lnTo>
                  <a:lnTo>
                    <a:pt x="81781" y="546629"/>
                  </a:lnTo>
                  <a:lnTo>
                    <a:pt x="38354" y="526669"/>
                  </a:lnTo>
                  <a:lnTo>
                    <a:pt x="0" y="532130"/>
                  </a:lnTo>
                  <a:lnTo>
                    <a:pt x="16256" y="451612"/>
                  </a:lnTo>
                  <a:lnTo>
                    <a:pt x="153162" y="510158"/>
                  </a:lnTo>
                  <a:lnTo>
                    <a:pt x="114935" y="515619"/>
                  </a:lnTo>
                  <a:lnTo>
                    <a:pt x="135322" y="525925"/>
                  </a:lnTo>
                  <a:lnTo>
                    <a:pt x="183982" y="544584"/>
                  </a:lnTo>
                  <a:lnTo>
                    <a:pt x="242668" y="560634"/>
                  </a:lnTo>
                  <a:lnTo>
                    <a:pt x="310803" y="574070"/>
                  </a:lnTo>
                  <a:lnTo>
                    <a:pt x="387805" y="584886"/>
                  </a:lnTo>
                  <a:lnTo>
                    <a:pt x="429450" y="589310"/>
                  </a:lnTo>
                  <a:lnTo>
                    <a:pt x="473095" y="593077"/>
                  </a:lnTo>
                  <a:lnTo>
                    <a:pt x="518666" y="596187"/>
                  </a:lnTo>
                  <a:lnTo>
                    <a:pt x="566092" y="598639"/>
                  </a:lnTo>
                  <a:lnTo>
                    <a:pt x="615299" y="600432"/>
                  </a:lnTo>
                  <a:lnTo>
                    <a:pt x="666216" y="601565"/>
                  </a:lnTo>
                  <a:lnTo>
                    <a:pt x="718769" y="602038"/>
                  </a:lnTo>
                  <a:lnTo>
                    <a:pt x="772887" y="601851"/>
                  </a:lnTo>
                  <a:lnTo>
                    <a:pt x="828496" y="601001"/>
                  </a:lnTo>
                  <a:lnTo>
                    <a:pt x="885525" y="599490"/>
                  </a:lnTo>
                  <a:lnTo>
                    <a:pt x="943901" y="597316"/>
                  </a:lnTo>
                  <a:lnTo>
                    <a:pt x="1003550" y="594478"/>
                  </a:lnTo>
                  <a:lnTo>
                    <a:pt x="1064401" y="590976"/>
                  </a:lnTo>
                  <a:lnTo>
                    <a:pt x="1126382" y="586810"/>
                  </a:lnTo>
                  <a:lnTo>
                    <a:pt x="1189419" y="581977"/>
                  </a:lnTo>
                  <a:lnTo>
                    <a:pt x="1253440" y="576479"/>
                  </a:lnTo>
                  <a:lnTo>
                    <a:pt x="1318373" y="570314"/>
                  </a:lnTo>
                  <a:lnTo>
                    <a:pt x="1384145" y="563481"/>
                  </a:lnTo>
                  <a:lnTo>
                    <a:pt x="1450684" y="555980"/>
                  </a:lnTo>
                  <a:lnTo>
                    <a:pt x="1517917" y="547811"/>
                  </a:lnTo>
                  <a:lnTo>
                    <a:pt x="1585771" y="538972"/>
                  </a:lnTo>
                  <a:lnTo>
                    <a:pt x="1654175" y="529463"/>
                  </a:lnTo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8906255" y="2689860"/>
              <a:ext cx="76200" cy="381000"/>
            </a:xfrm>
            <a:custGeom>
              <a:avLst/>
              <a:gdLst/>
              <a:ahLst/>
              <a:cxnLst/>
              <a:rect l="l" t="t" r="r" b="b"/>
              <a:pathLst>
                <a:path w="76200" h="381000">
                  <a:moveTo>
                    <a:pt x="31750" y="304800"/>
                  </a:moveTo>
                  <a:lnTo>
                    <a:pt x="0" y="304800"/>
                  </a:lnTo>
                  <a:lnTo>
                    <a:pt x="38100" y="381000"/>
                  </a:lnTo>
                  <a:lnTo>
                    <a:pt x="69850" y="317500"/>
                  </a:lnTo>
                  <a:lnTo>
                    <a:pt x="31750" y="317500"/>
                  </a:lnTo>
                  <a:lnTo>
                    <a:pt x="31750" y="304800"/>
                  </a:lnTo>
                  <a:close/>
                </a:path>
                <a:path w="76200" h="381000">
                  <a:moveTo>
                    <a:pt x="44450" y="0"/>
                  </a:moveTo>
                  <a:lnTo>
                    <a:pt x="31750" y="0"/>
                  </a:lnTo>
                  <a:lnTo>
                    <a:pt x="31750" y="317500"/>
                  </a:lnTo>
                  <a:lnTo>
                    <a:pt x="44450" y="317500"/>
                  </a:lnTo>
                  <a:lnTo>
                    <a:pt x="44450" y="0"/>
                  </a:lnTo>
                  <a:close/>
                </a:path>
                <a:path w="76200" h="381000">
                  <a:moveTo>
                    <a:pt x="76200" y="304800"/>
                  </a:moveTo>
                  <a:lnTo>
                    <a:pt x="44450" y="304800"/>
                  </a:lnTo>
                  <a:lnTo>
                    <a:pt x="44450" y="317500"/>
                  </a:lnTo>
                  <a:lnTo>
                    <a:pt x="69850" y="317500"/>
                  </a:lnTo>
                  <a:lnTo>
                    <a:pt x="76200" y="30480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8901810" y="4343145"/>
              <a:ext cx="375285" cy="15240"/>
            </a:xfrm>
            <a:custGeom>
              <a:avLst/>
              <a:gdLst/>
              <a:ahLst/>
              <a:cxnLst/>
              <a:rect l="l" t="t" r="r" b="b"/>
              <a:pathLst>
                <a:path w="375284" h="15239">
                  <a:moveTo>
                    <a:pt x="374904" y="0"/>
                  </a:moveTo>
                  <a:lnTo>
                    <a:pt x="0" y="0"/>
                  </a:lnTo>
                  <a:lnTo>
                    <a:pt x="0" y="15239"/>
                  </a:lnTo>
                  <a:lnTo>
                    <a:pt x="374904" y="15239"/>
                  </a:lnTo>
                  <a:lnTo>
                    <a:pt x="37490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8865234" y="2347086"/>
            <a:ext cx="1536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𝑦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8937117" y="4003294"/>
            <a:ext cx="2978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ambria Math"/>
                <a:cs typeface="Cambria Math"/>
              </a:rPr>
              <a:t>𝑑𝐸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885051" y="4329125"/>
            <a:ext cx="2427605" cy="8426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43180" algn="r">
              <a:lnSpc>
                <a:spcPct val="100000"/>
              </a:lnSpc>
              <a:spcBef>
                <a:spcPts val="100"/>
              </a:spcBef>
            </a:pPr>
            <a:r>
              <a:rPr sz="1800" spc="5" dirty="0">
                <a:latin typeface="Cambria Math"/>
                <a:cs typeface="Cambria Math"/>
              </a:rPr>
              <a:t>𝑑𝑤</a:t>
            </a:r>
            <a:r>
              <a:rPr sz="1950" spc="7" baseline="-14957" dirty="0">
                <a:latin typeface="Cambria Math"/>
                <a:cs typeface="Cambria Math"/>
              </a:rPr>
              <a:t>𝑖</a:t>
            </a:r>
            <a:endParaRPr sz="1950" baseline="-14957">
              <a:latin typeface="Cambria Math"/>
              <a:cs typeface="Cambria Math"/>
            </a:endParaRPr>
          </a:p>
          <a:p>
            <a:pPr>
              <a:lnSpc>
                <a:spcPct val="100000"/>
              </a:lnSpc>
            </a:pPr>
            <a:endParaRPr sz="1800">
              <a:latin typeface="Cambria Math"/>
              <a:cs typeface="Cambria Math"/>
            </a:endParaRPr>
          </a:p>
          <a:p>
            <a:pPr marL="25400">
              <a:lnSpc>
                <a:spcPct val="100000"/>
              </a:lnSpc>
            </a:pPr>
            <a:r>
              <a:rPr sz="1800" spc="-10" dirty="0">
                <a:latin typeface="Franklin Gothic Medium"/>
                <a:cs typeface="Franklin Gothic Medium"/>
              </a:rPr>
              <a:t>Modèle:</a:t>
            </a:r>
            <a:endParaRPr sz="1800">
              <a:latin typeface="Franklin Gothic Medium"/>
              <a:cs typeface="Franklin Gothic Medium"/>
            </a:endParaRPr>
          </a:p>
        </p:txBody>
      </p:sp>
      <p:pic>
        <p:nvPicPr>
          <p:cNvPr id="28" name="object 2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5487" y="944880"/>
            <a:ext cx="3774166" cy="5316454"/>
          </a:xfrm>
          <a:prstGeom prst="rect">
            <a:avLst/>
          </a:prstGeom>
        </p:spPr>
      </p:pic>
      <p:sp>
        <p:nvSpPr>
          <p:cNvPr id="29" name="object 2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49</a:t>
            </a:fld>
            <a:endParaRPr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E24DA83-BB0F-AEDD-FAD6-23712B3B1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018" y="3077913"/>
            <a:ext cx="415926" cy="50348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5849FB2-AE3A-F1F5-65B2-C460F739D136}"/>
              </a:ext>
            </a:extLst>
          </p:cNvPr>
          <p:cNvSpPr txBox="1"/>
          <p:nvPr/>
        </p:nvSpPr>
        <p:spPr>
          <a:xfrm>
            <a:off x="5105400" y="944880"/>
            <a:ext cx="624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Processus itératif c’est-à-dire qu’on recommence le cycle de modification des poids selon l’erreur plusieurs (!!!) fois (descente de gradient)</a:t>
            </a:r>
            <a:endParaRPr lang="en-CA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14337" y="1515717"/>
            <a:ext cx="11000740" cy="2640330"/>
            <a:chOff x="414337" y="1515717"/>
            <a:chExt cx="11000740" cy="264033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48187" y="1515717"/>
              <a:ext cx="10103923" cy="264019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419100" y="2967227"/>
              <a:ext cx="10991215" cy="746760"/>
            </a:xfrm>
            <a:custGeom>
              <a:avLst/>
              <a:gdLst/>
              <a:ahLst/>
              <a:cxnLst/>
              <a:rect l="l" t="t" r="r" b="b"/>
              <a:pathLst>
                <a:path w="10991215" h="746760">
                  <a:moveTo>
                    <a:pt x="0" y="746760"/>
                  </a:moveTo>
                  <a:lnTo>
                    <a:pt x="10991088" y="746760"/>
                  </a:lnTo>
                  <a:lnTo>
                    <a:pt x="10991088" y="0"/>
                  </a:lnTo>
                  <a:lnTo>
                    <a:pt x="0" y="0"/>
                  </a:lnTo>
                  <a:lnTo>
                    <a:pt x="0" y="746760"/>
                  </a:lnTo>
                  <a:close/>
                </a:path>
              </a:pathLst>
            </a:custGeom>
            <a:ln w="9525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1647169" y="6502400"/>
            <a:ext cx="11493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5</a:t>
            </a:r>
            <a:endParaRPr sz="1200">
              <a:latin typeface="Franklin Gothic Medium"/>
              <a:cs typeface="Franklin Gothic Medium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E655EAF-AB64-8092-E2BD-8581E1AB6162}"/>
                  </a:ext>
                </a:extLst>
              </p14:cNvPr>
              <p14:cNvContentPartPr/>
              <p14:nvPr/>
            </p14:nvContentPartPr>
            <p14:xfrm>
              <a:off x="5369920" y="3183154"/>
              <a:ext cx="5007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E655EAF-AB64-8092-E2BD-8581E1AB616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15920" y="3075154"/>
                <a:ext cx="6084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23690D80-6F7F-EC61-26A7-891DC115AE1E}"/>
                  </a:ext>
                </a:extLst>
              </p14:cNvPr>
              <p14:cNvContentPartPr/>
              <p14:nvPr/>
            </p14:nvContentPartPr>
            <p14:xfrm>
              <a:off x="6042760" y="3165154"/>
              <a:ext cx="1728360" cy="334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23690D80-6F7F-EC61-26A7-891DC115AE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89120" y="3057154"/>
                <a:ext cx="1836000" cy="24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035E2850-0DB6-341A-C33B-FDD8070E6B5A}"/>
                  </a:ext>
                </a:extLst>
              </p14:cNvPr>
              <p14:cNvContentPartPr/>
              <p14:nvPr/>
            </p14:nvContentPartPr>
            <p14:xfrm>
              <a:off x="3807520" y="3483394"/>
              <a:ext cx="665280" cy="439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035E2850-0DB6-341A-C33B-FDD8070E6B5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753520" y="3375754"/>
                <a:ext cx="772920" cy="2595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27710" y="699897"/>
            <a:ext cx="2800985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25" dirty="0">
                <a:solidFill>
                  <a:srgbClr val="404040"/>
                </a:solidFill>
                <a:latin typeface="Trebuchet MS"/>
                <a:cs typeface="Trebuchet MS"/>
              </a:rPr>
              <a:t>DESCENTE</a:t>
            </a:r>
            <a:r>
              <a:rPr sz="20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2000" b="1" spc="-12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45" dirty="0">
                <a:solidFill>
                  <a:srgbClr val="404040"/>
                </a:solidFill>
                <a:latin typeface="Trebuchet MS"/>
                <a:cs typeface="Trebuchet MS"/>
              </a:rPr>
              <a:t>GRADIENT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761613" y="1228801"/>
            <a:ext cx="5573395" cy="1398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Franklin Gothic Medium"/>
                <a:cs typeface="Franklin Gothic Medium"/>
              </a:rPr>
              <a:t>Initialiser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spc="-5" dirty="0">
                <a:latin typeface="Franklin Gothic Medium"/>
                <a:cs typeface="Franklin Gothic Medium"/>
              </a:rPr>
              <a:t> au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hasard</a:t>
            </a:r>
            <a:endParaRPr sz="180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00">
              <a:latin typeface="Franklin Gothic Medium"/>
              <a:cs typeface="Franklin Gothic Medium"/>
            </a:endParaRPr>
          </a:p>
          <a:p>
            <a:pPr marL="12700">
              <a:lnSpc>
                <a:spcPct val="100000"/>
              </a:lnSpc>
            </a:pPr>
            <a:r>
              <a:rPr sz="1800" spc="-10" dirty="0">
                <a:latin typeface="Franklin Gothic Medium"/>
                <a:cs typeface="Franklin Gothic Medium"/>
              </a:rPr>
              <a:t>Répéter:</a:t>
            </a:r>
            <a:endParaRPr sz="180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900">
              <a:latin typeface="Franklin Gothic Medium"/>
              <a:cs typeface="Franklin Gothic Medium"/>
            </a:endParaRPr>
          </a:p>
          <a:p>
            <a:pPr marL="469900">
              <a:lnSpc>
                <a:spcPct val="100000"/>
              </a:lnSpc>
            </a:pP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40" dirty="0">
                <a:latin typeface="Franklin Gothic Medium"/>
                <a:cs typeface="Franklin Gothic Medium"/>
              </a:rPr>
              <a:t>exemple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l’ensemble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d’entraînement: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34002" y="2875610"/>
            <a:ext cx="3687445" cy="1398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17500">
              <a:lnSpc>
                <a:spcPct val="100000"/>
              </a:lnSpc>
              <a:spcBef>
                <a:spcPts val="100"/>
              </a:spcBef>
              <a:buSzPct val="77777"/>
              <a:buAutoNum type="alphaLcPeriod"/>
              <a:tabLst>
                <a:tab pos="354965" algn="l"/>
                <a:tab pos="355600" algn="l"/>
              </a:tabLst>
            </a:pPr>
            <a:r>
              <a:rPr lang="fr-CA" spc="-55" dirty="0">
                <a:latin typeface="Franklin Gothic Medium"/>
                <a:cs typeface="Franklin Gothic Medium"/>
              </a:rPr>
              <a:t>Prédire       (</a:t>
            </a:r>
            <a:r>
              <a:rPr sz="1800" spc="-80" dirty="0">
                <a:latin typeface="Franklin Gothic Medium"/>
                <a:cs typeface="Franklin Gothic Medium"/>
              </a:rPr>
              <a:t>f</a:t>
            </a:r>
            <a:r>
              <a:rPr sz="1800" spc="-15" dirty="0">
                <a:latin typeface="Franklin Gothic Medium"/>
                <a:cs typeface="Franklin Gothic Medium"/>
              </a:rPr>
              <a:t>o</a:t>
            </a:r>
            <a:r>
              <a:rPr sz="1800" spc="40" dirty="0">
                <a:latin typeface="Franklin Gothic Medium"/>
                <a:cs typeface="Franklin Gothic Medium"/>
              </a:rPr>
              <a:t>r</a:t>
            </a:r>
            <a:r>
              <a:rPr sz="1800" spc="-80" dirty="0">
                <a:latin typeface="Franklin Gothic Medium"/>
                <a:cs typeface="Franklin Gothic Medium"/>
              </a:rPr>
              <a:t>w</a:t>
            </a:r>
            <a:r>
              <a:rPr sz="1800" spc="-20" dirty="0">
                <a:latin typeface="Franklin Gothic Medium"/>
                <a:cs typeface="Franklin Gothic Medium"/>
              </a:rPr>
              <a:t>a</a:t>
            </a:r>
            <a:r>
              <a:rPr sz="1800" spc="-25" dirty="0">
                <a:latin typeface="Franklin Gothic Medium"/>
                <a:cs typeface="Franklin Gothic Medium"/>
              </a:rPr>
              <a:t>r</a:t>
            </a:r>
            <a:r>
              <a:rPr sz="1800" dirty="0">
                <a:latin typeface="Franklin Gothic Medium"/>
                <a:cs typeface="Franklin Gothic Medium"/>
              </a:rPr>
              <a:t>d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p</a:t>
            </a:r>
            <a:r>
              <a:rPr sz="1800" spc="-10" dirty="0">
                <a:latin typeface="Franklin Gothic Medium"/>
                <a:cs typeface="Franklin Gothic Medium"/>
              </a:rPr>
              <a:t>a</a:t>
            </a:r>
            <a:r>
              <a:rPr sz="1800" spc="15" dirty="0">
                <a:latin typeface="Franklin Gothic Medium"/>
                <a:cs typeface="Franklin Gothic Medium"/>
              </a:rPr>
              <a:t>s</a:t>
            </a:r>
            <a:r>
              <a:rPr sz="1800" spc="20" dirty="0">
                <a:latin typeface="Franklin Gothic Medium"/>
                <a:cs typeface="Franklin Gothic Medium"/>
              </a:rPr>
              <a:t>s</a:t>
            </a:r>
            <a:r>
              <a:rPr sz="1800" dirty="0">
                <a:latin typeface="Franklin Gothic Medium"/>
                <a:cs typeface="Franklin Gothic Medium"/>
              </a:rPr>
              <a:t>)</a:t>
            </a:r>
          </a:p>
          <a:p>
            <a:pPr marL="354965" indent="-317500">
              <a:lnSpc>
                <a:spcPct val="100000"/>
              </a:lnSpc>
              <a:spcBef>
                <a:spcPts val="2165"/>
              </a:spcBef>
              <a:buSzPct val="77777"/>
              <a:buAutoNum type="alphaLcPeriod"/>
              <a:tabLst>
                <a:tab pos="354965" algn="l"/>
                <a:tab pos="355600" algn="l"/>
              </a:tabLst>
            </a:pPr>
            <a:r>
              <a:rPr sz="1800" spc="-30" dirty="0">
                <a:latin typeface="Franklin Gothic Medium"/>
                <a:cs typeface="Franklin Gothic Medium"/>
              </a:rPr>
              <a:t>Pour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spc="35" dirty="0">
                <a:latin typeface="Franklin Gothic Medium"/>
                <a:cs typeface="Franklin Gothic Medium"/>
              </a:rPr>
              <a:t> </a:t>
            </a:r>
            <a:r>
              <a:rPr sz="2700" spc="-7" baseline="-26234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950" spc="-7" baseline="-53418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53418" dirty="0">
              <a:latin typeface="Cambria Math"/>
              <a:cs typeface="Cambria Math"/>
            </a:endParaRPr>
          </a:p>
          <a:p>
            <a:pPr marL="812165" lvl="1" indent="-317500">
              <a:lnSpc>
                <a:spcPct val="100000"/>
              </a:lnSpc>
              <a:spcBef>
                <a:spcPts val="2160"/>
              </a:spcBef>
              <a:buSzPct val="77777"/>
              <a:buAutoNum type="alphaLcPeriod"/>
              <a:tabLst>
                <a:tab pos="812165" algn="l"/>
                <a:tab pos="812800" algn="l"/>
              </a:tabLst>
            </a:pPr>
            <a:r>
              <a:rPr sz="1800" spc="-15" dirty="0">
                <a:latin typeface="Franklin Gothic Medium"/>
                <a:cs typeface="Franklin Gothic Medium"/>
              </a:rPr>
              <a:t>Calculer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30" dirty="0">
                <a:latin typeface="Franklin Gothic Medium"/>
                <a:cs typeface="Franklin Gothic Medium"/>
              </a:rPr>
              <a:t>la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dérivée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spc="-5" dirty="0">
                <a:latin typeface="Franklin Gothic Medium"/>
                <a:cs typeface="Franklin Gothic Medium"/>
              </a:rPr>
              <a:t> l’erreur</a:t>
            </a:r>
            <a:endParaRPr sz="1800" dirty="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816602" y="4522165"/>
            <a:ext cx="249745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dirty="0">
                <a:latin typeface="Franklin Gothic Medium"/>
                <a:cs typeface="Franklin Gothic Medium"/>
              </a:rPr>
              <a:t>b.	</a:t>
            </a:r>
            <a:r>
              <a:rPr sz="1800" spc="-10" dirty="0">
                <a:latin typeface="Franklin Gothic Medium"/>
                <a:cs typeface="Franklin Gothic Medium"/>
              </a:rPr>
              <a:t>Mettre</a:t>
            </a:r>
            <a:r>
              <a:rPr sz="1800" spc="-4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à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jour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61613" y="5071059"/>
            <a:ext cx="245618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5" dirty="0">
                <a:latin typeface="Franklin Gothic Medium"/>
                <a:cs typeface="Franklin Gothic Medium"/>
              </a:rPr>
              <a:t>Jusqu’à</a:t>
            </a:r>
            <a:r>
              <a:rPr sz="1800" spc="-85" dirty="0">
                <a:latin typeface="Franklin Gothic Medium"/>
                <a:cs typeface="Franklin Gothic Medium"/>
              </a:rPr>
              <a:t> </a:t>
            </a:r>
            <a:r>
              <a:rPr sz="1800" spc="5" dirty="0">
                <a:latin typeface="Franklin Gothic Medium"/>
                <a:cs typeface="Franklin Gothic Medium"/>
              </a:rPr>
              <a:t>ce</a:t>
            </a:r>
            <a:r>
              <a:rPr sz="1800" spc="-7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que</a:t>
            </a:r>
            <a:r>
              <a:rPr sz="1800" spc="-7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“terminé”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835008" y="4340986"/>
            <a:ext cx="375285" cy="15240"/>
          </a:xfrm>
          <a:custGeom>
            <a:avLst/>
            <a:gdLst/>
            <a:ahLst/>
            <a:cxnLst/>
            <a:rect l="l" t="t" r="r" b="b"/>
            <a:pathLst>
              <a:path w="375284" h="15239">
                <a:moveTo>
                  <a:pt x="374903" y="0"/>
                </a:moveTo>
                <a:lnTo>
                  <a:pt x="0" y="0"/>
                </a:lnTo>
                <a:lnTo>
                  <a:pt x="0" y="15239"/>
                </a:lnTo>
                <a:lnTo>
                  <a:pt x="374903" y="15239"/>
                </a:lnTo>
                <a:lnTo>
                  <a:pt x="3749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870442" y="4000576"/>
            <a:ext cx="29781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FF0000"/>
                </a:solidFill>
                <a:latin typeface="Cambria Math"/>
                <a:cs typeface="Cambria Math"/>
              </a:rPr>
              <a:t>𝑑𝐸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799321" y="4327397"/>
            <a:ext cx="4337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800" spc="5" dirty="0">
                <a:solidFill>
                  <a:srgbClr val="FF0000"/>
                </a:solidFill>
                <a:latin typeface="Cambria Math"/>
                <a:cs typeface="Cambria Math"/>
              </a:rPr>
              <a:t>𝑑𝑤</a:t>
            </a:r>
            <a:r>
              <a:rPr sz="1950" spc="7" baseline="-14957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14957">
              <a:latin typeface="Cambria Math"/>
              <a:cs typeface="Cambria Math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609458" y="4948808"/>
            <a:ext cx="73723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664845" algn="l"/>
              </a:tabLst>
            </a:pPr>
            <a:r>
              <a:rPr sz="1300" spc="160" dirty="0">
                <a:solidFill>
                  <a:srgbClr val="FF0000"/>
                </a:solidFill>
                <a:latin typeface="Cambria Math"/>
                <a:cs typeface="Cambria Math"/>
              </a:rPr>
              <a:t>𝑖	𝑖</a:t>
            </a:r>
            <a:endParaRPr sz="1300">
              <a:latin typeface="Cambria Math"/>
              <a:cs typeface="Cambria Math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9189973" y="4977384"/>
            <a:ext cx="304800" cy="15240"/>
          </a:xfrm>
          <a:custGeom>
            <a:avLst/>
            <a:gdLst/>
            <a:ahLst/>
            <a:cxnLst/>
            <a:rect l="l" t="t" r="r" b="b"/>
            <a:pathLst>
              <a:path w="304800" h="15239">
                <a:moveTo>
                  <a:pt x="304800" y="0"/>
                </a:moveTo>
                <a:lnTo>
                  <a:pt x="0" y="0"/>
                </a:lnTo>
                <a:lnTo>
                  <a:pt x="0" y="15239"/>
                </a:lnTo>
                <a:lnTo>
                  <a:pt x="304800" y="15239"/>
                </a:lnTo>
                <a:lnTo>
                  <a:pt x="30480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7431658" y="4689729"/>
            <a:ext cx="20554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700" spc="75" baseline="-29320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300" spc="50" dirty="0">
                <a:solidFill>
                  <a:srgbClr val="FF0000"/>
                </a:solidFill>
                <a:latin typeface="Cambria Math"/>
                <a:cs typeface="Cambria Math"/>
              </a:rPr>
              <a:t>(𝑡)</a:t>
            </a:r>
            <a:r>
              <a:rPr sz="1300" spc="185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2700" baseline="-2932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=</a:t>
            </a:r>
            <a:r>
              <a:rPr sz="2700" spc="-7" baseline="-2932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2700" spc="52" baseline="-29320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300" spc="35" dirty="0">
                <a:solidFill>
                  <a:srgbClr val="FF0000"/>
                </a:solidFill>
                <a:latin typeface="Cambria Math"/>
                <a:cs typeface="Cambria Math"/>
              </a:rPr>
              <a:t>(𝑡−1)</a:t>
            </a:r>
            <a:r>
              <a:rPr sz="1300" spc="165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2700" baseline="-29320" dirty="0">
                <a:solidFill>
                  <a:srgbClr val="FF0000"/>
                </a:solidFill>
                <a:latin typeface="Cambria Math"/>
                <a:cs typeface="Cambria Math"/>
              </a:rPr>
              <a:t>− α</a:t>
            </a:r>
            <a:r>
              <a:rPr sz="2700" spc="352" baseline="-29320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1950" spc="82" baseline="4273" dirty="0">
                <a:solidFill>
                  <a:srgbClr val="FF0000"/>
                </a:solidFill>
                <a:latin typeface="Cambria Math"/>
                <a:cs typeface="Cambria Math"/>
              </a:rPr>
              <a:t>𝑑𝐸</a:t>
            </a:r>
            <a:endParaRPr sz="1950" baseline="4273">
              <a:latin typeface="Cambria Math"/>
              <a:cs typeface="Cambria Math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50</a:t>
            </a:fld>
            <a:endParaRPr dirty="0"/>
          </a:p>
        </p:txBody>
      </p:sp>
      <p:sp>
        <p:nvSpPr>
          <p:cNvPr id="14" name="object 14"/>
          <p:cNvSpPr txBox="1"/>
          <p:nvPr/>
        </p:nvSpPr>
        <p:spPr>
          <a:xfrm>
            <a:off x="9154414" y="4988433"/>
            <a:ext cx="37782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1300" spc="105" dirty="0">
                <a:solidFill>
                  <a:srgbClr val="FF0000"/>
                </a:solidFill>
                <a:latin typeface="Cambria Math"/>
                <a:cs typeface="Cambria Math"/>
              </a:rPr>
              <a:t>𝑑𝑤</a:t>
            </a:r>
            <a:r>
              <a:rPr sz="1575" spc="157" baseline="-15873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575" baseline="-15873">
              <a:latin typeface="Cambria Math"/>
              <a:cs typeface="Cambria Math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F4B3AD7-789A-4938-11D7-C326C02D3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2875356"/>
            <a:ext cx="304800" cy="33528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A64D02F-A838-B959-C02B-1CAB613B25CC}"/>
              </a:ext>
            </a:extLst>
          </p:cNvPr>
          <p:cNvSpPr txBox="1"/>
          <p:nvPr/>
        </p:nvSpPr>
        <p:spPr>
          <a:xfrm>
            <a:off x="9906000" y="2667000"/>
            <a:ext cx="205549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On a un – car tantôt on a vu que si la dérivée est égale à 1, on doit DIMINUER le poids</a:t>
            </a:r>
          </a:p>
          <a:p>
            <a:endParaRPr lang="fr-CA" dirty="0"/>
          </a:p>
          <a:p>
            <a:r>
              <a:rPr lang="fr-CA" dirty="0"/>
              <a:t>Plus le alpha est petit, moins le poids va changer rapidement donc plus l’apprentissage est « sécure »</a:t>
            </a:r>
            <a:endParaRPr lang="en-CA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D050472-5202-DA94-25C3-6362D75B7602}"/>
              </a:ext>
            </a:extLst>
          </p:cNvPr>
          <p:cNvGrpSpPr/>
          <p:nvPr/>
        </p:nvGrpSpPr>
        <p:grpSpPr>
          <a:xfrm>
            <a:off x="8867810" y="2321560"/>
            <a:ext cx="1999800" cy="2585520"/>
            <a:chOff x="8867810" y="2321560"/>
            <a:chExt cx="1999800" cy="25855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18CF30AD-67EE-67AF-B580-F54818111315}"/>
                    </a:ext>
                  </a:extLst>
                </p14:cNvPr>
                <p14:cNvContentPartPr/>
                <p14:nvPr/>
              </p14:nvContentPartPr>
              <p14:xfrm>
                <a:off x="8879690" y="2321560"/>
                <a:ext cx="1987920" cy="254088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18CF30AD-67EE-67AF-B580-F54818111315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871050" y="2312920"/>
                  <a:ext cx="2005560" cy="255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099C300E-F0D6-E616-6B0D-3A5BC7070558}"/>
                    </a:ext>
                  </a:extLst>
                </p14:cNvPr>
                <p14:cNvContentPartPr/>
                <p14:nvPr/>
              </p14:nvContentPartPr>
              <p14:xfrm>
                <a:off x="8867810" y="4861360"/>
                <a:ext cx="360" cy="4572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099C300E-F0D6-E616-6B0D-3A5BC7070558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8859170" y="4852720"/>
                  <a:ext cx="18000" cy="63360"/>
                </a:xfrm>
                <a:prstGeom prst="rect">
                  <a:avLst/>
                </a:prstGeom>
              </p:spPr>
            </p:pic>
          </mc:Fallback>
        </mc:AlternateContent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8612" y="767587"/>
            <a:ext cx="2800985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25" dirty="0">
                <a:solidFill>
                  <a:srgbClr val="404040"/>
                </a:solidFill>
                <a:latin typeface="Trebuchet MS"/>
                <a:cs typeface="Trebuchet MS"/>
              </a:rPr>
              <a:t>DESCENTE</a:t>
            </a:r>
            <a:r>
              <a:rPr sz="20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2000" b="1" spc="-12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45" dirty="0">
                <a:solidFill>
                  <a:srgbClr val="404040"/>
                </a:solidFill>
                <a:latin typeface="Trebuchet MS"/>
                <a:cs typeface="Trebuchet MS"/>
              </a:rPr>
              <a:t>GRADIENT</a:t>
            </a:r>
            <a:endParaRPr sz="20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490283" y="1816749"/>
            <a:ext cx="8827770" cy="4200525"/>
            <a:chOff x="490283" y="1816749"/>
            <a:chExt cx="8827770" cy="420052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05271" y="1816749"/>
              <a:ext cx="6512179" cy="4200068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501395" y="2893949"/>
              <a:ext cx="2287905" cy="960755"/>
            </a:xfrm>
            <a:custGeom>
              <a:avLst/>
              <a:gdLst/>
              <a:ahLst/>
              <a:cxnLst/>
              <a:rect l="l" t="t" r="r" b="b"/>
              <a:pathLst>
                <a:path w="2287905" h="960754">
                  <a:moveTo>
                    <a:pt x="1639316" y="61087"/>
                  </a:moveTo>
                  <a:lnTo>
                    <a:pt x="149860" y="61087"/>
                  </a:lnTo>
                  <a:lnTo>
                    <a:pt x="102492" y="68723"/>
                  </a:lnTo>
                  <a:lnTo>
                    <a:pt x="61354" y="89990"/>
                  </a:lnTo>
                  <a:lnTo>
                    <a:pt x="28914" y="122424"/>
                  </a:lnTo>
                  <a:lnTo>
                    <a:pt x="7639" y="163564"/>
                  </a:lnTo>
                  <a:lnTo>
                    <a:pt x="0" y="210947"/>
                  </a:lnTo>
                  <a:lnTo>
                    <a:pt x="0" y="810387"/>
                  </a:lnTo>
                  <a:lnTo>
                    <a:pt x="7639" y="857769"/>
                  </a:lnTo>
                  <a:lnTo>
                    <a:pt x="28914" y="898909"/>
                  </a:lnTo>
                  <a:lnTo>
                    <a:pt x="61354" y="931343"/>
                  </a:lnTo>
                  <a:lnTo>
                    <a:pt x="102492" y="952610"/>
                  </a:lnTo>
                  <a:lnTo>
                    <a:pt x="149860" y="960246"/>
                  </a:lnTo>
                  <a:lnTo>
                    <a:pt x="1639316" y="960246"/>
                  </a:lnTo>
                  <a:lnTo>
                    <a:pt x="1686698" y="952610"/>
                  </a:lnTo>
                  <a:lnTo>
                    <a:pt x="1727838" y="931343"/>
                  </a:lnTo>
                  <a:lnTo>
                    <a:pt x="1760272" y="898909"/>
                  </a:lnTo>
                  <a:lnTo>
                    <a:pt x="1781539" y="857769"/>
                  </a:lnTo>
                  <a:lnTo>
                    <a:pt x="1789176" y="810387"/>
                  </a:lnTo>
                  <a:lnTo>
                    <a:pt x="1789176" y="435737"/>
                  </a:lnTo>
                  <a:lnTo>
                    <a:pt x="2046200" y="210947"/>
                  </a:lnTo>
                  <a:lnTo>
                    <a:pt x="1789176" y="210947"/>
                  </a:lnTo>
                  <a:lnTo>
                    <a:pt x="1781539" y="163564"/>
                  </a:lnTo>
                  <a:lnTo>
                    <a:pt x="1760272" y="122424"/>
                  </a:lnTo>
                  <a:lnTo>
                    <a:pt x="1727838" y="89990"/>
                  </a:lnTo>
                  <a:lnTo>
                    <a:pt x="1686698" y="68723"/>
                  </a:lnTo>
                  <a:lnTo>
                    <a:pt x="1639316" y="61087"/>
                  </a:lnTo>
                  <a:close/>
                </a:path>
                <a:path w="2287905" h="960754">
                  <a:moveTo>
                    <a:pt x="2287397" y="0"/>
                  </a:moveTo>
                  <a:lnTo>
                    <a:pt x="1789176" y="210947"/>
                  </a:lnTo>
                  <a:lnTo>
                    <a:pt x="2046200" y="210947"/>
                  </a:lnTo>
                  <a:lnTo>
                    <a:pt x="2287397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01395" y="2893949"/>
              <a:ext cx="2287905" cy="960755"/>
            </a:xfrm>
            <a:custGeom>
              <a:avLst/>
              <a:gdLst/>
              <a:ahLst/>
              <a:cxnLst/>
              <a:rect l="l" t="t" r="r" b="b"/>
              <a:pathLst>
                <a:path w="2287905" h="960754">
                  <a:moveTo>
                    <a:pt x="0" y="210947"/>
                  </a:moveTo>
                  <a:lnTo>
                    <a:pt x="7639" y="163564"/>
                  </a:lnTo>
                  <a:lnTo>
                    <a:pt x="28914" y="122424"/>
                  </a:lnTo>
                  <a:lnTo>
                    <a:pt x="61354" y="89990"/>
                  </a:lnTo>
                  <a:lnTo>
                    <a:pt x="102492" y="68723"/>
                  </a:lnTo>
                  <a:lnTo>
                    <a:pt x="149860" y="61087"/>
                  </a:lnTo>
                  <a:lnTo>
                    <a:pt x="1043686" y="61087"/>
                  </a:lnTo>
                  <a:lnTo>
                    <a:pt x="1490980" y="61087"/>
                  </a:lnTo>
                  <a:lnTo>
                    <a:pt x="1639316" y="61087"/>
                  </a:lnTo>
                  <a:lnTo>
                    <a:pt x="1686698" y="68723"/>
                  </a:lnTo>
                  <a:lnTo>
                    <a:pt x="1727838" y="89990"/>
                  </a:lnTo>
                  <a:lnTo>
                    <a:pt x="1760272" y="122424"/>
                  </a:lnTo>
                  <a:lnTo>
                    <a:pt x="1781539" y="163564"/>
                  </a:lnTo>
                  <a:lnTo>
                    <a:pt x="1789176" y="210947"/>
                  </a:lnTo>
                  <a:lnTo>
                    <a:pt x="2287397" y="0"/>
                  </a:lnTo>
                  <a:lnTo>
                    <a:pt x="1789176" y="435737"/>
                  </a:lnTo>
                  <a:lnTo>
                    <a:pt x="1789176" y="810387"/>
                  </a:lnTo>
                  <a:lnTo>
                    <a:pt x="1781539" y="857769"/>
                  </a:lnTo>
                  <a:lnTo>
                    <a:pt x="1760272" y="898909"/>
                  </a:lnTo>
                  <a:lnTo>
                    <a:pt x="1727838" y="931343"/>
                  </a:lnTo>
                  <a:lnTo>
                    <a:pt x="1686698" y="952610"/>
                  </a:lnTo>
                  <a:lnTo>
                    <a:pt x="1639316" y="960246"/>
                  </a:lnTo>
                  <a:lnTo>
                    <a:pt x="1490980" y="960246"/>
                  </a:lnTo>
                  <a:lnTo>
                    <a:pt x="1043686" y="960246"/>
                  </a:lnTo>
                  <a:lnTo>
                    <a:pt x="149860" y="960246"/>
                  </a:lnTo>
                  <a:lnTo>
                    <a:pt x="102492" y="952610"/>
                  </a:lnTo>
                  <a:lnTo>
                    <a:pt x="61354" y="931343"/>
                  </a:lnTo>
                  <a:lnTo>
                    <a:pt x="28914" y="898909"/>
                  </a:lnTo>
                  <a:lnTo>
                    <a:pt x="7639" y="857769"/>
                  </a:lnTo>
                  <a:lnTo>
                    <a:pt x="0" y="810387"/>
                  </a:lnTo>
                  <a:lnTo>
                    <a:pt x="0" y="435737"/>
                  </a:lnTo>
                  <a:lnTo>
                    <a:pt x="0" y="210947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855370" y="3111500"/>
            <a:ext cx="10814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1145" marR="5080" indent="-259079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Ici,</a:t>
            </a:r>
            <a:r>
              <a:rPr sz="1800" spc="-4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J(w)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est </a:t>
            </a:r>
            <a:r>
              <a:rPr sz="1800" spc="-434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L2(w)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9017000" y="2570733"/>
            <a:ext cx="375285" cy="15240"/>
          </a:xfrm>
          <a:custGeom>
            <a:avLst/>
            <a:gdLst/>
            <a:ahLst/>
            <a:cxnLst/>
            <a:rect l="l" t="t" r="r" b="b"/>
            <a:pathLst>
              <a:path w="375284" h="15239">
                <a:moveTo>
                  <a:pt x="374903" y="0"/>
                </a:moveTo>
                <a:lnTo>
                  <a:pt x="0" y="0"/>
                </a:lnTo>
                <a:lnTo>
                  <a:pt x="0" y="15239"/>
                </a:lnTo>
                <a:lnTo>
                  <a:pt x="374903" y="15239"/>
                </a:lnTo>
                <a:lnTo>
                  <a:pt x="3749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8968485" y="2178550"/>
            <a:ext cx="459740" cy="677545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96520">
              <a:lnSpc>
                <a:spcPct val="100000"/>
              </a:lnSpc>
              <a:spcBef>
                <a:spcPts val="505"/>
              </a:spcBef>
            </a:pPr>
            <a:r>
              <a:rPr sz="1800" spc="-10" dirty="0">
                <a:solidFill>
                  <a:srgbClr val="FF0000"/>
                </a:solidFill>
                <a:latin typeface="Cambria Math"/>
                <a:cs typeface="Cambria Math"/>
              </a:rPr>
              <a:t>𝑑𝐸</a:t>
            </a:r>
            <a:endParaRPr sz="1800">
              <a:latin typeface="Cambria Math"/>
              <a:cs typeface="Cambria Math"/>
            </a:endParaRPr>
          </a:p>
          <a:p>
            <a:pPr marL="50800">
              <a:lnSpc>
                <a:spcPct val="100000"/>
              </a:lnSpc>
              <a:spcBef>
                <a:spcPts val="405"/>
              </a:spcBef>
            </a:pPr>
            <a:r>
              <a:rPr sz="1800" spc="5" dirty="0">
                <a:solidFill>
                  <a:srgbClr val="FF0000"/>
                </a:solidFill>
                <a:latin typeface="Cambria Math"/>
                <a:cs typeface="Cambria Math"/>
              </a:rPr>
              <a:t>𝑑𝑤</a:t>
            </a:r>
            <a:r>
              <a:rPr sz="1950" spc="7" baseline="-14957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14957">
              <a:latin typeface="Cambria Math"/>
              <a:cs typeface="Cambria Math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51</a:t>
            </a:fld>
            <a:endParaRPr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C18A61-9CFE-8727-3D0F-1C72EA7549FF}"/>
              </a:ext>
            </a:extLst>
          </p:cNvPr>
          <p:cNvSpPr txBox="1"/>
          <p:nvPr/>
        </p:nvSpPr>
        <p:spPr>
          <a:xfrm>
            <a:off x="8001000" y="914400"/>
            <a:ext cx="35323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L’avantage du L2 par rapport à L1 est que lorsqu’on est loin, on va pénaliser plus donc on va converger plus rapidement</a:t>
            </a:r>
            <a:endParaRPr lang="en-CA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307591" y="725423"/>
            <a:ext cx="9589770" cy="5758180"/>
            <a:chOff x="1307591" y="725423"/>
            <a:chExt cx="9589770" cy="57581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07591" y="725423"/>
              <a:ext cx="6580632" cy="575767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636763" y="1257300"/>
              <a:ext cx="3249295" cy="1137285"/>
            </a:xfrm>
            <a:custGeom>
              <a:avLst/>
              <a:gdLst/>
              <a:ahLst/>
              <a:cxnLst/>
              <a:rect l="l" t="t" r="r" b="b"/>
              <a:pathLst>
                <a:path w="3249295" h="1137285">
                  <a:moveTo>
                    <a:pt x="3077463" y="0"/>
                  </a:moveTo>
                  <a:lnTo>
                    <a:pt x="1281176" y="0"/>
                  </a:lnTo>
                  <a:lnTo>
                    <a:pt x="1235516" y="6130"/>
                  </a:lnTo>
                  <a:lnTo>
                    <a:pt x="1194496" y="23433"/>
                  </a:lnTo>
                  <a:lnTo>
                    <a:pt x="1159748" y="50276"/>
                  </a:lnTo>
                  <a:lnTo>
                    <a:pt x="1132905" y="85024"/>
                  </a:lnTo>
                  <a:lnTo>
                    <a:pt x="1115602" y="126044"/>
                  </a:lnTo>
                  <a:lnTo>
                    <a:pt x="1109471" y="171703"/>
                  </a:lnTo>
                  <a:lnTo>
                    <a:pt x="1109471" y="600963"/>
                  </a:lnTo>
                  <a:lnTo>
                    <a:pt x="0" y="1137285"/>
                  </a:lnTo>
                  <a:lnTo>
                    <a:pt x="1109471" y="858520"/>
                  </a:lnTo>
                  <a:lnTo>
                    <a:pt x="3249167" y="858520"/>
                  </a:lnTo>
                  <a:lnTo>
                    <a:pt x="3249167" y="171703"/>
                  </a:lnTo>
                  <a:lnTo>
                    <a:pt x="3243037" y="126044"/>
                  </a:lnTo>
                  <a:lnTo>
                    <a:pt x="3225734" y="85024"/>
                  </a:lnTo>
                  <a:lnTo>
                    <a:pt x="3198891" y="50276"/>
                  </a:lnTo>
                  <a:lnTo>
                    <a:pt x="3164143" y="23433"/>
                  </a:lnTo>
                  <a:lnTo>
                    <a:pt x="3123123" y="6130"/>
                  </a:lnTo>
                  <a:lnTo>
                    <a:pt x="3077463" y="0"/>
                  </a:lnTo>
                  <a:close/>
                </a:path>
                <a:path w="3249295" h="1137285">
                  <a:moveTo>
                    <a:pt x="3249167" y="858520"/>
                  </a:moveTo>
                  <a:lnTo>
                    <a:pt x="1109471" y="858520"/>
                  </a:lnTo>
                  <a:lnTo>
                    <a:pt x="1115602" y="904179"/>
                  </a:lnTo>
                  <a:lnTo>
                    <a:pt x="1132905" y="945199"/>
                  </a:lnTo>
                  <a:lnTo>
                    <a:pt x="1159748" y="979947"/>
                  </a:lnTo>
                  <a:lnTo>
                    <a:pt x="1194496" y="1006790"/>
                  </a:lnTo>
                  <a:lnTo>
                    <a:pt x="1235516" y="1024093"/>
                  </a:lnTo>
                  <a:lnTo>
                    <a:pt x="1281176" y="1030224"/>
                  </a:lnTo>
                  <a:lnTo>
                    <a:pt x="3077463" y="1030224"/>
                  </a:lnTo>
                  <a:lnTo>
                    <a:pt x="3123123" y="1024093"/>
                  </a:lnTo>
                  <a:lnTo>
                    <a:pt x="3164143" y="1006790"/>
                  </a:lnTo>
                  <a:lnTo>
                    <a:pt x="3198891" y="979947"/>
                  </a:lnTo>
                  <a:lnTo>
                    <a:pt x="3225734" y="945199"/>
                  </a:lnTo>
                  <a:lnTo>
                    <a:pt x="3243037" y="904179"/>
                  </a:lnTo>
                  <a:lnTo>
                    <a:pt x="3249167" y="85852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636763" y="1257300"/>
              <a:ext cx="3249295" cy="1137285"/>
            </a:xfrm>
            <a:custGeom>
              <a:avLst/>
              <a:gdLst/>
              <a:ahLst/>
              <a:cxnLst/>
              <a:rect l="l" t="t" r="r" b="b"/>
              <a:pathLst>
                <a:path w="3249295" h="1137285">
                  <a:moveTo>
                    <a:pt x="1109471" y="171703"/>
                  </a:moveTo>
                  <a:lnTo>
                    <a:pt x="1115602" y="126044"/>
                  </a:lnTo>
                  <a:lnTo>
                    <a:pt x="1132905" y="85024"/>
                  </a:lnTo>
                  <a:lnTo>
                    <a:pt x="1159748" y="50276"/>
                  </a:lnTo>
                  <a:lnTo>
                    <a:pt x="1194496" y="23433"/>
                  </a:lnTo>
                  <a:lnTo>
                    <a:pt x="1235516" y="6130"/>
                  </a:lnTo>
                  <a:lnTo>
                    <a:pt x="1281176" y="0"/>
                  </a:lnTo>
                  <a:lnTo>
                    <a:pt x="1466087" y="0"/>
                  </a:lnTo>
                  <a:lnTo>
                    <a:pt x="2001011" y="0"/>
                  </a:lnTo>
                  <a:lnTo>
                    <a:pt x="3077463" y="0"/>
                  </a:lnTo>
                  <a:lnTo>
                    <a:pt x="3123123" y="6130"/>
                  </a:lnTo>
                  <a:lnTo>
                    <a:pt x="3164143" y="23433"/>
                  </a:lnTo>
                  <a:lnTo>
                    <a:pt x="3198891" y="50276"/>
                  </a:lnTo>
                  <a:lnTo>
                    <a:pt x="3225734" y="85024"/>
                  </a:lnTo>
                  <a:lnTo>
                    <a:pt x="3243037" y="126044"/>
                  </a:lnTo>
                  <a:lnTo>
                    <a:pt x="3249167" y="171703"/>
                  </a:lnTo>
                  <a:lnTo>
                    <a:pt x="3249167" y="600963"/>
                  </a:lnTo>
                  <a:lnTo>
                    <a:pt x="3249167" y="858520"/>
                  </a:lnTo>
                  <a:lnTo>
                    <a:pt x="3243037" y="904179"/>
                  </a:lnTo>
                  <a:lnTo>
                    <a:pt x="3225734" y="945199"/>
                  </a:lnTo>
                  <a:lnTo>
                    <a:pt x="3198891" y="979947"/>
                  </a:lnTo>
                  <a:lnTo>
                    <a:pt x="3164143" y="1006790"/>
                  </a:lnTo>
                  <a:lnTo>
                    <a:pt x="3123123" y="1024093"/>
                  </a:lnTo>
                  <a:lnTo>
                    <a:pt x="3077463" y="1030224"/>
                  </a:lnTo>
                  <a:lnTo>
                    <a:pt x="2001011" y="1030224"/>
                  </a:lnTo>
                  <a:lnTo>
                    <a:pt x="1466087" y="1030224"/>
                  </a:lnTo>
                  <a:lnTo>
                    <a:pt x="1281176" y="1030224"/>
                  </a:lnTo>
                  <a:lnTo>
                    <a:pt x="1235516" y="1024093"/>
                  </a:lnTo>
                  <a:lnTo>
                    <a:pt x="1194496" y="1006790"/>
                  </a:lnTo>
                  <a:lnTo>
                    <a:pt x="1159748" y="979947"/>
                  </a:lnTo>
                  <a:lnTo>
                    <a:pt x="1132905" y="945199"/>
                  </a:lnTo>
                  <a:lnTo>
                    <a:pt x="1115602" y="904179"/>
                  </a:lnTo>
                  <a:lnTo>
                    <a:pt x="1109471" y="858520"/>
                  </a:lnTo>
                  <a:lnTo>
                    <a:pt x="0" y="1137285"/>
                  </a:lnTo>
                  <a:lnTo>
                    <a:pt x="1109471" y="600963"/>
                  </a:lnTo>
                  <a:lnTo>
                    <a:pt x="1109471" y="171703"/>
                  </a:lnTo>
                  <a:close/>
                </a:path>
              </a:pathLst>
            </a:custGeom>
            <a:ln w="22224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8919718" y="1478102"/>
            <a:ext cx="179578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Calcul</a:t>
            </a:r>
            <a:r>
              <a:rPr sz="1800" spc="-5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de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la</a:t>
            </a:r>
            <a:endParaRPr sz="1800">
              <a:latin typeface="Franklin Gothic Medium"/>
              <a:cs typeface="Franklin Gothic Medium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dérivée</a:t>
            </a:r>
            <a:r>
              <a:rPr sz="18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de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l’erreur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52</a:t>
            </a:fld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B55F6F-897A-2F07-A3CF-E5AC825E07EB}"/>
              </a:ext>
            </a:extLst>
          </p:cNvPr>
          <p:cNvSpPr txBox="1"/>
          <p:nvPr/>
        </p:nvSpPr>
        <p:spPr>
          <a:xfrm>
            <a:off x="5181599" y="1219200"/>
            <a:ext cx="2284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Dérivée en chaînage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E89648-59F7-26F7-ACE1-01BA2CBFF291}"/>
              </a:ext>
            </a:extLst>
          </p:cNvPr>
          <p:cNvSpPr txBox="1"/>
          <p:nvPr/>
        </p:nvSpPr>
        <p:spPr>
          <a:xfrm>
            <a:off x="5181598" y="2286000"/>
            <a:ext cx="2284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Définition de L2</a:t>
            </a:r>
            <a:endParaRPr lang="en-CA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CDDFE3D-CF1A-B774-3E08-B52CD31023AD}"/>
                  </a:ext>
                </a:extLst>
              </p14:cNvPr>
              <p14:cNvContentPartPr/>
              <p14:nvPr/>
            </p14:nvContentPartPr>
            <p14:xfrm>
              <a:off x="1860050" y="2308600"/>
              <a:ext cx="534960" cy="17708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CDDFE3D-CF1A-B774-3E08-B52CD31023A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51050" y="2299960"/>
                <a:ext cx="552600" cy="178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AF1259C-46CD-4C20-991E-F461CE582717}"/>
                  </a:ext>
                </a:extLst>
              </p14:cNvPr>
              <p14:cNvContentPartPr/>
              <p14:nvPr/>
            </p14:nvContentPartPr>
            <p14:xfrm>
              <a:off x="3230210" y="1887760"/>
              <a:ext cx="825840" cy="2912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AF1259C-46CD-4C20-991E-F461CE58271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221210" y="1879120"/>
                <a:ext cx="843480" cy="30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ED3E859-87C2-98CD-D23D-33F3083E523A}"/>
                  </a:ext>
                </a:extLst>
              </p14:cNvPr>
              <p14:cNvContentPartPr/>
              <p14:nvPr/>
            </p14:nvContentPartPr>
            <p14:xfrm>
              <a:off x="1972730" y="4143880"/>
              <a:ext cx="620280" cy="21981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ED3E859-87C2-98CD-D23D-33F3083E523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55090" y="4126240"/>
                <a:ext cx="655920" cy="22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DC5A9E1D-534D-E274-6A7C-A49282C5E745}"/>
                  </a:ext>
                </a:extLst>
              </p14:cNvPr>
              <p14:cNvContentPartPr/>
              <p14:nvPr/>
            </p14:nvContentPartPr>
            <p14:xfrm>
              <a:off x="4189970" y="1739080"/>
              <a:ext cx="804960" cy="3488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DC5A9E1D-534D-E274-6A7C-A49282C5E745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172330" y="1721440"/>
                <a:ext cx="840600" cy="38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E7D3C41C-5769-7F1F-031C-93483CE2D836}"/>
                  </a:ext>
                </a:extLst>
              </p14:cNvPr>
              <p14:cNvContentPartPr/>
              <p14:nvPr/>
            </p14:nvContentPartPr>
            <p14:xfrm>
              <a:off x="5834450" y="2871640"/>
              <a:ext cx="1547640" cy="9115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E7D3C41C-5769-7F1F-031C-93483CE2D836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825810" y="2862640"/>
                <a:ext cx="1565280" cy="9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B6D1519C-AA23-5DF0-AB5B-1D6656E37B99}"/>
                  </a:ext>
                </a:extLst>
              </p14:cNvPr>
              <p14:cNvContentPartPr/>
              <p14:nvPr/>
            </p14:nvContentPartPr>
            <p14:xfrm>
              <a:off x="3505250" y="5887720"/>
              <a:ext cx="568800" cy="5205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B6D1519C-AA23-5DF0-AB5B-1D6656E37B99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487250" y="5869720"/>
                <a:ext cx="604440" cy="5562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27710" y="699897"/>
            <a:ext cx="2800985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25" dirty="0">
                <a:solidFill>
                  <a:srgbClr val="404040"/>
                </a:solidFill>
                <a:latin typeface="Trebuchet MS"/>
                <a:cs typeface="Trebuchet MS"/>
              </a:rPr>
              <a:t>DESCENTE</a:t>
            </a:r>
            <a:r>
              <a:rPr sz="20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2000" b="1" spc="-12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45" dirty="0">
                <a:solidFill>
                  <a:srgbClr val="404040"/>
                </a:solidFill>
                <a:latin typeface="Trebuchet MS"/>
                <a:cs typeface="Trebuchet MS"/>
              </a:rPr>
              <a:t>GRADIENT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721353" y="1353134"/>
            <a:ext cx="5624195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Franklin Gothic Medium"/>
                <a:cs typeface="Franklin Gothic Medium"/>
              </a:rPr>
              <a:t>Initialiser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au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hasard</a:t>
            </a:r>
            <a:endParaRPr sz="1800" dirty="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00" dirty="0">
              <a:latin typeface="Franklin Gothic Medium"/>
              <a:cs typeface="Franklin Gothic Medium"/>
            </a:endParaRPr>
          </a:p>
          <a:p>
            <a:pPr marL="38100">
              <a:lnSpc>
                <a:spcPct val="100000"/>
              </a:lnSpc>
            </a:pPr>
            <a:r>
              <a:rPr sz="1800" spc="-10" dirty="0">
                <a:latin typeface="Franklin Gothic Medium"/>
                <a:cs typeface="Franklin Gothic Medium"/>
              </a:rPr>
              <a:t>Répéter:</a:t>
            </a:r>
            <a:endParaRPr sz="1800" dirty="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900" dirty="0">
              <a:latin typeface="Franklin Gothic Medium"/>
              <a:cs typeface="Franklin Gothic Medium"/>
            </a:endParaRPr>
          </a:p>
          <a:p>
            <a:pPr marL="495300">
              <a:lnSpc>
                <a:spcPct val="100000"/>
              </a:lnSpc>
            </a:pP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40" dirty="0">
                <a:latin typeface="Franklin Gothic Medium"/>
                <a:cs typeface="Franklin Gothic Medium"/>
              </a:rPr>
              <a:t>exemple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l’ensemble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d’entraînement:</a:t>
            </a:r>
            <a:endParaRPr sz="1800" dirty="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00" dirty="0">
              <a:latin typeface="Franklin Gothic Medium"/>
              <a:cs typeface="Franklin Gothic Medium"/>
            </a:endParaRPr>
          </a:p>
          <a:p>
            <a:pPr marL="952500" indent="-318135">
              <a:lnSpc>
                <a:spcPct val="100000"/>
              </a:lnSpc>
              <a:buSzPct val="77777"/>
              <a:buAutoNum type="alphaLcPeriod"/>
              <a:tabLst>
                <a:tab pos="952500" algn="l"/>
                <a:tab pos="953135" algn="l"/>
              </a:tabLst>
            </a:pPr>
            <a:r>
              <a:rPr sz="1800" spc="-55" dirty="0" err="1">
                <a:latin typeface="Franklin Gothic Medium"/>
                <a:cs typeface="Franklin Gothic Medium"/>
              </a:rPr>
              <a:t>P</a:t>
            </a:r>
            <a:r>
              <a:rPr sz="1800" spc="-25" dirty="0" err="1">
                <a:latin typeface="Franklin Gothic Medium"/>
                <a:cs typeface="Franklin Gothic Medium"/>
              </a:rPr>
              <a:t>r</a:t>
            </a:r>
            <a:r>
              <a:rPr sz="1800" spc="-5" dirty="0" err="1">
                <a:latin typeface="Franklin Gothic Medium"/>
                <a:cs typeface="Franklin Gothic Medium"/>
              </a:rPr>
              <a:t>é</a:t>
            </a:r>
            <a:r>
              <a:rPr sz="1800" spc="-20" dirty="0" err="1">
                <a:latin typeface="Franklin Gothic Medium"/>
                <a:cs typeface="Franklin Gothic Medium"/>
              </a:rPr>
              <a:t>d</a:t>
            </a:r>
            <a:r>
              <a:rPr sz="1800" spc="-15" dirty="0" err="1">
                <a:latin typeface="Franklin Gothic Medium"/>
                <a:cs typeface="Franklin Gothic Medium"/>
              </a:rPr>
              <a:t>ir</a:t>
            </a:r>
            <a:r>
              <a:rPr sz="1800" spc="-20" dirty="0" err="1">
                <a:latin typeface="Franklin Gothic Medium"/>
                <a:cs typeface="Franklin Gothic Medium"/>
              </a:rPr>
              <a:t>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65" dirty="0">
                <a:latin typeface="Franklin Gothic Medium"/>
                <a:cs typeface="Franklin Gothic Medium"/>
              </a:rPr>
              <a:t> </a:t>
            </a:r>
            <a:r>
              <a:rPr lang="fr-CA" sz="1800" spc="65" dirty="0">
                <a:latin typeface="Franklin Gothic Medium"/>
                <a:cs typeface="Franklin Gothic Medium"/>
              </a:rPr>
              <a:t>      </a:t>
            </a:r>
            <a:r>
              <a:rPr sz="2700" baseline="9259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2700" spc="-22" baseline="9259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(</a:t>
            </a:r>
            <a:r>
              <a:rPr sz="1800" spc="-80" dirty="0">
                <a:latin typeface="Franklin Gothic Medium"/>
                <a:cs typeface="Franklin Gothic Medium"/>
              </a:rPr>
              <a:t>f</a:t>
            </a:r>
            <a:r>
              <a:rPr sz="1800" spc="-15" dirty="0">
                <a:latin typeface="Franklin Gothic Medium"/>
                <a:cs typeface="Franklin Gothic Medium"/>
              </a:rPr>
              <a:t>o</a:t>
            </a:r>
            <a:r>
              <a:rPr sz="1800" spc="40" dirty="0">
                <a:latin typeface="Franklin Gothic Medium"/>
                <a:cs typeface="Franklin Gothic Medium"/>
              </a:rPr>
              <a:t>r</a:t>
            </a:r>
            <a:r>
              <a:rPr sz="1800" spc="-80" dirty="0">
                <a:latin typeface="Franklin Gothic Medium"/>
                <a:cs typeface="Franklin Gothic Medium"/>
              </a:rPr>
              <a:t>w</a:t>
            </a:r>
            <a:r>
              <a:rPr sz="1800" spc="-20" dirty="0">
                <a:latin typeface="Franklin Gothic Medium"/>
                <a:cs typeface="Franklin Gothic Medium"/>
              </a:rPr>
              <a:t>a</a:t>
            </a:r>
            <a:r>
              <a:rPr sz="1800" spc="-25" dirty="0">
                <a:latin typeface="Franklin Gothic Medium"/>
                <a:cs typeface="Franklin Gothic Medium"/>
              </a:rPr>
              <a:t>r</a:t>
            </a:r>
            <a:r>
              <a:rPr sz="1800" dirty="0">
                <a:latin typeface="Franklin Gothic Medium"/>
                <a:cs typeface="Franklin Gothic Medium"/>
              </a:rPr>
              <a:t>d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p</a:t>
            </a:r>
            <a:r>
              <a:rPr sz="1800" spc="-10" dirty="0">
                <a:latin typeface="Franklin Gothic Medium"/>
                <a:cs typeface="Franklin Gothic Medium"/>
              </a:rPr>
              <a:t>a</a:t>
            </a:r>
            <a:r>
              <a:rPr sz="1800" spc="15" dirty="0">
                <a:latin typeface="Franklin Gothic Medium"/>
                <a:cs typeface="Franklin Gothic Medium"/>
              </a:rPr>
              <a:t>s</a:t>
            </a:r>
            <a:r>
              <a:rPr sz="1800" spc="20" dirty="0">
                <a:latin typeface="Franklin Gothic Medium"/>
                <a:cs typeface="Franklin Gothic Medium"/>
              </a:rPr>
              <a:t>s</a:t>
            </a:r>
            <a:r>
              <a:rPr sz="1800" dirty="0">
                <a:latin typeface="Franklin Gothic Medium"/>
                <a:cs typeface="Franklin Gothic Medium"/>
              </a:rPr>
              <a:t>)</a:t>
            </a:r>
          </a:p>
          <a:p>
            <a:pPr>
              <a:lnSpc>
                <a:spcPct val="100000"/>
              </a:lnSpc>
              <a:spcBef>
                <a:spcPts val="5"/>
              </a:spcBef>
              <a:buFont typeface="Franklin Gothic Medium"/>
              <a:buAutoNum type="alphaLcPeriod"/>
            </a:pPr>
            <a:endParaRPr sz="1900" dirty="0">
              <a:latin typeface="Franklin Gothic Medium"/>
              <a:cs typeface="Franklin Gothic Medium"/>
            </a:endParaRPr>
          </a:p>
          <a:p>
            <a:pPr marL="952500" indent="-318135">
              <a:lnSpc>
                <a:spcPct val="100000"/>
              </a:lnSpc>
              <a:spcBef>
                <a:spcPts val="5"/>
              </a:spcBef>
              <a:buSzPct val="77777"/>
              <a:buAutoNum type="alphaLcPeriod"/>
              <a:tabLst>
                <a:tab pos="952500" algn="l"/>
                <a:tab pos="953135" algn="l"/>
              </a:tabLst>
            </a:pPr>
            <a:r>
              <a:rPr sz="1800" spc="-30" dirty="0">
                <a:latin typeface="Franklin Gothic Medium"/>
                <a:cs typeface="Franklin Gothic Medium"/>
              </a:rPr>
              <a:t>Pour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spc="145" dirty="0">
                <a:latin typeface="Franklin Gothic Medium"/>
                <a:cs typeface="Franklin Gothic Medium"/>
              </a:rPr>
              <a:t> </a:t>
            </a:r>
            <a:r>
              <a:rPr sz="2700" spc="-7" baseline="3086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950" spc="-7" baseline="-10683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10683" dirty="0">
              <a:latin typeface="Cambria Math"/>
              <a:cs typeface="Cambria Math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821555" y="4189102"/>
            <a:ext cx="3179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a.	</a:t>
            </a:r>
            <a:r>
              <a:rPr sz="1800" spc="-15" dirty="0">
                <a:latin typeface="Franklin Gothic Medium"/>
                <a:cs typeface="Franklin Gothic Medium"/>
              </a:rPr>
              <a:t>Calculer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30" dirty="0">
                <a:latin typeface="Franklin Gothic Medium"/>
                <a:cs typeface="Franklin Gothic Medium"/>
              </a:rPr>
              <a:t>la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dérivée de</a:t>
            </a:r>
            <a:r>
              <a:rPr sz="1800" spc="-5" dirty="0">
                <a:latin typeface="Franklin Gothic Medium"/>
                <a:cs typeface="Franklin Gothic Medium"/>
              </a:rPr>
              <a:t> l’erreur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801615" y="4646498"/>
            <a:ext cx="249745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dirty="0">
                <a:latin typeface="Franklin Gothic Medium"/>
                <a:cs typeface="Franklin Gothic Medium"/>
              </a:rPr>
              <a:t>b.	</a:t>
            </a:r>
            <a:r>
              <a:rPr sz="1800" spc="-15" dirty="0">
                <a:latin typeface="Franklin Gothic Medium"/>
                <a:cs typeface="Franklin Gothic Medium"/>
              </a:rPr>
              <a:t>Mettre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à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jour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46753" y="5195392"/>
            <a:ext cx="245618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5" dirty="0">
                <a:latin typeface="Franklin Gothic Medium"/>
                <a:cs typeface="Franklin Gothic Medium"/>
              </a:rPr>
              <a:t>Jusqu’à</a:t>
            </a:r>
            <a:r>
              <a:rPr sz="1800" spc="-85" dirty="0">
                <a:latin typeface="Franklin Gothic Medium"/>
                <a:cs typeface="Franklin Gothic Medium"/>
              </a:rPr>
              <a:t> </a:t>
            </a:r>
            <a:r>
              <a:rPr sz="1800" spc="5" dirty="0">
                <a:latin typeface="Franklin Gothic Medium"/>
                <a:cs typeface="Franklin Gothic Medium"/>
              </a:rPr>
              <a:t>ce</a:t>
            </a:r>
            <a:r>
              <a:rPr sz="1800" spc="-7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que</a:t>
            </a:r>
            <a:r>
              <a:rPr sz="1800" spc="-7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“terminé”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53</a:t>
            </a:fld>
            <a:endParaRPr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D79FDFA-3960-97D2-59D0-12C320272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4207" y="3953782"/>
            <a:ext cx="1974629" cy="63539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E2F24CD-AC8F-69E4-E5EF-B0D14D1E7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0" y="4572000"/>
            <a:ext cx="2286000" cy="60290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F79BA10-4736-4FB2-7C76-F1AC2413AD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0" y="2939809"/>
            <a:ext cx="453397" cy="489191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27710" y="699897"/>
            <a:ext cx="2800985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25" dirty="0">
                <a:solidFill>
                  <a:srgbClr val="404040"/>
                </a:solidFill>
                <a:latin typeface="Trebuchet MS"/>
                <a:cs typeface="Trebuchet MS"/>
              </a:rPr>
              <a:t>DESCENTE</a:t>
            </a:r>
            <a:r>
              <a:rPr sz="20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2000" b="1" spc="-12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45" dirty="0">
                <a:solidFill>
                  <a:srgbClr val="404040"/>
                </a:solidFill>
                <a:latin typeface="Trebuchet MS"/>
                <a:cs typeface="Trebuchet MS"/>
              </a:rPr>
              <a:t>GRADIENT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916678" y="1353134"/>
            <a:ext cx="5598795" cy="19979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Franklin Gothic Medium"/>
                <a:cs typeface="Franklin Gothic Medium"/>
              </a:rPr>
              <a:t>Initialiser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au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hasard</a:t>
            </a:r>
            <a:endParaRPr sz="1800" dirty="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00" dirty="0">
              <a:latin typeface="Franklin Gothic Medium"/>
              <a:cs typeface="Franklin Gothic Medium"/>
            </a:endParaRPr>
          </a:p>
          <a:p>
            <a:pPr marL="25400">
              <a:lnSpc>
                <a:spcPct val="100000"/>
              </a:lnSpc>
            </a:pPr>
            <a:r>
              <a:rPr sz="1800" spc="-10" dirty="0">
                <a:latin typeface="Franklin Gothic Medium"/>
                <a:cs typeface="Franklin Gothic Medium"/>
              </a:rPr>
              <a:t>Répéter:</a:t>
            </a:r>
            <a:endParaRPr sz="1800" dirty="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900" dirty="0">
              <a:latin typeface="Franklin Gothic Medium"/>
              <a:cs typeface="Franklin Gothic Medium"/>
            </a:endParaRPr>
          </a:p>
          <a:p>
            <a:pPr marL="482600">
              <a:lnSpc>
                <a:spcPct val="100000"/>
              </a:lnSpc>
            </a:pP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40" dirty="0">
                <a:latin typeface="Franklin Gothic Medium"/>
                <a:cs typeface="Franklin Gothic Medium"/>
              </a:rPr>
              <a:t>exemple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l’ensemble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d’entraînement:</a:t>
            </a:r>
            <a:endParaRPr sz="1800" dirty="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00" dirty="0">
              <a:latin typeface="Franklin Gothic Medium"/>
              <a:cs typeface="Franklin Gothic Medium"/>
            </a:endParaRPr>
          </a:p>
          <a:p>
            <a:pPr marL="622935">
              <a:lnSpc>
                <a:spcPct val="100000"/>
              </a:lnSpc>
              <a:tabLst>
                <a:tab pos="939800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a.</a:t>
            </a:r>
            <a:r>
              <a:rPr sz="1400" dirty="0">
                <a:latin typeface="Franklin Gothic Medium"/>
                <a:cs typeface="Franklin Gothic Medium"/>
              </a:rPr>
              <a:t>	</a:t>
            </a:r>
            <a:r>
              <a:rPr sz="1800" spc="-55" dirty="0" err="1">
                <a:latin typeface="Franklin Gothic Medium"/>
                <a:cs typeface="Franklin Gothic Medium"/>
              </a:rPr>
              <a:t>P</a:t>
            </a:r>
            <a:r>
              <a:rPr sz="1800" spc="-25" dirty="0" err="1">
                <a:latin typeface="Franklin Gothic Medium"/>
                <a:cs typeface="Franklin Gothic Medium"/>
              </a:rPr>
              <a:t>r</a:t>
            </a:r>
            <a:r>
              <a:rPr sz="1800" spc="-5" dirty="0" err="1">
                <a:latin typeface="Franklin Gothic Medium"/>
                <a:cs typeface="Franklin Gothic Medium"/>
              </a:rPr>
              <a:t>é</a:t>
            </a:r>
            <a:r>
              <a:rPr sz="1800" spc="-20" dirty="0" err="1">
                <a:latin typeface="Franklin Gothic Medium"/>
                <a:cs typeface="Franklin Gothic Medium"/>
              </a:rPr>
              <a:t>d</a:t>
            </a:r>
            <a:r>
              <a:rPr sz="1800" spc="-15" dirty="0" err="1">
                <a:latin typeface="Franklin Gothic Medium"/>
                <a:cs typeface="Franklin Gothic Medium"/>
              </a:rPr>
              <a:t>ir</a:t>
            </a:r>
            <a:r>
              <a:rPr sz="1800" spc="-20" dirty="0" err="1">
                <a:latin typeface="Franklin Gothic Medium"/>
                <a:cs typeface="Franklin Gothic Medium"/>
              </a:rPr>
              <a:t>e</a:t>
            </a:r>
            <a:r>
              <a:rPr lang="fr-CA" sz="1800" spc="-20" dirty="0">
                <a:latin typeface="Franklin Gothic Medium"/>
                <a:cs typeface="Franklin Gothic Medium"/>
              </a:rPr>
              <a:t>          (f</a:t>
            </a:r>
            <a:r>
              <a:rPr sz="1800" spc="-15" dirty="0" err="1">
                <a:latin typeface="Franklin Gothic Medium"/>
                <a:cs typeface="Franklin Gothic Medium"/>
              </a:rPr>
              <a:t>o</a:t>
            </a:r>
            <a:r>
              <a:rPr sz="1800" spc="40" dirty="0" err="1">
                <a:latin typeface="Franklin Gothic Medium"/>
                <a:cs typeface="Franklin Gothic Medium"/>
              </a:rPr>
              <a:t>r</a:t>
            </a:r>
            <a:r>
              <a:rPr sz="1800" spc="-80" dirty="0" err="1">
                <a:latin typeface="Franklin Gothic Medium"/>
                <a:cs typeface="Franklin Gothic Medium"/>
              </a:rPr>
              <a:t>w</a:t>
            </a:r>
            <a:r>
              <a:rPr sz="1800" spc="-20" dirty="0" err="1">
                <a:latin typeface="Franklin Gothic Medium"/>
                <a:cs typeface="Franklin Gothic Medium"/>
              </a:rPr>
              <a:t>a</a:t>
            </a:r>
            <a:r>
              <a:rPr sz="1800" spc="-25" dirty="0" err="1">
                <a:latin typeface="Franklin Gothic Medium"/>
                <a:cs typeface="Franklin Gothic Medium"/>
              </a:rPr>
              <a:t>r</a:t>
            </a:r>
            <a:r>
              <a:rPr sz="1800" dirty="0" err="1">
                <a:latin typeface="Franklin Gothic Medium"/>
                <a:cs typeface="Franklin Gothic Medium"/>
              </a:rPr>
              <a:t>d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p</a:t>
            </a:r>
            <a:r>
              <a:rPr sz="1800" spc="-10" dirty="0">
                <a:latin typeface="Franklin Gothic Medium"/>
                <a:cs typeface="Franklin Gothic Medium"/>
              </a:rPr>
              <a:t>a</a:t>
            </a:r>
            <a:r>
              <a:rPr sz="1800" spc="15" dirty="0">
                <a:latin typeface="Franklin Gothic Medium"/>
                <a:cs typeface="Franklin Gothic Medium"/>
              </a:rPr>
              <a:t>s</a:t>
            </a:r>
            <a:r>
              <a:rPr sz="1800" spc="20" dirty="0">
                <a:latin typeface="Franklin Gothic Medium"/>
                <a:cs typeface="Franklin Gothic Medium"/>
              </a:rPr>
              <a:t>s</a:t>
            </a:r>
            <a:r>
              <a:rPr sz="1800" dirty="0">
                <a:latin typeface="Franklin Gothic Medium"/>
                <a:cs typeface="Franklin Gothic Medium"/>
              </a:rPr>
              <a:t>)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5501640" y="3549142"/>
            <a:ext cx="24974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3549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b.	</a:t>
            </a: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4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spc="150" dirty="0">
                <a:latin typeface="Franklin Gothic Medium"/>
                <a:cs typeface="Franklin Gothic Medium"/>
              </a:rPr>
              <a:t> </a:t>
            </a:r>
            <a:r>
              <a:rPr sz="2700" spc="-7" baseline="3086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950" spc="-7" baseline="-10683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10683">
              <a:latin typeface="Cambria Math"/>
              <a:cs typeface="Cambria Math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984240" y="4098163"/>
            <a:ext cx="3179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a.	</a:t>
            </a:r>
            <a:r>
              <a:rPr sz="1800" spc="-15" dirty="0">
                <a:latin typeface="Franklin Gothic Medium"/>
                <a:cs typeface="Franklin Gothic Medium"/>
              </a:rPr>
              <a:t>Calculer</a:t>
            </a:r>
            <a:r>
              <a:rPr sz="1800" spc="-30" dirty="0">
                <a:latin typeface="Franklin Gothic Medium"/>
                <a:cs typeface="Franklin Gothic Medium"/>
              </a:rPr>
              <a:t> la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dérivée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spc="-5" dirty="0">
                <a:latin typeface="Franklin Gothic Medium"/>
                <a:cs typeface="Franklin Gothic Medium"/>
              </a:rPr>
              <a:t> l’erreur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984240" y="4646498"/>
            <a:ext cx="249745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dirty="0">
                <a:latin typeface="Franklin Gothic Medium"/>
                <a:cs typeface="Franklin Gothic Medium"/>
              </a:rPr>
              <a:t>b.	</a:t>
            </a:r>
            <a:r>
              <a:rPr sz="1800" spc="-10" dirty="0">
                <a:latin typeface="Franklin Gothic Medium"/>
                <a:cs typeface="Franklin Gothic Medium"/>
              </a:rPr>
              <a:t>Mettre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à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jour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929378" y="5195392"/>
            <a:ext cx="245618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5" dirty="0">
                <a:latin typeface="Franklin Gothic Medium"/>
                <a:cs typeface="Franklin Gothic Medium"/>
              </a:rPr>
              <a:t>Jusqu’à</a:t>
            </a:r>
            <a:r>
              <a:rPr sz="1800" spc="-85" dirty="0">
                <a:latin typeface="Franklin Gothic Medium"/>
                <a:cs typeface="Franklin Gothic Medium"/>
              </a:rPr>
              <a:t> </a:t>
            </a:r>
            <a:r>
              <a:rPr sz="1800" spc="5" dirty="0">
                <a:latin typeface="Franklin Gothic Medium"/>
                <a:cs typeface="Franklin Gothic Medium"/>
              </a:rPr>
              <a:t>ce</a:t>
            </a:r>
            <a:r>
              <a:rPr sz="1800" spc="-7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que</a:t>
            </a:r>
            <a:r>
              <a:rPr sz="1800" spc="-7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“terminé”</a:t>
            </a:r>
            <a:endParaRPr sz="1800">
              <a:latin typeface="Franklin Gothic Medium"/>
              <a:cs typeface="Franklin Gothic Medium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322897" y="3300793"/>
            <a:ext cx="4637307" cy="1892300"/>
            <a:chOff x="322897" y="3300793"/>
            <a:chExt cx="4478655" cy="1892300"/>
          </a:xfrm>
        </p:grpSpPr>
        <p:sp>
          <p:nvSpPr>
            <p:cNvPr id="20" name="object 20"/>
            <p:cNvSpPr/>
            <p:nvPr/>
          </p:nvSpPr>
          <p:spPr>
            <a:xfrm>
              <a:off x="327659" y="3305555"/>
              <a:ext cx="4469130" cy="1882775"/>
            </a:xfrm>
            <a:custGeom>
              <a:avLst/>
              <a:gdLst/>
              <a:ahLst/>
              <a:cxnLst/>
              <a:rect l="l" t="t" r="r" b="b"/>
              <a:pathLst>
                <a:path w="4469130" h="1882775">
                  <a:moveTo>
                    <a:pt x="3608831" y="0"/>
                  </a:moveTo>
                  <a:lnTo>
                    <a:pt x="0" y="0"/>
                  </a:lnTo>
                  <a:lnTo>
                    <a:pt x="0" y="941832"/>
                  </a:lnTo>
                  <a:lnTo>
                    <a:pt x="2105152" y="941832"/>
                  </a:lnTo>
                  <a:lnTo>
                    <a:pt x="4468749" y="1882775"/>
                  </a:lnTo>
                  <a:lnTo>
                    <a:pt x="3007360" y="941832"/>
                  </a:lnTo>
                  <a:lnTo>
                    <a:pt x="3608831" y="941832"/>
                  </a:lnTo>
                  <a:lnTo>
                    <a:pt x="3608831" y="0"/>
                  </a:lnTo>
                  <a:close/>
                </a:path>
              </a:pathLst>
            </a:custGeom>
            <a:solidFill>
              <a:srgbClr val="D0DF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327659" y="3305555"/>
              <a:ext cx="4469130" cy="1882775"/>
            </a:xfrm>
            <a:custGeom>
              <a:avLst/>
              <a:gdLst/>
              <a:ahLst/>
              <a:cxnLst/>
              <a:rect l="l" t="t" r="r" b="b"/>
              <a:pathLst>
                <a:path w="4469130" h="1882775">
                  <a:moveTo>
                    <a:pt x="0" y="0"/>
                  </a:moveTo>
                  <a:lnTo>
                    <a:pt x="2105152" y="0"/>
                  </a:lnTo>
                  <a:lnTo>
                    <a:pt x="3007360" y="0"/>
                  </a:lnTo>
                  <a:lnTo>
                    <a:pt x="3608831" y="0"/>
                  </a:lnTo>
                  <a:lnTo>
                    <a:pt x="3608831" y="549402"/>
                  </a:lnTo>
                  <a:lnTo>
                    <a:pt x="3608831" y="784860"/>
                  </a:lnTo>
                  <a:lnTo>
                    <a:pt x="3608831" y="941832"/>
                  </a:lnTo>
                  <a:lnTo>
                    <a:pt x="3007360" y="941832"/>
                  </a:lnTo>
                  <a:lnTo>
                    <a:pt x="4468749" y="1882775"/>
                  </a:lnTo>
                  <a:lnTo>
                    <a:pt x="2105152" y="941832"/>
                  </a:lnTo>
                  <a:lnTo>
                    <a:pt x="0" y="941832"/>
                  </a:lnTo>
                  <a:lnTo>
                    <a:pt x="0" y="784860"/>
                  </a:lnTo>
                  <a:lnTo>
                    <a:pt x="0" y="549402"/>
                  </a:lnTo>
                  <a:lnTo>
                    <a:pt x="0" y="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519988" y="3440938"/>
            <a:ext cx="3671012" cy="65787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54965" indent="-317500">
              <a:lnSpc>
                <a:spcPct val="100000"/>
              </a:lnSpc>
              <a:spcBef>
                <a:spcPts val="90"/>
              </a:spcBef>
              <a:buAutoNum type="alphaLcParenR"/>
              <a:tabLst>
                <a:tab pos="354965" algn="l"/>
                <a:tab pos="355600" algn="l"/>
              </a:tabLst>
            </a:pPr>
            <a:r>
              <a:rPr sz="1400" spc="-10" dirty="0">
                <a:latin typeface="Arial MT"/>
                <a:cs typeface="Arial MT"/>
              </a:rPr>
              <a:t>Nombre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fixe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lang="fr-CA" sz="1400" spc="15" dirty="0">
                <a:latin typeface="Arial MT"/>
                <a:cs typeface="Arial MT"/>
              </a:rPr>
              <a:t>d’</a:t>
            </a:r>
            <a:r>
              <a:rPr sz="1400" spc="-10" dirty="0">
                <a:latin typeface="Arial MT"/>
                <a:cs typeface="Arial MT"/>
              </a:rPr>
              <a:t>it</a:t>
            </a:r>
            <a:r>
              <a:rPr lang="fr-CA" sz="1400" spc="-10" dirty="0">
                <a:latin typeface="Arial MT"/>
                <a:cs typeface="Arial MT"/>
              </a:rPr>
              <a:t>é</a:t>
            </a:r>
            <a:r>
              <a:rPr sz="1400" spc="-10" dirty="0">
                <a:latin typeface="Arial MT"/>
                <a:cs typeface="Arial MT"/>
              </a:rPr>
              <a:t>rations</a:t>
            </a:r>
            <a:r>
              <a:rPr lang="fr-CA" sz="1400" spc="-10" dirty="0">
                <a:latin typeface="Arial MT"/>
                <a:cs typeface="Arial MT"/>
              </a:rPr>
              <a:t> (limite de temps)</a:t>
            </a:r>
            <a:endParaRPr sz="1400" dirty="0">
              <a:latin typeface="Arial MT"/>
              <a:cs typeface="Arial MT"/>
            </a:endParaRPr>
          </a:p>
          <a:p>
            <a:pPr marL="354965" indent="-317500">
              <a:lnSpc>
                <a:spcPct val="100000"/>
              </a:lnSpc>
              <a:buAutoNum type="alphaLcParenR"/>
              <a:tabLst>
                <a:tab pos="354965" algn="l"/>
                <a:tab pos="355600" algn="l"/>
              </a:tabLst>
            </a:pPr>
            <a:r>
              <a:rPr sz="1400" spc="-10" dirty="0">
                <a:latin typeface="Arial MT"/>
                <a:cs typeface="Arial MT"/>
              </a:rPr>
              <a:t>Erreur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&lt;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seuil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d'erreur</a:t>
            </a:r>
            <a:endParaRPr sz="1400" dirty="0">
              <a:latin typeface="Arial MT"/>
              <a:cs typeface="Arial MT"/>
            </a:endParaRPr>
          </a:p>
          <a:p>
            <a:pPr marL="354965" indent="-317500">
              <a:lnSpc>
                <a:spcPct val="100000"/>
              </a:lnSpc>
              <a:spcBef>
                <a:spcPts val="5"/>
              </a:spcBef>
              <a:buAutoNum type="alphaLcParenR"/>
              <a:tabLst>
                <a:tab pos="354965" algn="l"/>
                <a:tab pos="355600" algn="l"/>
              </a:tabLst>
            </a:pPr>
            <a:r>
              <a:rPr sz="1400" spc="-15" dirty="0">
                <a:latin typeface="Arial MT"/>
                <a:cs typeface="Arial MT"/>
              </a:rPr>
              <a:t>w</a:t>
            </a:r>
            <a:r>
              <a:rPr sz="1350" spc="-22" baseline="-21604" dirty="0">
                <a:latin typeface="Arial MT"/>
                <a:cs typeface="Arial MT"/>
              </a:rPr>
              <a:t>i</a:t>
            </a:r>
            <a:r>
              <a:rPr sz="1350" spc="67" baseline="-21604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(t+1)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-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w</a:t>
            </a:r>
            <a:r>
              <a:rPr sz="1350" spc="-15" baseline="-21604" dirty="0">
                <a:latin typeface="Arial MT"/>
                <a:cs typeface="Arial MT"/>
              </a:rPr>
              <a:t>i</a:t>
            </a:r>
            <a:r>
              <a:rPr sz="1400" spc="-10" dirty="0">
                <a:latin typeface="Arial MT"/>
                <a:cs typeface="Arial MT"/>
              </a:rPr>
              <a:t>(t)</a:t>
            </a:r>
            <a:r>
              <a:rPr sz="1400" spc="3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&lt;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seuil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de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changement</a:t>
            </a:r>
            <a:endParaRPr sz="1400" dirty="0">
              <a:latin typeface="Arial MT"/>
              <a:cs typeface="Arial MT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54</a:t>
            </a:fld>
            <a:endParaRPr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47F8316-222E-B56F-E8C0-09DB3359D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2" y="3877582"/>
            <a:ext cx="1974629" cy="63539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0E7756A-BBED-085C-970C-0E876A1FC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1695" y="4495800"/>
            <a:ext cx="2286000" cy="60290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EBA490E-B9A6-4B05-B602-470DCC351D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2899319"/>
            <a:ext cx="461537" cy="49797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FECDEE4-053D-F30D-B8C1-F0D83E80DDE6}"/>
              </a:ext>
            </a:extLst>
          </p:cNvPr>
          <p:cNvSpPr txBox="1"/>
          <p:nvPr/>
        </p:nvSpPr>
        <p:spPr>
          <a:xfrm>
            <a:off x="7924800" y="5195392"/>
            <a:ext cx="3657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Si on atteint un plateau et que les poids ne changent plus, ça signifie que la dérivée est de 0 (ou presque) et donc que nous sommes aux poids les plus adéquats</a:t>
            </a:r>
            <a:endParaRPr lang="en-CA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28748" y="1045845"/>
            <a:ext cx="28524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000000"/>
                </a:solidFill>
              </a:rPr>
              <a:t>Initialiser </a:t>
            </a:r>
            <a:r>
              <a:rPr sz="1800" spc="-10" dirty="0">
                <a:solidFill>
                  <a:srgbClr val="000000"/>
                </a:solidFill>
              </a:rPr>
              <a:t>les</a:t>
            </a:r>
            <a:r>
              <a:rPr sz="1800" spc="-15" dirty="0">
                <a:solidFill>
                  <a:srgbClr val="000000"/>
                </a:solidFill>
              </a:rPr>
              <a:t> poids</a:t>
            </a:r>
            <a:r>
              <a:rPr sz="1800" dirty="0">
                <a:solidFill>
                  <a:srgbClr val="000000"/>
                </a:solidFill>
              </a:rPr>
              <a:t> </a:t>
            </a:r>
            <a:r>
              <a:rPr sz="1800" spc="-10" dirty="0">
                <a:solidFill>
                  <a:srgbClr val="000000"/>
                </a:solidFill>
              </a:rPr>
              <a:t>au</a:t>
            </a:r>
            <a:r>
              <a:rPr sz="1800" spc="-15" dirty="0">
                <a:solidFill>
                  <a:srgbClr val="000000"/>
                </a:solidFill>
              </a:rPr>
              <a:t> </a:t>
            </a:r>
            <a:r>
              <a:rPr sz="1800" spc="-5" dirty="0">
                <a:solidFill>
                  <a:srgbClr val="000000"/>
                </a:solidFill>
              </a:rPr>
              <a:t>hasard</a:t>
            </a:r>
            <a:endParaRPr sz="1800"/>
          </a:p>
        </p:txBody>
      </p:sp>
      <p:sp>
        <p:nvSpPr>
          <p:cNvPr id="4" name="object 4"/>
          <p:cNvSpPr txBox="1"/>
          <p:nvPr/>
        </p:nvSpPr>
        <p:spPr>
          <a:xfrm>
            <a:off x="2428748" y="1594865"/>
            <a:ext cx="557466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Franklin Gothic Medium"/>
                <a:cs typeface="Franklin Gothic Medium"/>
              </a:rPr>
              <a:t>Répéter:</a:t>
            </a:r>
            <a:endParaRPr sz="180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900">
              <a:latin typeface="Franklin Gothic Medium"/>
              <a:cs typeface="Franklin Gothic Medium"/>
            </a:endParaRPr>
          </a:p>
          <a:p>
            <a:pPr marL="469900">
              <a:lnSpc>
                <a:spcPct val="100000"/>
              </a:lnSpc>
            </a:pP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1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40" dirty="0">
                <a:latin typeface="Franklin Gothic Medium"/>
                <a:cs typeface="Franklin Gothic Medium"/>
              </a:rPr>
              <a:t>exemple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l’ensemble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d’entraînement: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026410" y="2692095"/>
            <a:ext cx="2752725" cy="8592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9565" indent="-317500">
              <a:lnSpc>
                <a:spcPct val="100000"/>
              </a:lnSpc>
              <a:spcBef>
                <a:spcPts val="100"/>
              </a:spcBef>
              <a:buSzPct val="77777"/>
              <a:buAutoNum type="alphaLcPeriod"/>
              <a:tabLst>
                <a:tab pos="329565" algn="l"/>
                <a:tab pos="330200" algn="l"/>
                <a:tab pos="1365885" algn="l"/>
              </a:tabLst>
            </a:pPr>
            <a:r>
              <a:rPr sz="1800" spc="-55" dirty="0" err="1">
                <a:latin typeface="Franklin Gothic Medium"/>
                <a:cs typeface="Franklin Gothic Medium"/>
              </a:rPr>
              <a:t>P</a:t>
            </a:r>
            <a:r>
              <a:rPr sz="1800" spc="-30" dirty="0" err="1">
                <a:latin typeface="Franklin Gothic Medium"/>
                <a:cs typeface="Franklin Gothic Medium"/>
              </a:rPr>
              <a:t>r</a:t>
            </a:r>
            <a:r>
              <a:rPr sz="1800" spc="-5" dirty="0" err="1">
                <a:latin typeface="Franklin Gothic Medium"/>
                <a:cs typeface="Franklin Gothic Medium"/>
              </a:rPr>
              <a:t>é</a:t>
            </a:r>
            <a:r>
              <a:rPr sz="1800" spc="-20" dirty="0" err="1">
                <a:latin typeface="Franklin Gothic Medium"/>
                <a:cs typeface="Franklin Gothic Medium"/>
              </a:rPr>
              <a:t>d</a:t>
            </a:r>
            <a:r>
              <a:rPr sz="1800" spc="-15" dirty="0" err="1">
                <a:latin typeface="Franklin Gothic Medium"/>
                <a:cs typeface="Franklin Gothic Medium"/>
              </a:rPr>
              <a:t>ir</a:t>
            </a:r>
            <a:r>
              <a:rPr sz="1800" spc="-20" dirty="0" err="1">
                <a:latin typeface="Franklin Gothic Medium"/>
                <a:cs typeface="Franklin Gothic Medium"/>
              </a:rPr>
              <a:t>e</a:t>
            </a:r>
            <a:r>
              <a:rPr sz="1800" spc="160" dirty="0">
                <a:latin typeface="Franklin Gothic Medium"/>
                <a:cs typeface="Franklin Gothic Medium"/>
              </a:rPr>
              <a:t> </a:t>
            </a:r>
            <a:r>
              <a:rPr lang="fr-CA" sz="1800" spc="160" dirty="0">
                <a:latin typeface="Franklin Gothic Medium"/>
                <a:cs typeface="Franklin Gothic Medium"/>
              </a:rPr>
              <a:t>   </a:t>
            </a:r>
            <a:r>
              <a:rPr sz="1800" spc="-20" dirty="0">
                <a:latin typeface="Franklin Gothic Medium"/>
                <a:cs typeface="Franklin Gothic Medium"/>
              </a:rPr>
              <a:t>(</a:t>
            </a:r>
            <a:r>
              <a:rPr sz="1800" spc="-80" dirty="0">
                <a:latin typeface="Franklin Gothic Medium"/>
                <a:cs typeface="Franklin Gothic Medium"/>
              </a:rPr>
              <a:t>f</a:t>
            </a:r>
            <a:r>
              <a:rPr sz="1800" spc="-15" dirty="0">
                <a:latin typeface="Franklin Gothic Medium"/>
                <a:cs typeface="Franklin Gothic Medium"/>
              </a:rPr>
              <a:t>o</a:t>
            </a:r>
            <a:r>
              <a:rPr sz="1800" spc="40" dirty="0">
                <a:latin typeface="Franklin Gothic Medium"/>
                <a:cs typeface="Franklin Gothic Medium"/>
              </a:rPr>
              <a:t>r</a:t>
            </a:r>
            <a:r>
              <a:rPr sz="1800" spc="-85" dirty="0">
                <a:latin typeface="Franklin Gothic Medium"/>
                <a:cs typeface="Franklin Gothic Medium"/>
              </a:rPr>
              <a:t>w</a:t>
            </a:r>
            <a:r>
              <a:rPr sz="1800" spc="-15" dirty="0">
                <a:latin typeface="Franklin Gothic Medium"/>
                <a:cs typeface="Franklin Gothic Medium"/>
              </a:rPr>
              <a:t>a</a:t>
            </a:r>
            <a:r>
              <a:rPr sz="1800" spc="-25" dirty="0">
                <a:latin typeface="Franklin Gothic Medium"/>
                <a:cs typeface="Franklin Gothic Medium"/>
              </a:rPr>
              <a:t>r</a:t>
            </a:r>
            <a:r>
              <a:rPr sz="1800" dirty="0">
                <a:latin typeface="Franklin Gothic Medium"/>
                <a:cs typeface="Franklin Gothic Medium"/>
              </a:rPr>
              <a:t>d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pa</a:t>
            </a:r>
            <a:r>
              <a:rPr sz="1800" dirty="0">
                <a:latin typeface="Franklin Gothic Medium"/>
                <a:cs typeface="Franklin Gothic Medium"/>
              </a:rPr>
              <a:t>s</a:t>
            </a:r>
            <a:r>
              <a:rPr sz="1800" spc="5" dirty="0">
                <a:latin typeface="Franklin Gothic Medium"/>
                <a:cs typeface="Franklin Gothic Medium"/>
              </a:rPr>
              <a:t>s)</a:t>
            </a:r>
            <a:endParaRPr sz="1800" dirty="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Franklin Gothic Medium"/>
              <a:buAutoNum type="alphaLcPeriod"/>
            </a:pPr>
            <a:endParaRPr sz="1900" dirty="0">
              <a:latin typeface="Franklin Gothic Medium"/>
              <a:cs typeface="Franklin Gothic Medium"/>
            </a:endParaRPr>
          </a:p>
          <a:p>
            <a:pPr marL="329565" indent="-317500">
              <a:lnSpc>
                <a:spcPct val="100000"/>
              </a:lnSpc>
              <a:buSzPct val="77777"/>
              <a:buAutoNum type="alphaLcPeriod"/>
              <a:tabLst>
                <a:tab pos="329565" algn="l"/>
                <a:tab pos="330200" algn="l"/>
                <a:tab pos="1441450" algn="l"/>
              </a:tabLst>
            </a:pPr>
            <a:r>
              <a:rPr sz="1800" spc="-15" dirty="0">
                <a:latin typeface="Franklin Gothic Medium"/>
                <a:cs typeface="Franklin Gothic Medium"/>
              </a:rPr>
              <a:t>Calculer	</a:t>
            </a:r>
            <a:r>
              <a:rPr sz="2700" baseline="1543" dirty="0">
                <a:solidFill>
                  <a:srgbClr val="FF0000"/>
                </a:solidFill>
                <a:latin typeface="Corbel"/>
                <a:cs typeface="Corbel"/>
              </a:rPr>
              <a:t> </a:t>
            </a:r>
            <a:endParaRPr sz="2700" baseline="1543" dirty="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001010" y="3792092"/>
            <a:ext cx="24841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354965" algn="l"/>
              </a:tabLst>
            </a:pPr>
            <a:r>
              <a:rPr sz="1400" dirty="0">
                <a:latin typeface="Franklin Gothic Medium"/>
                <a:cs typeface="Franklin Gothic Medium"/>
              </a:rPr>
              <a:t>c.	</a:t>
            </a:r>
            <a:r>
              <a:rPr sz="1800" spc="-30" dirty="0">
                <a:latin typeface="Franklin Gothic Medium"/>
                <a:cs typeface="Franklin Gothic Medium"/>
              </a:rPr>
              <a:t>Pour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spc="5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950" spc="-7" baseline="-14957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14957">
              <a:latin typeface="Cambria Math"/>
              <a:cs typeface="Cambria Math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83609" y="4339208"/>
            <a:ext cx="31813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a.	</a:t>
            </a:r>
            <a:r>
              <a:rPr sz="1800" spc="-15" dirty="0">
                <a:latin typeface="Franklin Gothic Medium"/>
                <a:cs typeface="Franklin Gothic Medium"/>
              </a:rPr>
              <a:t>Calculer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30" dirty="0">
                <a:latin typeface="Franklin Gothic Medium"/>
                <a:cs typeface="Franklin Gothic Medium"/>
              </a:rPr>
              <a:t>la</a:t>
            </a:r>
            <a:r>
              <a:rPr sz="1800" spc="1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dérivée de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l’erreur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83609" y="4888229"/>
            <a:ext cx="24974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b.	</a:t>
            </a:r>
            <a:r>
              <a:rPr sz="1800" spc="-15" dirty="0">
                <a:latin typeface="Franklin Gothic Medium"/>
                <a:cs typeface="Franklin Gothic Medium"/>
              </a:rPr>
              <a:t>Mettre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25" dirty="0">
                <a:latin typeface="Franklin Gothic Medium"/>
                <a:cs typeface="Franklin Gothic Medium"/>
              </a:rPr>
              <a:t>à </a:t>
            </a:r>
            <a:r>
              <a:rPr sz="1800" spc="-15" dirty="0">
                <a:latin typeface="Franklin Gothic Medium"/>
                <a:cs typeface="Franklin Gothic Medium"/>
              </a:rPr>
              <a:t>jour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28748" y="5436514"/>
            <a:ext cx="245427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Franklin Gothic Medium"/>
                <a:cs typeface="Franklin Gothic Medium"/>
              </a:rPr>
              <a:t>Jusqu’à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ce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que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“terminé”</a:t>
            </a:r>
            <a:endParaRPr sz="1800">
              <a:latin typeface="Franklin Gothic Medium"/>
              <a:cs typeface="Franklin Gothic Medium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5981890" y="2757995"/>
            <a:ext cx="4131945" cy="1040765"/>
            <a:chOff x="5981890" y="2757995"/>
            <a:chExt cx="4131945" cy="1040765"/>
          </a:xfrm>
        </p:grpSpPr>
        <p:sp>
          <p:nvSpPr>
            <p:cNvPr id="15" name="object 15"/>
            <p:cNvSpPr/>
            <p:nvPr/>
          </p:nvSpPr>
          <p:spPr>
            <a:xfrm>
              <a:off x="5993003" y="2769107"/>
              <a:ext cx="4109720" cy="1018540"/>
            </a:xfrm>
            <a:custGeom>
              <a:avLst/>
              <a:gdLst/>
              <a:ahLst/>
              <a:cxnLst/>
              <a:rect l="l" t="t" r="r" b="b"/>
              <a:pathLst>
                <a:path w="4109720" h="1018539">
                  <a:moveTo>
                    <a:pt x="4109593" y="0"/>
                  </a:moveTo>
                  <a:lnTo>
                    <a:pt x="1168273" y="0"/>
                  </a:lnTo>
                  <a:lnTo>
                    <a:pt x="1168273" y="593851"/>
                  </a:lnTo>
                  <a:lnTo>
                    <a:pt x="0" y="618108"/>
                  </a:lnTo>
                  <a:lnTo>
                    <a:pt x="1168273" y="848359"/>
                  </a:lnTo>
                  <a:lnTo>
                    <a:pt x="1168273" y="1018031"/>
                  </a:lnTo>
                  <a:lnTo>
                    <a:pt x="4109593" y="1018031"/>
                  </a:lnTo>
                  <a:lnTo>
                    <a:pt x="4109593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5993003" y="2769107"/>
              <a:ext cx="4109720" cy="1018540"/>
            </a:xfrm>
            <a:custGeom>
              <a:avLst/>
              <a:gdLst/>
              <a:ahLst/>
              <a:cxnLst/>
              <a:rect l="l" t="t" r="r" b="b"/>
              <a:pathLst>
                <a:path w="4109720" h="1018539">
                  <a:moveTo>
                    <a:pt x="1168273" y="0"/>
                  </a:moveTo>
                  <a:lnTo>
                    <a:pt x="1658493" y="0"/>
                  </a:lnTo>
                  <a:lnTo>
                    <a:pt x="2393823" y="0"/>
                  </a:lnTo>
                  <a:lnTo>
                    <a:pt x="4109593" y="0"/>
                  </a:lnTo>
                  <a:lnTo>
                    <a:pt x="4109593" y="593851"/>
                  </a:lnTo>
                  <a:lnTo>
                    <a:pt x="4109593" y="848359"/>
                  </a:lnTo>
                  <a:lnTo>
                    <a:pt x="4109593" y="1018031"/>
                  </a:lnTo>
                  <a:lnTo>
                    <a:pt x="2393823" y="1018031"/>
                  </a:lnTo>
                  <a:lnTo>
                    <a:pt x="1658493" y="1018031"/>
                  </a:lnTo>
                  <a:lnTo>
                    <a:pt x="1168273" y="1018031"/>
                  </a:lnTo>
                  <a:lnTo>
                    <a:pt x="1168273" y="848359"/>
                  </a:lnTo>
                  <a:lnTo>
                    <a:pt x="0" y="618108"/>
                  </a:lnTo>
                  <a:lnTo>
                    <a:pt x="1168273" y="593851"/>
                  </a:lnTo>
                  <a:lnTo>
                    <a:pt x="1168273" y="0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7302372" y="2894202"/>
            <a:ext cx="2661285" cy="7588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7465" marR="30480" algn="ctr">
              <a:lnSpc>
                <a:spcPct val="100000"/>
              </a:lnSpc>
              <a:spcBef>
                <a:spcPts val="105"/>
              </a:spcBef>
            </a:pPr>
            <a:r>
              <a:rPr sz="16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Déplacer</a:t>
            </a:r>
            <a:r>
              <a:rPr sz="16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le </a:t>
            </a:r>
            <a:r>
              <a:rPr sz="16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calcul</a:t>
            </a:r>
            <a:r>
              <a:rPr sz="1600" spc="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à</a:t>
            </a:r>
            <a:r>
              <a:rPr sz="16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l’extérieur </a:t>
            </a:r>
            <a:r>
              <a:rPr sz="1600" spc="-38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de</a:t>
            </a:r>
            <a:r>
              <a:rPr sz="16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la</a:t>
            </a:r>
            <a:r>
              <a:rPr sz="16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boucle</a:t>
            </a:r>
            <a:r>
              <a:rPr sz="16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car</a:t>
            </a:r>
            <a:r>
              <a:rPr sz="1600" spc="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il </a:t>
            </a:r>
            <a:r>
              <a:rPr sz="16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est</a:t>
            </a:r>
            <a:r>
              <a:rPr sz="16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répété </a:t>
            </a:r>
            <a:r>
              <a:rPr sz="16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pour</a:t>
            </a:r>
            <a:r>
              <a:rPr sz="16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tous</a:t>
            </a:r>
            <a:r>
              <a:rPr sz="1600" spc="-5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les</a:t>
            </a:r>
            <a:r>
              <a:rPr sz="16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600" i="1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w</a:t>
            </a:r>
            <a:r>
              <a:rPr sz="1575" i="1" spc="-44" baseline="-21164" dirty="0">
                <a:solidFill>
                  <a:srgbClr val="FFFFFF"/>
                </a:solidFill>
                <a:latin typeface="Franklin Gothic Medium"/>
                <a:cs typeface="Franklin Gothic Medium"/>
              </a:rPr>
              <a:t>i</a:t>
            </a:r>
            <a:endParaRPr sz="1575" baseline="-21164">
              <a:latin typeface="Franklin Gothic Medium"/>
              <a:cs typeface="Franklin Gothic Medium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55</a:t>
            </a:fld>
            <a:endParaRPr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E0CF49D-5ED2-B025-C859-AF2FEA4F9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8077" y="2691572"/>
            <a:ext cx="300997" cy="3247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3DB2152-5552-B6DF-0CC6-2216B67B4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019" y="3213453"/>
            <a:ext cx="1215416" cy="307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F00CA8F-334B-608A-7616-9C9B2FBBFA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5479" y="4762873"/>
            <a:ext cx="2813316" cy="55043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B0BC5AF-81B4-1D48-ACD5-B70DB8CB95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7968" y="4111378"/>
            <a:ext cx="1080156" cy="73995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941320" y="457200"/>
            <a:ext cx="7526020" cy="6142355"/>
            <a:chOff x="2941320" y="457200"/>
            <a:chExt cx="7526020" cy="614235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41320" y="591312"/>
              <a:ext cx="3502199" cy="600765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317871" y="1662683"/>
              <a:ext cx="5144770" cy="1555115"/>
            </a:xfrm>
            <a:custGeom>
              <a:avLst/>
              <a:gdLst/>
              <a:ahLst/>
              <a:cxnLst/>
              <a:rect l="l" t="t" r="r" b="b"/>
              <a:pathLst>
                <a:path w="5144770" h="1555114">
                  <a:moveTo>
                    <a:pt x="5144388" y="0"/>
                  </a:moveTo>
                  <a:lnTo>
                    <a:pt x="1803780" y="0"/>
                  </a:lnTo>
                  <a:lnTo>
                    <a:pt x="1803780" y="746760"/>
                  </a:lnTo>
                  <a:lnTo>
                    <a:pt x="0" y="1554861"/>
                  </a:lnTo>
                  <a:lnTo>
                    <a:pt x="1803780" y="1066800"/>
                  </a:lnTo>
                  <a:lnTo>
                    <a:pt x="1803780" y="1280160"/>
                  </a:lnTo>
                  <a:lnTo>
                    <a:pt x="5144388" y="1280160"/>
                  </a:lnTo>
                  <a:lnTo>
                    <a:pt x="5144388" y="0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317871" y="1662683"/>
              <a:ext cx="5144770" cy="1555115"/>
            </a:xfrm>
            <a:custGeom>
              <a:avLst/>
              <a:gdLst/>
              <a:ahLst/>
              <a:cxnLst/>
              <a:rect l="l" t="t" r="r" b="b"/>
              <a:pathLst>
                <a:path w="5144770" h="1555114">
                  <a:moveTo>
                    <a:pt x="1803780" y="0"/>
                  </a:moveTo>
                  <a:lnTo>
                    <a:pt x="2360549" y="0"/>
                  </a:lnTo>
                  <a:lnTo>
                    <a:pt x="3195701" y="0"/>
                  </a:lnTo>
                  <a:lnTo>
                    <a:pt x="5144388" y="0"/>
                  </a:lnTo>
                  <a:lnTo>
                    <a:pt x="5144388" y="746760"/>
                  </a:lnTo>
                  <a:lnTo>
                    <a:pt x="5144388" y="1066800"/>
                  </a:lnTo>
                  <a:lnTo>
                    <a:pt x="5144388" y="1280160"/>
                  </a:lnTo>
                  <a:lnTo>
                    <a:pt x="3195701" y="1280160"/>
                  </a:lnTo>
                  <a:lnTo>
                    <a:pt x="2360549" y="1280160"/>
                  </a:lnTo>
                  <a:lnTo>
                    <a:pt x="1803780" y="1280160"/>
                  </a:lnTo>
                  <a:lnTo>
                    <a:pt x="1803780" y="1066800"/>
                  </a:lnTo>
                  <a:lnTo>
                    <a:pt x="0" y="1554861"/>
                  </a:lnTo>
                  <a:lnTo>
                    <a:pt x="1803780" y="746760"/>
                  </a:lnTo>
                  <a:lnTo>
                    <a:pt x="1803780" y="0"/>
                  </a:lnTo>
                  <a:close/>
                </a:path>
              </a:pathLst>
            </a:custGeom>
            <a:ln w="9524">
              <a:solidFill>
                <a:srgbClr val="335B7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56</a:t>
            </a:fld>
            <a:endParaRPr dirty="0"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56666" y="799845"/>
            <a:ext cx="1895475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40" dirty="0">
                <a:solidFill>
                  <a:srgbClr val="404040"/>
                </a:solidFill>
                <a:latin typeface="Trebuchet MS"/>
                <a:cs typeface="Trebuchet MS"/>
              </a:rPr>
              <a:t>NORMALISATION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199503" y="1794510"/>
            <a:ext cx="3046095" cy="100266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1600" spc="-50" dirty="0">
                <a:latin typeface="Franklin Gothic Medium"/>
                <a:cs typeface="Franklin Gothic Medium"/>
              </a:rPr>
              <a:t>Avant</a:t>
            </a:r>
            <a:r>
              <a:rPr sz="1600" spc="5" dirty="0">
                <a:latin typeface="Franklin Gothic Medium"/>
                <a:cs typeface="Franklin Gothic Medium"/>
              </a:rPr>
              <a:t> </a:t>
            </a:r>
            <a:r>
              <a:rPr sz="1600" dirty="0">
                <a:latin typeface="Franklin Gothic Medium"/>
                <a:cs typeface="Franklin Gothic Medium"/>
              </a:rPr>
              <a:t>de</a:t>
            </a:r>
            <a:r>
              <a:rPr sz="1600" spc="5" dirty="0">
                <a:latin typeface="Franklin Gothic Medium"/>
                <a:cs typeface="Franklin Gothic Medium"/>
              </a:rPr>
              <a:t> </a:t>
            </a:r>
            <a:r>
              <a:rPr sz="1600" spc="-20" dirty="0">
                <a:latin typeface="Franklin Gothic Medium"/>
                <a:cs typeface="Franklin Gothic Medium"/>
              </a:rPr>
              <a:t>commencer </a:t>
            </a:r>
            <a:r>
              <a:rPr sz="1600" spc="-15" dirty="0">
                <a:latin typeface="Franklin Gothic Medium"/>
                <a:cs typeface="Franklin Gothic Medium"/>
              </a:rPr>
              <a:t> l'apprentissage,</a:t>
            </a:r>
            <a:r>
              <a:rPr sz="1600" spc="-65" dirty="0">
                <a:latin typeface="Franklin Gothic Medium"/>
                <a:cs typeface="Franklin Gothic Medium"/>
              </a:rPr>
              <a:t> </a:t>
            </a:r>
            <a:r>
              <a:rPr sz="1600" spc="-5" dirty="0">
                <a:latin typeface="Franklin Gothic Medium"/>
                <a:cs typeface="Franklin Gothic Medium"/>
              </a:rPr>
              <a:t>on </a:t>
            </a:r>
            <a:r>
              <a:rPr sz="1600" spc="-10" dirty="0">
                <a:latin typeface="Franklin Gothic Medium"/>
                <a:cs typeface="Franklin Gothic Medium"/>
              </a:rPr>
              <a:t>peut</a:t>
            </a:r>
            <a:r>
              <a:rPr sz="1600" spc="-35" dirty="0">
                <a:latin typeface="Franklin Gothic Medium"/>
                <a:cs typeface="Franklin Gothic Medium"/>
              </a:rPr>
              <a:t> </a:t>
            </a:r>
            <a:r>
              <a:rPr sz="1600" spc="-20" dirty="0">
                <a:latin typeface="Franklin Gothic Medium"/>
                <a:cs typeface="Franklin Gothic Medium"/>
              </a:rPr>
              <a:t>normaliser </a:t>
            </a:r>
            <a:r>
              <a:rPr sz="1600" spc="-385" dirty="0">
                <a:latin typeface="Franklin Gothic Medium"/>
                <a:cs typeface="Franklin Gothic Medium"/>
              </a:rPr>
              <a:t> </a:t>
            </a:r>
            <a:r>
              <a:rPr sz="1600" spc="-5" dirty="0">
                <a:latin typeface="Franklin Gothic Medium"/>
                <a:cs typeface="Franklin Gothic Medium"/>
              </a:rPr>
              <a:t>(entre </a:t>
            </a:r>
            <a:r>
              <a:rPr sz="1600" spc="10" dirty="0">
                <a:latin typeface="Franklin Gothic Medium"/>
                <a:cs typeface="Franklin Gothic Medium"/>
              </a:rPr>
              <a:t>-1 </a:t>
            </a:r>
            <a:r>
              <a:rPr sz="1600" spc="-15" dirty="0">
                <a:latin typeface="Franklin Gothic Medium"/>
                <a:cs typeface="Franklin Gothic Medium"/>
              </a:rPr>
              <a:t>et </a:t>
            </a:r>
            <a:r>
              <a:rPr sz="1600" spc="-5" dirty="0">
                <a:latin typeface="Franklin Gothic Medium"/>
                <a:cs typeface="Franklin Gothic Medium"/>
              </a:rPr>
              <a:t>1) ou entre </a:t>
            </a:r>
            <a:r>
              <a:rPr sz="1600" spc="5" dirty="0">
                <a:latin typeface="Franklin Gothic Medium"/>
                <a:cs typeface="Franklin Gothic Medium"/>
              </a:rPr>
              <a:t>(0 </a:t>
            </a:r>
            <a:r>
              <a:rPr sz="1600" spc="-15" dirty="0">
                <a:latin typeface="Franklin Gothic Medium"/>
                <a:cs typeface="Franklin Gothic Medium"/>
              </a:rPr>
              <a:t>et </a:t>
            </a:r>
            <a:r>
              <a:rPr sz="1600" spc="-5" dirty="0">
                <a:latin typeface="Franklin Gothic Medium"/>
                <a:cs typeface="Franklin Gothic Medium"/>
              </a:rPr>
              <a:t>1) </a:t>
            </a:r>
            <a:r>
              <a:rPr sz="1600" dirty="0">
                <a:latin typeface="Franklin Gothic Medium"/>
                <a:cs typeface="Franklin Gothic Medium"/>
              </a:rPr>
              <a:t> </a:t>
            </a:r>
            <a:r>
              <a:rPr sz="1600" spc="-10" dirty="0">
                <a:latin typeface="Franklin Gothic Medium"/>
                <a:cs typeface="Franklin Gothic Medium"/>
              </a:rPr>
              <a:t>chacun </a:t>
            </a:r>
            <a:r>
              <a:rPr sz="1600" spc="5" dirty="0">
                <a:latin typeface="Franklin Gothic Medium"/>
                <a:cs typeface="Franklin Gothic Medium"/>
              </a:rPr>
              <a:t>des</a:t>
            </a:r>
            <a:r>
              <a:rPr sz="1600" dirty="0">
                <a:latin typeface="Franklin Gothic Medium"/>
                <a:cs typeface="Franklin Gothic Medium"/>
              </a:rPr>
              <a:t> </a:t>
            </a:r>
            <a:r>
              <a:rPr sz="1600" spc="-10" dirty="0">
                <a:latin typeface="Franklin Gothic Medium"/>
                <a:cs typeface="Franklin Gothic Medium"/>
              </a:rPr>
              <a:t>attributs.</a:t>
            </a:r>
            <a:endParaRPr sz="16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6341" y="699897"/>
            <a:ext cx="3024505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15" dirty="0">
                <a:solidFill>
                  <a:srgbClr val="404040"/>
                </a:solidFill>
                <a:latin typeface="Trebuchet MS"/>
                <a:cs typeface="Trebuchet MS"/>
              </a:rPr>
              <a:t>EXEMPLE</a:t>
            </a:r>
            <a:r>
              <a:rPr sz="2000" b="1" spc="-6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2000" b="1" spc="-12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15" dirty="0">
                <a:solidFill>
                  <a:srgbClr val="404040"/>
                </a:solidFill>
                <a:latin typeface="Trebuchet MS"/>
                <a:cs typeface="Trebuchet MS"/>
              </a:rPr>
              <a:t>RÉGRESSION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8431" y="5053584"/>
            <a:ext cx="6992111" cy="105765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73695" y="874775"/>
            <a:ext cx="3419855" cy="5108448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226263" y="6435035"/>
            <a:ext cx="573405" cy="233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75"/>
              </a:lnSpc>
            </a:pPr>
            <a:r>
              <a:rPr sz="1400" u="sng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4"/>
              </a:rPr>
              <a:t>Souíce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539473" y="6515124"/>
            <a:ext cx="241300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57</a:t>
            </a:fld>
            <a:endParaRPr sz="12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515112" y="789431"/>
            <a:ext cx="10884535" cy="5876925"/>
            <a:chOff x="515112" y="789431"/>
            <a:chExt cx="10884535" cy="587692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15112" y="789431"/>
              <a:ext cx="7184136" cy="210007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940808" y="2432304"/>
              <a:ext cx="6458712" cy="4233672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58</a:t>
            </a:fld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8335C0-0CBC-E23F-EAEC-A12E93337690}"/>
              </a:ext>
            </a:extLst>
          </p:cNvPr>
          <p:cNvSpPr txBox="1"/>
          <p:nvPr/>
        </p:nvSpPr>
        <p:spPr>
          <a:xfrm>
            <a:off x="1143000" y="3200400"/>
            <a:ext cx="243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Qu’est-ce que notre modèle nous donne? Il nous créé une équation car il a étudié les poids!</a:t>
            </a:r>
            <a:endParaRPr lang="en-CA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76476" y="1518869"/>
            <a:ext cx="1791970" cy="4210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6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600" b="1" spc="-6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600" b="1" spc="-14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600" b="1" spc="5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2600" b="1" spc="60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2600" b="1" spc="95" dirty="0">
                <a:solidFill>
                  <a:srgbClr val="404040"/>
                </a:solidFill>
                <a:latin typeface="Trebuchet MS"/>
                <a:cs typeface="Trebuchet MS"/>
              </a:rPr>
              <a:t>SUMÉ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30323" y="2442972"/>
            <a:ext cx="0" cy="2886075"/>
          </a:xfrm>
          <a:custGeom>
            <a:avLst/>
            <a:gdLst/>
            <a:ahLst/>
            <a:cxnLst/>
            <a:rect l="l" t="t" r="r" b="b"/>
            <a:pathLst>
              <a:path h="2886075">
                <a:moveTo>
                  <a:pt x="0" y="0"/>
                </a:moveTo>
                <a:lnTo>
                  <a:pt x="0" y="2885821"/>
                </a:lnTo>
              </a:path>
            </a:pathLst>
          </a:custGeom>
          <a:ln w="57150">
            <a:solidFill>
              <a:srgbClr val="179C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64552" y="1313929"/>
            <a:ext cx="746760" cy="744220"/>
          </a:xfrm>
          <a:custGeom>
            <a:avLst/>
            <a:gdLst/>
            <a:ahLst/>
            <a:cxnLst/>
            <a:rect l="l" t="t" r="r" b="b"/>
            <a:pathLst>
              <a:path w="746760" h="744219">
                <a:moveTo>
                  <a:pt x="699427" y="77762"/>
                </a:moveTo>
                <a:lnTo>
                  <a:pt x="680847" y="55016"/>
                </a:lnTo>
                <a:lnTo>
                  <a:pt x="680847" y="77762"/>
                </a:lnTo>
                <a:lnTo>
                  <a:pt x="680643" y="78625"/>
                </a:lnTo>
                <a:lnTo>
                  <a:pt x="674878" y="100952"/>
                </a:lnTo>
                <a:lnTo>
                  <a:pt x="674243" y="101549"/>
                </a:lnTo>
                <a:lnTo>
                  <a:pt x="653669" y="104686"/>
                </a:lnTo>
                <a:lnTo>
                  <a:pt x="633653" y="100533"/>
                </a:lnTo>
                <a:lnTo>
                  <a:pt x="633653" y="120472"/>
                </a:lnTo>
                <a:lnTo>
                  <a:pt x="622046" y="159804"/>
                </a:lnTo>
                <a:lnTo>
                  <a:pt x="622046" y="282536"/>
                </a:lnTo>
                <a:lnTo>
                  <a:pt x="619747" y="297929"/>
                </a:lnTo>
                <a:lnTo>
                  <a:pt x="618769" y="297967"/>
                </a:lnTo>
                <a:lnTo>
                  <a:pt x="616813" y="297967"/>
                </a:lnTo>
                <a:lnTo>
                  <a:pt x="595744" y="295567"/>
                </a:lnTo>
                <a:lnTo>
                  <a:pt x="562279" y="291769"/>
                </a:lnTo>
                <a:lnTo>
                  <a:pt x="511035" y="273977"/>
                </a:lnTo>
                <a:lnTo>
                  <a:pt x="464896" y="245465"/>
                </a:lnTo>
                <a:lnTo>
                  <a:pt x="425678" y="207098"/>
                </a:lnTo>
                <a:lnTo>
                  <a:pt x="435800" y="195668"/>
                </a:lnTo>
                <a:lnTo>
                  <a:pt x="447776" y="186436"/>
                </a:lnTo>
                <a:lnTo>
                  <a:pt x="461264" y="179628"/>
                </a:lnTo>
                <a:lnTo>
                  <a:pt x="475932" y="175463"/>
                </a:lnTo>
                <a:lnTo>
                  <a:pt x="506285" y="198005"/>
                </a:lnTo>
                <a:lnTo>
                  <a:pt x="539267" y="216077"/>
                </a:lnTo>
                <a:lnTo>
                  <a:pt x="574421" y="229489"/>
                </a:lnTo>
                <a:lnTo>
                  <a:pt x="611238" y="237985"/>
                </a:lnTo>
                <a:lnTo>
                  <a:pt x="617728" y="252145"/>
                </a:lnTo>
                <a:lnTo>
                  <a:pt x="621347" y="267131"/>
                </a:lnTo>
                <a:lnTo>
                  <a:pt x="622046" y="282536"/>
                </a:lnTo>
                <a:lnTo>
                  <a:pt x="622046" y="159804"/>
                </a:lnTo>
                <a:lnTo>
                  <a:pt x="604989" y="217576"/>
                </a:lnTo>
                <a:lnTo>
                  <a:pt x="575754" y="210007"/>
                </a:lnTo>
                <a:lnTo>
                  <a:pt x="547725" y="199085"/>
                </a:lnTo>
                <a:lnTo>
                  <a:pt x="521182" y="184950"/>
                </a:lnTo>
                <a:lnTo>
                  <a:pt x="507517" y="175463"/>
                </a:lnTo>
                <a:lnTo>
                  <a:pt x="496392" y="167728"/>
                </a:lnTo>
                <a:lnTo>
                  <a:pt x="552259" y="83096"/>
                </a:lnTo>
                <a:lnTo>
                  <a:pt x="571157" y="95427"/>
                </a:lnTo>
                <a:lnTo>
                  <a:pt x="591121" y="105816"/>
                </a:lnTo>
                <a:lnTo>
                  <a:pt x="612000" y="114185"/>
                </a:lnTo>
                <a:lnTo>
                  <a:pt x="633653" y="120472"/>
                </a:lnTo>
                <a:lnTo>
                  <a:pt x="633653" y="100533"/>
                </a:lnTo>
                <a:lnTo>
                  <a:pt x="625119" y="98755"/>
                </a:lnTo>
                <a:lnTo>
                  <a:pt x="596379" y="87579"/>
                </a:lnTo>
                <a:lnTo>
                  <a:pt x="588365" y="83096"/>
                </a:lnTo>
                <a:lnTo>
                  <a:pt x="571080" y="73444"/>
                </a:lnTo>
                <a:lnTo>
                  <a:pt x="552894" y="58686"/>
                </a:lnTo>
                <a:lnTo>
                  <a:pt x="541185" y="39255"/>
                </a:lnTo>
                <a:lnTo>
                  <a:pt x="541223" y="38392"/>
                </a:lnTo>
                <a:lnTo>
                  <a:pt x="541655" y="37757"/>
                </a:lnTo>
                <a:lnTo>
                  <a:pt x="555091" y="19113"/>
                </a:lnTo>
                <a:lnTo>
                  <a:pt x="555675" y="18808"/>
                </a:lnTo>
                <a:lnTo>
                  <a:pt x="556539" y="18808"/>
                </a:lnTo>
                <a:lnTo>
                  <a:pt x="620458" y="43205"/>
                </a:lnTo>
                <a:lnTo>
                  <a:pt x="679780" y="76390"/>
                </a:lnTo>
                <a:lnTo>
                  <a:pt x="680847" y="77762"/>
                </a:lnTo>
                <a:lnTo>
                  <a:pt x="680847" y="55016"/>
                </a:lnTo>
                <a:lnTo>
                  <a:pt x="659917" y="42303"/>
                </a:lnTo>
                <a:lnTo>
                  <a:pt x="628434" y="26149"/>
                </a:lnTo>
                <a:lnTo>
                  <a:pt x="611136" y="18808"/>
                </a:lnTo>
                <a:lnTo>
                  <a:pt x="595871" y="12319"/>
                </a:lnTo>
                <a:lnTo>
                  <a:pt x="562356" y="863"/>
                </a:lnTo>
                <a:lnTo>
                  <a:pt x="555891" y="0"/>
                </a:lnTo>
                <a:lnTo>
                  <a:pt x="549617" y="1104"/>
                </a:lnTo>
                <a:lnTo>
                  <a:pt x="543966" y="4051"/>
                </a:lnTo>
                <a:lnTo>
                  <a:pt x="539381" y="8674"/>
                </a:lnTo>
                <a:lnTo>
                  <a:pt x="521512" y="33528"/>
                </a:lnTo>
                <a:lnTo>
                  <a:pt x="521169" y="42557"/>
                </a:lnTo>
                <a:lnTo>
                  <a:pt x="525449" y="49695"/>
                </a:lnTo>
                <a:lnTo>
                  <a:pt x="538010" y="70459"/>
                </a:lnTo>
                <a:lnTo>
                  <a:pt x="482015" y="155244"/>
                </a:lnTo>
                <a:lnTo>
                  <a:pt x="457619" y="160642"/>
                </a:lnTo>
                <a:lnTo>
                  <a:pt x="435673" y="171792"/>
                </a:lnTo>
                <a:lnTo>
                  <a:pt x="417169" y="188036"/>
                </a:lnTo>
                <a:lnTo>
                  <a:pt x="403098" y="208699"/>
                </a:lnTo>
                <a:lnTo>
                  <a:pt x="422732" y="232371"/>
                </a:lnTo>
                <a:lnTo>
                  <a:pt x="444893" y="253530"/>
                </a:lnTo>
                <a:lnTo>
                  <a:pt x="469353" y="271995"/>
                </a:lnTo>
                <a:lnTo>
                  <a:pt x="495884" y="287566"/>
                </a:lnTo>
                <a:lnTo>
                  <a:pt x="466788" y="349770"/>
                </a:lnTo>
                <a:lnTo>
                  <a:pt x="464388" y="354368"/>
                </a:lnTo>
                <a:lnTo>
                  <a:pt x="466204" y="360057"/>
                </a:lnTo>
                <a:lnTo>
                  <a:pt x="475462" y="364807"/>
                </a:lnTo>
                <a:lnTo>
                  <a:pt x="481152" y="363004"/>
                </a:lnTo>
                <a:lnTo>
                  <a:pt x="483514" y="358368"/>
                </a:lnTo>
                <a:lnTo>
                  <a:pt x="483743" y="357936"/>
                </a:lnTo>
                <a:lnTo>
                  <a:pt x="512953" y="295567"/>
                </a:lnTo>
                <a:lnTo>
                  <a:pt x="538010" y="304774"/>
                </a:lnTo>
                <a:lnTo>
                  <a:pt x="563803" y="311416"/>
                </a:lnTo>
                <a:lnTo>
                  <a:pt x="590143" y="315429"/>
                </a:lnTo>
                <a:lnTo>
                  <a:pt x="616813" y="316801"/>
                </a:lnTo>
                <a:lnTo>
                  <a:pt x="621753" y="316801"/>
                </a:lnTo>
                <a:lnTo>
                  <a:pt x="626706" y="316649"/>
                </a:lnTo>
                <a:lnTo>
                  <a:pt x="632942" y="316293"/>
                </a:lnTo>
                <a:lnTo>
                  <a:pt x="638187" y="297967"/>
                </a:lnTo>
                <a:lnTo>
                  <a:pt x="639826" y="292265"/>
                </a:lnTo>
                <a:lnTo>
                  <a:pt x="640346" y="271995"/>
                </a:lnTo>
                <a:lnTo>
                  <a:pt x="640346" y="267131"/>
                </a:lnTo>
                <a:lnTo>
                  <a:pt x="634974" y="243662"/>
                </a:lnTo>
                <a:lnTo>
                  <a:pt x="623481" y="221462"/>
                </a:lnTo>
                <a:lnTo>
                  <a:pt x="624624" y="217576"/>
                </a:lnTo>
                <a:lnTo>
                  <a:pt x="652259" y="123964"/>
                </a:lnTo>
                <a:lnTo>
                  <a:pt x="684530" y="119049"/>
                </a:lnTo>
                <a:lnTo>
                  <a:pt x="691248" y="112966"/>
                </a:lnTo>
                <a:lnTo>
                  <a:pt x="693381" y="104686"/>
                </a:lnTo>
                <a:lnTo>
                  <a:pt x="698906" y="83337"/>
                </a:lnTo>
                <a:lnTo>
                  <a:pt x="699427" y="77762"/>
                </a:lnTo>
                <a:close/>
              </a:path>
              <a:path w="746760" h="744219">
                <a:moveTo>
                  <a:pt x="746683" y="242620"/>
                </a:moveTo>
                <a:lnTo>
                  <a:pt x="654024" y="242620"/>
                </a:lnTo>
                <a:lnTo>
                  <a:pt x="656069" y="248780"/>
                </a:lnTo>
                <a:lnTo>
                  <a:pt x="657555" y="255066"/>
                </a:lnTo>
                <a:lnTo>
                  <a:pt x="658583" y="261454"/>
                </a:lnTo>
                <a:lnTo>
                  <a:pt x="727837" y="261454"/>
                </a:lnTo>
                <a:lnTo>
                  <a:pt x="727837" y="489839"/>
                </a:lnTo>
                <a:lnTo>
                  <a:pt x="722617" y="515493"/>
                </a:lnTo>
                <a:lnTo>
                  <a:pt x="721042" y="517829"/>
                </a:lnTo>
                <a:lnTo>
                  <a:pt x="721042" y="550456"/>
                </a:lnTo>
                <a:lnTo>
                  <a:pt x="701103" y="588556"/>
                </a:lnTo>
                <a:lnTo>
                  <a:pt x="612051" y="684022"/>
                </a:lnTo>
                <a:lnTo>
                  <a:pt x="578472" y="709561"/>
                </a:lnTo>
                <a:lnTo>
                  <a:pt x="565645" y="715530"/>
                </a:lnTo>
                <a:lnTo>
                  <a:pt x="574738" y="703326"/>
                </a:lnTo>
                <a:lnTo>
                  <a:pt x="581431" y="689800"/>
                </a:lnTo>
                <a:lnTo>
                  <a:pt x="585609" y="675297"/>
                </a:lnTo>
                <a:lnTo>
                  <a:pt x="587121" y="660158"/>
                </a:lnTo>
                <a:lnTo>
                  <a:pt x="587908" y="574624"/>
                </a:lnTo>
                <a:lnTo>
                  <a:pt x="661885" y="574624"/>
                </a:lnTo>
                <a:lnTo>
                  <a:pt x="678230" y="573024"/>
                </a:lnTo>
                <a:lnTo>
                  <a:pt x="693813" y="568350"/>
                </a:lnTo>
                <a:lnTo>
                  <a:pt x="708240" y="560768"/>
                </a:lnTo>
                <a:lnTo>
                  <a:pt x="721042" y="550456"/>
                </a:lnTo>
                <a:lnTo>
                  <a:pt x="721042" y="517829"/>
                </a:lnTo>
                <a:lnTo>
                  <a:pt x="708482" y="536448"/>
                </a:lnTo>
                <a:lnTo>
                  <a:pt x="687527" y="550583"/>
                </a:lnTo>
                <a:lnTo>
                  <a:pt x="661885" y="555777"/>
                </a:lnTo>
                <a:lnTo>
                  <a:pt x="569226" y="555777"/>
                </a:lnTo>
                <a:lnTo>
                  <a:pt x="568312" y="656412"/>
                </a:lnTo>
                <a:lnTo>
                  <a:pt x="548703" y="706183"/>
                </a:lnTo>
                <a:lnTo>
                  <a:pt x="502361" y="725347"/>
                </a:lnTo>
                <a:lnTo>
                  <a:pt x="247256" y="725347"/>
                </a:lnTo>
                <a:lnTo>
                  <a:pt x="247256" y="656412"/>
                </a:lnTo>
                <a:lnTo>
                  <a:pt x="247256" y="261454"/>
                </a:lnTo>
                <a:lnTo>
                  <a:pt x="425602" y="261454"/>
                </a:lnTo>
                <a:lnTo>
                  <a:pt x="420725" y="256921"/>
                </a:lnTo>
                <a:lnTo>
                  <a:pt x="415950" y="252272"/>
                </a:lnTo>
                <a:lnTo>
                  <a:pt x="411264" y="247510"/>
                </a:lnTo>
                <a:lnTo>
                  <a:pt x="406679" y="242620"/>
                </a:lnTo>
                <a:lnTo>
                  <a:pt x="228409" y="242620"/>
                </a:lnTo>
                <a:lnTo>
                  <a:pt x="228409" y="656412"/>
                </a:lnTo>
                <a:lnTo>
                  <a:pt x="23368" y="596582"/>
                </a:lnTo>
                <a:lnTo>
                  <a:pt x="160375" y="127254"/>
                </a:lnTo>
                <a:lnTo>
                  <a:pt x="389636" y="194144"/>
                </a:lnTo>
                <a:lnTo>
                  <a:pt x="392823" y="188366"/>
                </a:lnTo>
                <a:lnTo>
                  <a:pt x="396506" y="182880"/>
                </a:lnTo>
                <a:lnTo>
                  <a:pt x="400710" y="177736"/>
                </a:lnTo>
                <a:lnTo>
                  <a:pt x="227647" y="127254"/>
                </a:lnTo>
                <a:lnTo>
                  <a:pt x="147561" y="103898"/>
                </a:lnTo>
                <a:lnTo>
                  <a:pt x="0" y="609384"/>
                </a:lnTo>
                <a:lnTo>
                  <a:pt x="228409" y="676033"/>
                </a:lnTo>
                <a:lnTo>
                  <a:pt x="228409" y="744194"/>
                </a:lnTo>
                <a:lnTo>
                  <a:pt x="516140" y="744194"/>
                </a:lnTo>
                <a:lnTo>
                  <a:pt x="546747" y="741006"/>
                </a:lnTo>
                <a:lnTo>
                  <a:pt x="587438" y="725347"/>
                </a:lnTo>
                <a:lnTo>
                  <a:pt x="625716" y="696950"/>
                </a:lnTo>
                <a:lnTo>
                  <a:pt x="705497" y="612508"/>
                </a:lnTo>
                <a:lnTo>
                  <a:pt x="736041" y="564718"/>
                </a:lnTo>
                <a:lnTo>
                  <a:pt x="740206" y="550456"/>
                </a:lnTo>
                <a:lnTo>
                  <a:pt x="743991" y="537502"/>
                </a:lnTo>
                <a:lnTo>
                  <a:pt x="746683" y="509016"/>
                </a:lnTo>
                <a:lnTo>
                  <a:pt x="746683" y="242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23998" y="2434209"/>
            <a:ext cx="63595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0"/>
              </a:spcBef>
              <a:buChar char="●"/>
              <a:tabLst>
                <a:tab pos="353695" algn="l"/>
                <a:tab pos="354330" algn="l"/>
              </a:tabLst>
            </a:pPr>
            <a:r>
              <a:rPr sz="1800" spc="-45" dirty="0">
                <a:latin typeface="Franklin Gothic Medium"/>
                <a:cs typeface="Franklin Gothic Medium"/>
              </a:rPr>
              <a:t>Algorithme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spc="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descente</a:t>
            </a:r>
            <a:r>
              <a:rPr sz="1800" spc="-1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du</a:t>
            </a:r>
            <a:r>
              <a:rPr sz="1800" spc="1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gradient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pour</a:t>
            </a:r>
            <a:r>
              <a:rPr sz="1800" spc="-15" dirty="0">
                <a:latin typeface="Franklin Gothic Medium"/>
                <a:cs typeface="Franklin Gothic Medium"/>
              </a:rPr>
              <a:t> </a:t>
            </a:r>
            <a:r>
              <a:rPr sz="1800" spc="-30" dirty="0">
                <a:latin typeface="Franklin Gothic Medium"/>
                <a:cs typeface="Franklin Gothic Medium"/>
              </a:rPr>
              <a:t>la</a:t>
            </a:r>
            <a:r>
              <a:rPr sz="1800" spc="-10" dirty="0">
                <a:latin typeface="Franklin Gothic Medium"/>
                <a:cs typeface="Franklin Gothic Medium"/>
              </a:rPr>
              <a:t> régression</a:t>
            </a:r>
            <a:r>
              <a:rPr sz="1800" spc="-20" dirty="0">
                <a:latin typeface="Franklin Gothic Medium"/>
                <a:cs typeface="Franklin Gothic Medium"/>
              </a:rPr>
              <a:t> linéaire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59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30097" y="939749"/>
            <a:ext cx="2931160" cy="2565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500" b="1" spc="-30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1500" b="1" spc="-25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500" b="1" spc="80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1500" b="1" spc="10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500" b="1" spc="-10" dirty="0">
                <a:solidFill>
                  <a:srgbClr val="404040"/>
                </a:solidFill>
                <a:latin typeface="Trebuchet MS"/>
                <a:cs typeface="Trebuchet MS"/>
              </a:rPr>
              <a:t>EN</a:t>
            </a:r>
            <a:r>
              <a:rPr sz="1500" b="1" spc="-18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500" b="1" spc="-16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D</a:t>
            </a:r>
            <a:r>
              <a:rPr sz="1500" b="1" spc="10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500" b="1" spc="-9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-5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500" b="1" spc="-6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500" b="1" spc="-40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500" b="1" spc="10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500" b="1" spc="-35" dirty="0">
                <a:solidFill>
                  <a:srgbClr val="404040"/>
                </a:solidFill>
                <a:latin typeface="Trebuchet MS"/>
                <a:cs typeface="Trebuchet MS"/>
              </a:rPr>
              <a:t>TEMEN</a:t>
            </a:r>
            <a:r>
              <a:rPr sz="1500" b="1" spc="-3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500" b="1" spc="-12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i="1" spc="-140" dirty="0">
                <a:solidFill>
                  <a:srgbClr val="404040"/>
                </a:solidFill>
                <a:latin typeface="Arial"/>
                <a:cs typeface="Arial"/>
              </a:rPr>
              <a:t>S</a:t>
            </a:r>
            <a:r>
              <a:rPr sz="1500" b="1" i="1" spc="15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500" b="1" i="1" spc="40" dirty="0">
                <a:solidFill>
                  <a:srgbClr val="404040"/>
                </a:solidFill>
                <a:latin typeface="Arial"/>
                <a:cs typeface="Arial"/>
              </a:rPr>
              <a:t>M</a:t>
            </a:r>
            <a:r>
              <a:rPr sz="1500" b="1" i="1" spc="-145" dirty="0">
                <a:solidFill>
                  <a:srgbClr val="404040"/>
                </a:solidFill>
                <a:latin typeface="Arial"/>
                <a:cs typeface="Arial"/>
              </a:rPr>
              <a:t>P</a:t>
            </a:r>
            <a:r>
              <a:rPr sz="1500" b="1" i="1" spc="-125" dirty="0">
                <a:solidFill>
                  <a:srgbClr val="404040"/>
                </a:solidFill>
                <a:latin typeface="Arial"/>
                <a:cs typeface="Arial"/>
              </a:rPr>
              <a:t>L</a:t>
            </a:r>
            <a:r>
              <a:rPr sz="1500" b="1" i="1" spc="-14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endParaRPr sz="15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6756" y="6448450"/>
            <a:ext cx="5029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u="sng" spc="-2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2"/>
              </a:rPr>
              <a:t>S</a:t>
            </a:r>
            <a:r>
              <a:rPr sz="1200" u="sng" spc="1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2"/>
              </a:rPr>
              <a:t>o</a:t>
            </a:r>
            <a:r>
              <a:rPr sz="1200" u="sng" spc="-2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2"/>
              </a:rPr>
              <a:t>u</a:t>
            </a:r>
            <a:r>
              <a:rPr sz="1200" u="sng" spc="35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2"/>
              </a:rPr>
              <a:t>íce</a:t>
            </a:r>
            <a:endParaRPr sz="1200">
              <a:latin typeface="Roboto"/>
              <a:cs typeface="Robo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647169" y="6502400"/>
            <a:ext cx="11493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6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447800" y="1196289"/>
            <a:ext cx="9004935" cy="3939540"/>
            <a:chOff x="1493519" y="1519808"/>
            <a:chExt cx="9004935" cy="3939540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40877" y="1519808"/>
              <a:ext cx="5357049" cy="2198751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93519" y="3444239"/>
              <a:ext cx="5343144" cy="2014727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5236463" y="3218688"/>
              <a:ext cx="1405255" cy="1003300"/>
            </a:xfrm>
            <a:custGeom>
              <a:avLst/>
              <a:gdLst/>
              <a:ahLst/>
              <a:cxnLst/>
              <a:rect l="l" t="t" r="r" b="b"/>
              <a:pathLst>
                <a:path w="1405254" h="1003300">
                  <a:moveTo>
                    <a:pt x="1405128" y="0"/>
                  </a:moveTo>
                  <a:lnTo>
                    <a:pt x="0" y="0"/>
                  </a:lnTo>
                  <a:lnTo>
                    <a:pt x="0" y="1002792"/>
                  </a:lnTo>
                  <a:lnTo>
                    <a:pt x="1405128" y="1002792"/>
                  </a:lnTo>
                  <a:lnTo>
                    <a:pt x="140512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53896" y="2410967"/>
            <a:ext cx="8717280" cy="2816860"/>
            <a:chOff x="1453896" y="2410967"/>
            <a:chExt cx="8717280" cy="2816860"/>
          </a:xfrm>
        </p:grpSpPr>
        <p:sp>
          <p:nvSpPr>
            <p:cNvPr id="3" name="object 3"/>
            <p:cNvSpPr/>
            <p:nvPr/>
          </p:nvSpPr>
          <p:spPr>
            <a:xfrm>
              <a:off x="2020824" y="2889503"/>
              <a:ext cx="8150859" cy="2338070"/>
            </a:xfrm>
            <a:custGeom>
              <a:avLst/>
              <a:gdLst/>
              <a:ahLst/>
              <a:cxnLst/>
              <a:rect l="l" t="t" r="r" b="b"/>
              <a:pathLst>
                <a:path w="8150859" h="2338070">
                  <a:moveTo>
                    <a:pt x="8150352" y="0"/>
                  </a:moveTo>
                  <a:lnTo>
                    <a:pt x="0" y="0"/>
                  </a:lnTo>
                  <a:lnTo>
                    <a:pt x="0" y="1859280"/>
                  </a:lnTo>
                  <a:lnTo>
                    <a:pt x="0" y="2337816"/>
                  </a:lnTo>
                  <a:lnTo>
                    <a:pt x="8150352" y="2337816"/>
                  </a:lnTo>
                  <a:lnTo>
                    <a:pt x="8150352" y="1859280"/>
                  </a:lnTo>
                  <a:lnTo>
                    <a:pt x="815035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53896" y="2410967"/>
              <a:ext cx="8153400" cy="2338070"/>
            </a:xfrm>
            <a:custGeom>
              <a:avLst/>
              <a:gdLst/>
              <a:ahLst/>
              <a:cxnLst/>
              <a:rect l="l" t="t" r="r" b="b"/>
              <a:pathLst>
                <a:path w="8153400" h="2338070">
                  <a:moveTo>
                    <a:pt x="8153400" y="0"/>
                  </a:moveTo>
                  <a:lnTo>
                    <a:pt x="0" y="0"/>
                  </a:lnTo>
                  <a:lnTo>
                    <a:pt x="0" y="2337816"/>
                  </a:lnTo>
                  <a:lnTo>
                    <a:pt x="8153400" y="2337816"/>
                  </a:lnTo>
                  <a:lnTo>
                    <a:pt x="8153400" y="0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183369" y="209245"/>
            <a:ext cx="2577465" cy="194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100" spc="-5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1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CSI4106,</a:t>
            </a:r>
            <a:r>
              <a:rPr sz="11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FALL</a:t>
            </a:r>
            <a:r>
              <a:rPr sz="1100" spc="-3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1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60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1453896" y="2889504"/>
            <a:ext cx="8153400" cy="1859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204"/>
              </a:lnSpc>
            </a:pPr>
            <a:r>
              <a:rPr sz="4000" spc="-4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4000" spc="-5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4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5</a:t>
            </a:r>
            <a:endParaRPr sz="4000">
              <a:latin typeface="Franklin Gothic Medium"/>
              <a:cs typeface="Franklin Gothic Medium"/>
            </a:endParaRPr>
          </a:p>
          <a:p>
            <a:pPr marL="1724660" marR="1846580" algn="ctr">
              <a:lnSpc>
                <a:spcPct val="100000"/>
              </a:lnSpc>
            </a:pPr>
            <a:r>
              <a:rPr sz="40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Régression</a:t>
            </a:r>
            <a:r>
              <a:rPr sz="4000" spc="-7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4000" spc="-4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logistique </a:t>
            </a:r>
            <a:r>
              <a:rPr sz="4000" spc="-98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4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(</a:t>
            </a:r>
            <a:r>
              <a:rPr sz="4000" i="1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Perceptron</a:t>
            </a:r>
            <a:r>
              <a:rPr sz="4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)</a:t>
            </a:r>
            <a:endParaRPr sz="40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646676" y="1007363"/>
            <a:ext cx="1393190" cy="707390"/>
          </a:xfrm>
          <a:prstGeom prst="rect">
            <a:avLst/>
          </a:prstGeom>
          <a:solidFill>
            <a:srgbClr val="7DC492"/>
          </a:solidFill>
          <a:ln w="9525">
            <a:solidFill>
              <a:srgbClr val="424242"/>
            </a:solidFill>
          </a:ln>
        </p:spPr>
        <p:txBody>
          <a:bodyPr vert="horz" wrap="square" lIns="0" tIns="134620" rIns="0" bIns="0" rtlCol="0">
            <a:spAutoFit/>
          </a:bodyPr>
          <a:lstStyle/>
          <a:p>
            <a:pPr marL="2540" algn="ctr">
              <a:lnSpc>
                <a:spcPct val="100000"/>
              </a:lnSpc>
              <a:spcBef>
                <a:spcPts val="1060"/>
              </a:spcBef>
            </a:pPr>
            <a:r>
              <a:rPr sz="1400" spc="-10" dirty="0">
                <a:latin typeface="Arial MT"/>
                <a:cs typeface="Arial MT"/>
              </a:rPr>
              <a:t>Apprentissage</a:t>
            </a:r>
            <a:endParaRPr sz="1400">
              <a:latin typeface="Arial MT"/>
              <a:cs typeface="Arial MT"/>
            </a:endParaRPr>
          </a:p>
          <a:p>
            <a:pPr marL="4445" algn="ctr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supervisé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89988" y="2253995"/>
            <a:ext cx="1393190" cy="710565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31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650">
              <a:latin typeface="Times New Roman"/>
              <a:cs typeface="Times New Roman"/>
            </a:endParaRPr>
          </a:p>
          <a:p>
            <a:pPr marL="175260">
              <a:lnSpc>
                <a:spcPct val="100000"/>
              </a:lnSpc>
            </a:pPr>
            <a:r>
              <a:rPr sz="1400" spc="-5" dirty="0">
                <a:latin typeface="Arial MT"/>
                <a:cs typeface="Arial MT"/>
              </a:rPr>
              <a:t>Classification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67828" y="2168651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27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"/>
              </a:spcBef>
            </a:pPr>
            <a:endParaRPr sz="1650">
              <a:latin typeface="Times New Roman"/>
              <a:cs typeface="Times New Roman"/>
            </a:endParaRPr>
          </a:p>
          <a:p>
            <a:pPr marL="251460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Régression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30452" y="3997452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36525" rIns="0" bIns="0" rtlCol="0">
            <a:spAutoFit/>
          </a:bodyPr>
          <a:lstStyle/>
          <a:p>
            <a:pPr marL="245110">
              <a:lnSpc>
                <a:spcPct val="100000"/>
              </a:lnSpc>
              <a:spcBef>
                <a:spcPts val="1075"/>
              </a:spcBef>
            </a:pPr>
            <a:r>
              <a:rPr sz="1400" spc="-10" dirty="0">
                <a:latin typeface="Arial MT"/>
                <a:cs typeface="Arial MT"/>
              </a:rPr>
              <a:t>Apprenants</a:t>
            </a:r>
            <a:endParaRPr sz="1400">
              <a:latin typeface="Arial MT"/>
              <a:cs typeface="Arial MT"/>
            </a:endParaRPr>
          </a:p>
          <a:p>
            <a:pPr marL="309245">
              <a:lnSpc>
                <a:spcPct val="100000"/>
              </a:lnSpc>
              <a:spcBef>
                <a:spcPts val="5"/>
              </a:spcBef>
            </a:pPr>
            <a:r>
              <a:rPr sz="1400" spc="-10" dirty="0">
                <a:latin typeface="Arial MT"/>
                <a:cs typeface="Arial MT"/>
              </a:rPr>
              <a:t>génératifs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884932" y="1708276"/>
            <a:ext cx="5581015" cy="568325"/>
          </a:xfrm>
          <a:custGeom>
            <a:avLst/>
            <a:gdLst/>
            <a:ahLst/>
            <a:cxnLst/>
            <a:rect l="l" t="t" r="r" b="b"/>
            <a:pathLst>
              <a:path w="5581015" h="568325">
                <a:moveTo>
                  <a:pt x="5580888" y="459359"/>
                </a:moveTo>
                <a:lnTo>
                  <a:pt x="5576862" y="456565"/>
                </a:lnTo>
                <a:lnTo>
                  <a:pt x="5510911" y="410718"/>
                </a:lnTo>
                <a:lnTo>
                  <a:pt x="5506351" y="442175"/>
                </a:lnTo>
                <a:lnTo>
                  <a:pt x="2460625" y="0"/>
                </a:lnTo>
                <a:lnTo>
                  <a:pt x="2459139" y="10375"/>
                </a:lnTo>
                <a:lnTo>
                  <a:pt x="2456815" y="0"/>
                </a:lnTo>
                <a:lnTo>
                  <a:pt x="73050" y="524344"/>
                </a:lnTo>
                <a:lnTo>
                  <a:pt x="66294" y="493395"/>
                </a:lnTo>
                <a:lnTo>
                  <a:pt x="0" y="546989"/>
                </a:lnTo>
                <a:lnTo>
                  <a:pt x="82550" y="567817"/>
                </a:lnTo>
                <a:lnTo>
                  <a:pt x="76352" y="539496"/>
                </a:lnTo>
                <a:lnTo>
                  <a:pt x="75768" y="536778"/>
                </a:lnTo>
                <a:lnTo>
                  <a:pt x="2459304" y="12522"/>
                </a:lnTo>
                <a:lnTo>
                  <a:pt x="5504535" y="454736"/>
                </a:lnTo>
                <a:lnTo>
                  <a:pt x="5499989" y="486156"/>
                </a:lnTo>
                <a:lnTo>
                  <a:pt x="5580888" y="459359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25395" y="2960116"/>
            <a:ext cx="864869" cy="1037590"/>
          </a:xfrm>
          <a:custGeom>
            <a:avLst/>
            <a:gdLst/>
            <a:ahLst/>
            <a:cxnLst/>
            <a:rect l="l" t="t" r="r" b="b"/>
            <a:pathLst>
              <a:path w="864869" h="1037589">
                <a:moveTo>
                  <a:pt x="19431" y="954151"/>
                </a:moveTo>
                <a:lnTo>
                  <a:pt x="0" y="1037082"/>
                </a:lnTo>
                <a:lnTo>
                  <a:pt x="77978" y="1002792"/>
                </a:lnTo>
                <a:lnTo>
                  <a:pt x="65290" y="992251"/>
                </a:lnTo>
                <a:lnTo>
                  <a:pt x="45466" y="992251"/>
                </a:lnTo>
                <a:lnTo>
                  <a:pt x="35687" y="984123"/>
                </a:lnTo>
                <a:lnTo>
                  <a:pt x="43788" y="974387"/>
                </a:lnTo>
                <a:lnTo>
                  <a:pt x="19431" y="954151"/>
                </a:lnTo>
                <a:close/>
              </a:path>
              <a:path w="864869" h="1037589">
                <a:moveTo>
                  <a:pt x="43788" y="974387"/>
                </a:moveTo>
                <a:lnTo>
                  <a:pt x="35687" y="984123"/>
                </a:lnTo>
                <a:lnTo>
                  <a:pt x="45466" y="992251"/>
                </a:lnTo>
                <a:lnTo>
                  <a:pt x="53569" y="982512"/>
                </a:lnTo>
                <a:lnTo>
                  <a:pt x="43788" y="974387"/>
                </a:lnTo>
                <a:close/>
              </a:path>
              <a:path w="864869" h="1037589">
                <a:moveTo>
                  <a:pt x="53569" y="982512"/>
                </a:moveTo>
                <a:lnTo>
                  <a:pt x="45466" y="992251"/>
                </a:lnTo>
                <a:lnTo>
                  <a:pt x="65290" y="992251"/>
                </a:lnTo>
                <a:lnTo>
                  <a:pt x="53569" y="982512"/>
                </a:lnTo>
                <a:close/>
              </a:path>
              <a:path w="864869" h="1037589">
                <a:moveTo>
                  <a:pt x="854583" y="0"/>
                </a:moveTo>
                <a:lnTo>
                  <a:pt x="43788" y="974387"/>
                </a:lnTo>
                <a:lnTo>
                  <a:pt x="53569" y="982512"/>
                </a:lnTo>
                <a:lnTo>
                  <a:pt x="864362" y="8128"/>
                </a:lnTo>
                <a:lnTo>
                  <a:pt x="854583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7763065" y="5016817"/>
            <a:ext cx="1402715" cy="720090"/>
            <a:chOff x="7763065" y="5016817"/>
            <a:chExt cx="1402715" cy="720090"/>
          </a:xfrm>
        </p:grpSpPr>
        <p:sp>
          <p:nvSpPr>
            <p:cNvPr id="10" name="object 10"/>
            <p:cNvSpPr/>
            <p:nvPr/>
          </p:nvSpPr>
          <p:spPr>
            <a:xfrm>
              <a:off x="7767828" y="5021579"/>
              <a:ext cx="1393190" cy="710565"/>
            </a:xfrm>
            <a:custGeom>
              <a:avLst/>
              <a:gdLst/>
              <a:ahLst/>
              <a:cxnLst/>
              <a:rect l="l" t="t" r="r" b="b"/>
              <a:pathLst>
                <a:path w="1393190" h="710564">
                  <a:moveTo>
                    <a:pt x="1392935" y="0"/>
                  </a:moveTo>
                  <a:lnTo>
                    <a:pt x="0" y="0"/>
                  </a:lnTo>
                  <a:lnTo>
                    <a:pt x="0" y="710184"/>
                  </a:lnTo>
                  <a:lnTo>
                    <a:pt x="1392935" y="710184"/>
                  </a:lnTo>
                  <a:lnTo>
                    <a:pt x="1392935" y="0"/>
                  </a:lnTo>
                  <a:close/>
                </a:path>
              </a:pathLst>
            </a:custGeom>
            <a:solidFill>
              <a:srgbClr val="7DC4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767828" y="5021579"/>
              <a:ext cx="1393190" cy="710565"/>
            </a:xfrm>
            <a:custGeom>
              <a:avLst/>
              <a:gdLst/>
              <a:ahLst/>
              <a:cxnLst/>
              <a:rect l="l" t="t" r="r" b="b"/>
              <a:pathLst>
                <a:path w="1393190" h="710564">
                  <a:moveTo>
                    <a:pt x="0" y="710184"/>
                  </a:moveTo>
                  <a:lnTo>
                    <a:pt x="1392935" y="710184"/>
                  </a:lnTo>
                  <a:lnTo>
                    <a:pt x="1392935" y="0"/>
                  </a:lnTo>
                  <a:lnTo>
                    <a:pt x="0" y="0"/>
                  </a:lnTo>
                  <a:lnTo>
                    <a:pt x="0" y="710184"/>
                  </a:lnTo>
                  <a:close/>
                </a:path>
              </a:pathLst>
            </a:custGeom>
            <a:ln w="9525">
              <a:solidFill>
                <a:srgbClr val="42424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7909306" y="5148452"/>
            <a:ext cx="1113790" cy="45148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112395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Arial MT"/>
                <a:cs typeface="Arial MT"/>
              </a:rPr>
              <a:t>Perceptron </a:t>
            </a:r>
            <a:r>
              <a:rPr sz="1400" spc="-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m</a:t>
            </a:r>
            <a:r>
              <a:rPr sz="1400" spc="-15" dirty="0">
                <a:latin typeface="Arial MT"/>
                <a:cs typeface="Arial MT"/>
              </a:rPr>
              <a:t>u</a:t>
            </a:r>
            <a:r>
              <a:rPr sz="1400" spc="-5" dirty="0">
                <a:latin typeface="Arial MT"/>
                <a:cs typeface="Arial MT"/>
              </a:rPr>
              <a:t>lti</a:t>
            </a:r>
            <a:r>
              <a:rPr sz="1400" spc="-15" dirty="0">
                <a:latin typeface="Arial MT"/>
                <a:cs typeface="Arial MT"/>
              </a:rPr>
              <a:t>-</a:t>
            </a:r>
            <a:r>
              <a:rPr sz="1400" spc="-5" dirty="0">
                <a:latin typeface="Arial MT"/>
                <a:cs typeface="Arial MT"/>
              </a:rPr>
              <a:t>c</a:t>
            </a:r>
            <a:r>
              <a:rPr sz="1400" spc="-15" dirty="0">
                <a:latin typeface="Arial MT"/>
                <a:cs typeface="Arial MT"/>
              </a:rPr>
              <a:t>ou</a:t>
            </a:r>
            <a:r>
              <a:rPr sz="1400" spc="-5" dirty="0">
                <a:latin typeface="Arial MT"/>
                <a:cs typeface="Arial MT"/>
              </a:rPr>
              <a:t>c</a:t>
            </a:r>
            <a:r>
              <a:rPr sz="1400" spc="-15" dirty="0">
                <a:latin typeface="Arial MT"/>
                <a:cs typeface="Arial MT"/>
              </a:rPr>
              <a:t>he</a:t>
            </a:r>
            <a:r>
              <a:rPr sz="1400" spc="-5" dirty="0">
                <a:latin typeface="Arial MT"/>
                <a:cs typeface="Arial MT"/>
              </a:rPr>
              <a:t>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344033" y="4686046"/>
            <a:ext cx="3122295" cy="365760"/>
          </a:xfrm>
          <a:custGeom>
            <a:avLst/>
            <a:gdLst/>
            <a:ahLst/>
            <a:cxnLst/>
            <a:rect l="l" t="t" r="r" b="b"/>
            <a:pathLst>
              <a:path w="3122295" h="365760">
                <a:moveTo>
                  <a:pt x="3049905" y="289432"/>
                </a:moveTo>
                <a:lnTo>
                  <a:pt x="3046627" y="320989"/>
                </a:lnTo>
                <a:lnTo>
                  <a:pt x="3059302" y="322325"/>
                </a:lnTo>
                <a:lnTo>
                  <a:pt x="3057906" y="335025"/>
                </a:lnTo>
                <a:lnTo>
                  <a:pt x="3045170" y="335025"/>
                </a:lnTo>
                <a:lnTo>
                  <a:pt x="3042031" y="365251"/>
                </a:lnTo>
                <a:lnTo>
                  <a:pt x="3121787" y="335406"/>
                </a:lnTo>
                <a:lnTo>
                  <a:pt x="3121191" y="335025"/>
                </a:lnTo>
                <a:lnTo>
                  <a:pt x="3057906" y="335025"/>
                </a:lnTo>
                <a:lnTo>
                  <a:pt x="3045307" y="333698"/>
                </a:lnTo>
                <a:lnTo>
                  <a:pt x="3119115" y="333698"/>
                </a:lnTo>
                <a:lnTo>
                  <a:pt x="3049905" y="289432"/>
                </a:lnTo>
                <a:close/>
              </a:path>
              <a:path w="3122295" h="365760">
                <a:moveTo>
                  <a:pt x="3046627" y="320989"/>
                </a:moveTo>
                <a:lnTo>
                  <a:pt x="3045307" y="333698"/>
                </a:lnTo>
                <a:lnTo>
                  <a:pt x="3057906" y="335025"/>
                </a:lnTo>
                <a:lnTo>
                  <a:pt x="3059302" y="322325"/>
                </a:lnTo>
                <a:lnTo>
                  <a:pt x="3046627" y="320989"/>
                </a:lnTo>
                <a:close/>
              </a:path>
              <a:path w="3122295" h="365760">
                <a:moveTo>
                  <a:pt x="1269" y="0"/>
                </a:moveTo>
                <a:lnTo>
                  <a:pt x="0" y="12699"/>
                </a:lnTo>
                <a:lnTo>
                  <a:pt x="3045307" y="333698"/>
                </a:lnTo>
                <a:lnTo>
                  <a:pt x="3046627" y="320989"/>
                </a:lnTo>
                <a:lnTo>
                  <a:pt x="1269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4646676" y="3985259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36525" rIns="0" bIns="0" rtlCol="0">
            <a:spAutoFit/>
          </a:bodyPr>
          <a:lstStyle/>
          <a:p>
            <a:pPr marL="247650">
              <a:lnSpc>
                <a:spcPct val="100000"/>
              </a:lnSpc>
              <a:spcBef>
                <a:spcPts val="1075"/>
              </a:spcBef>
            </a:pPr>
            <a:r>
              <a:rPr sz="1400" spc="-15" dirty="0">
                <a:latin typeface="Arial MT"/>
                <a:cs typeface="Arial MT"/>
              </a:rPr>
              <a:t>Apprenants</a:t>
            </a:r>
            <a:endParaRPr sz="1400">
              <a:latin typeface="Arial MT"/>
              <a:cs typeface="Arial MT"/>
            </a:endParaRPr>
          </a:p>
          <a:p>
            <a:pPr marL="186690">
              <a:lnSpc>
                <a:spcPct val="100000"/>
              </a:lnSpc>
            </a:pPr>
            <a:r>
              <a:rPr sz="1400" spc="-5" dirty="0">
                <a:latin typeface="Arial MT"/>
                <a:cs typeface="Arial MT"/>
              </a:rPr>
              <a:t>discriminatifs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882519" y="2958338"/>
            <a:ext cx="2460625" cy="1032510"/>
          </a:xfrm>
          <a:custGeom>
            <a:avLst/>
            <a:gdLst/>
            <a:ahLst/>
            <a:cxnLst/>
            <a:rect l="l" t="t" r="r" b="b"/>
            <a:pathLst>
              <a:path w="2460625" h="1032510">
                <a:moveTo>
                  <a:pt x="2387852" y="1003147"/>
                </a:moveTo>
                <a:lnTo>
                  <a:pt x="2375661" y="1032510"/>
                </a:lnTo>
                <a:lnTo>
                  <a:pt x="2460625" y="1026541"/>
                </a:lnTo>
                <a:lnTo>
                  <a:pt x="2444569" y="1007999"/>
                </a:lnTo>
                <a:lnTo>
                  <a:pt x="2399538" y="1007999"/>
                </a:lnTo>
                <a:lnTo>
                  <a:pt x="2387852" y="1003147"/>
                </a:lnTo>
                <a:close/>
              </a:path>
              <a:path w="2460625" h="1032510">
                <a:moveTo>
                  <a:pt x="2392718" y="991427"/>
                </a:moveTo>
                <a:lnTo>
                  <a:pt x="2387852" y="1003147"/>
                </a:lnTo>
                <a:lnTo>
                  <a:pt x="2399538" y="1007999"/>
                </a:lnTo>
                <a:lnTo>
                  <a:pt x="2404491" y="996314"/>
                </a:lnTo>
                <a:lnTo>
                  <a:pt x="2392718" y="991427"/>
                </a:lnTo>
                <a:close/>
              </a:path>
              <a:path w="2460625" h="1032510">
                <a:moveTo>
                  <a:pt x="2404872" y="962151"/>
                </a:moveTo>
                <a:lnTo>
                  <a:pt x="2392718" y="991427"/>
                </a:lnTo>
                <a:lnTo>
                  <a:pt x="2404491" y="996314"/>
                </a:lnTo>
                <a:lnTo>
                  <a:pt x="2399538" y="1007999"/>
                </a:lnTo>
                <a:lnTo>
                  <a:pt x="2444569" y="1007999"/>
                </a:lnTo>
                <a:lnTo>
                  <a:pt x="2404872" y="962151"/>
                </a:lnTo>
                <a:close/>
              </a:path>
              <a:path w="2460625" h="1032510">
                <a:moveTo>
                  <a:pt x="4825" y="0"/>
                </a:moveTo>
                <a:lnTo>
                  <a:pt x="0" y="11684"/>
                </a:lnTo>
                <a:lnTo>
                  <a:pt x="2387852" y="1003147"/>
                </a:lnTo>
                <a:lnTo>
                  <a:pt x="2392718" y="991427"/>
                </a:lnTo>
                <a:lnTo>
                  <a:pt x="4825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348739" y="5039867"/>
            <a:ext cx="1393190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1650">
              <a:latin typeface="Times New Roman"/>
              <a:cs typeface="Times New Roman"/>
            </a:endParaRPr>
          </a:p>
          <a:p>
            <a:pPr marL="198755">
              <a:lnSpc>
                <a:spcPct val="100000"/>
              </a:lnSpc>
              <a:spcBef>
                <a:spcPts val="5"/>
              </a:spcBef>
            </a:pPr>
            <a:r>
              <a:rPr sz="1400" spc="-5" dirty="0">
                <a:latin typeface="Arial MT"/>
                <a:cs typeface="Arial MT"/>
              </a:rPr>
              <a:t>Naive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-20" dirty="0">
                <a:latin typeface="Arial MT"/>
                <a:cs typeface="Arial MT"/>
              </a:rPr>
              <a:t>Bayes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5990844" y="5030723"/>
            <a:ext cx="1393190" cy="716280"/>
          </a:xfrm>
          <a:custGeom>
            <a:avLst/>
            <a:gdLst/>
            <a:ahLst/>
            <a:cxnLst/>
            <a:rect l="l" t="t" r="r" b="b"/>
            <a:pathLst>
              <a:path w="1393190" h="716279">
                <a:moveTo>
                  <a:pt x="1392936" y="0"/>
                </a:moveTo>
                <a:lnTo>
                  <a:pt x="0" y="0"/>
                </a:lnTo>
                <a:lnTo>
                  <a:pt x="0" y="716279"/>
                </a:lnTo>
                <a:lnTo>
                  <a:pt x="1392936" y="716279"/>
                </a:lnTo>
                <a:lnTo>
                  <a:pt x="1392936" y="0"/>
                </a:lnTo>
                <a:close/>
              </a:path>
            </a:pathLst>
          </a:custGeom>
          <a:solidFill>
            <a:srgbClr val="7DC49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5990844" y="5030723"/>
            <a:ext cx="1393190" cy="716280"/>
          </a:xfrm>
          <a:prstGeom prst="rect">
            <a:avLst/>
          </a:prstGeom>
          <a:ln w="9525">
            <a:solidFill>
              <a:srgbClr val="424242"/>
            </a:solidFill>
          </a:ln>
        </p:spPr>
        <p:txBody>
          <a:bodyPr vert="horz" wrap="square" lIns="0" tIns="141605" rIns="0" bIns="0" rtlCol="0">
            <a:spAutoFit/>
          </a:bodyPr>
          <a:lstStyle/>
          <a:p>
            <a:pPr marL="322580" marR="243840" indent="-73660">
              <a:lnSpc>
                <a:spcPct val="100000"/>
              </a:lnSpc>
              <a:spcBef>
                <a:spcPts val="1115"/>
              </a:spcBef>
            </a:pPr>
            <a:r>
              <a:rPr sz="1400" spc="-10" dirty="0">
                <a:latin typeface="Arial MT"/>
                <a:cs typeface="Arial MT"/>
              </a:rPr>
              <a:t>Ré</a:t>
            </a:r>
            <a:r>
              <a:rPr sz="1400" spc="-15" dirty="0">
                <a:latin typeface="Arial MT"/>
                <a:cs typeface="Arial MT"/>
              </a:rPr>
              <a:t>gre</a:t>
            </a:r>
            <a:r>
              <a:rPr sz="1400" spc="-5" dirty="0">
                <a:latin typeface="Arial MT"/>
                <a:cs typeface="Arial MT"/>
              </a:rPr>
              <a:t>ssion  </a:t>
            </a:r>
            <a:r>
              <a:rPr sz="1400" spc="-10" dirty="0">
                <a:latin typeface="Arial MT"/>
                <a:cs typeface="Arial MT"/>
              </a:rPr>
              <a:t>logistique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343144" y="4686172"/>
            <a:ext cx="1344295" cy="361950"/>
          </a:xfrm>
          <a:custGeom>
            <a:avLst/>
            <a:gdLst/>
            <a:ahLst/>
            <a:cxnLst/>
            <a:rect l="l" t="t" r="r" b="b"/>
            <a:pathLst>
              <a:path w="1344295" h="361950">
                <a:moveTo>
                  <a:pt x="1268736" y="331043"/>
                </a:moveTo>
                <a:lnTo>
                  <a:pt x="1260982" y="361950"/>
                </a:lnTo>
                <a:lnTo>
                  <a:pt x="1344167" y="343534"/>
                </a:lnTo>
                <a:lnTo>
                  <a:pt x="1333221" y="334137"/>
                </a:lnTo>
                <a:lnTo>
                  <a:pt x="1281049" y="334137"/>
                </a:lnTo>
                <a:lnTo>
                  <a:pt x="1268736" y="331043"/>
                </a:lnTo>
                <a:close/>
              </a:path>
              <a:path w="1344295" h="361950">
                <a:moveTo>
                  <a:pt x="1271794" y="318853"/>
                </a:moveTo>
                <a:lnTo>
                  <a:pt x="1268736" y="331043"/>
                </a:lnTo>
                <a:lnTo>
                  <a:pt x="1281049" y="334137"/>
                </a:lnTo>
                <a:lnTo>
                  <a:pt x="1284097" y="321944"/>
                </a:lnTo>
                <a:lnTo>
                  <a:pt x="1271794" y="318853"/>
                </a:lnTo>
                <a:close/>
              </a:path>
              <a:path w="1344295" h="361950">
                <a:moveTo>
                  <a:pt x="1279525" y="288035"/>
                </a:moveTo>
                <a:lnTo>
                  <a:pt x="1271794" y="318853"/>
                </a:lnTo>
                <a:lnTo>
                  <a:pt x="1284097" y="321944"/>
                </a:lnTo>
                <a:lnTo>
                  <a:pt x="1281049" y="334137"/>
                </a:lnTo>
                <a:lnTo>
                  <a:pt x="1333221" y="334137"/>
                </a:lnTo>
                <a:lnTo>
                  <a:pt x="1279525" y="288035"/>
                </a:lnTo>
                <a:close/>
              </a:path>
              <a:path w="1344295" h="361950">
                <a:moveTo>
                  <a:pt x="3047" y="0"/>
                </a:moveTo>
                <a:lnTo>
                  <a:pt x="0" y="12318"/>
                </a:lnTo>
                <a:lnTo>
                  <a:pt x="1268736" y="331043"/>
                </a:lnTo>
                <a:lnTo>
                  <a:pt x="1271794" y="318853"/>
                </a:lnTo>
                <a:lnTo>
                  <a:pt x="3047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000885" y="4704207"/>
            <a:ext cx="76200" cy="334010"/>
          </a:xfrm>
          <a:custGeom>
            <a:avLst/>
            <a:gdLst/>
            <a:ahLst/>
            <a:cxnLst/>
            <a:rect l="l" t="t" r="r" b="b"/>
            <a:pathLst>
              <a:path w="76200" h="334010">
                <a:moveTo>
                  <a:pt x="31716" y="257946"/>
                </a:moveTo>
                <a:lnTo>
                  <a:pt x="0" y="259588"/>
                </a:lnTo>
                <a:lnTo>
                  <a:pt x="42037" y="333629"/>
                </a:lnTo>
                <a:lnTo>
                  <a:pt x="69531" y="270637"/>
                </a:lnTo>
                <a:lnTo>
                  <a:pt x="32384" y="270637"/>
                </a:lnTo>
                <a:lnTo>
                  <a:pt x="31716" y="257946"/>
                </a:lnTo>
                <a:close/>
              </a:path>
              <a:path w="76200" h="334010">
                <a:moveTo>
                  <a:pt x="44415" y="257289"/>
                </a:moveTo>
                <a:lnTo>
                  <a:pt x="31716" y="257946"/>
                </a:lnTo>
                <a:lnTo>
                  <a:pt x="32384" y="270637"/>
                </a:lnTo>
                <a:lnTo>
                  <a:pt x="45084" y="270002"/>
                </a:lnTo>
                <a:lnTo>
                  <a:pt x="44415" y="257289"/>
                </a:lnTo>
                <a:close/>
              </a:path>
              <a:path w="76200" h="334010">
                <a:moveTo>
                  <a:pt x="76072" y="255651"/>
                </a:moveTo>
                <a:lnTo>
                  <a:pt x="44415" y="257289"/>
                </a:lnTo>
                <a:lnTo>
                  <a:pt x="45084" y="270002"/>
                </a:lnTo>
                <a:lnTo>
                  <a:pt x="32384" y="270637"/>
                </a:lnTo>
                <a:lnTo>
                  <a:pt x="69531" y="270637"/>
                </a:lnTo>
                <a:lnTo>
                  <a:pt x="76072" y="255651"/>
                </a:lnTo>
                <a:close/>
              </a:path>
              <a:path w="76200" h="334010">
                <a:moveTo>
                  <a:pt x="30860" y="0"/>
                </a:moveTo>
                <a:lnTo>
                  <a:pt x="18160" y="762"/>
                </a:lnTo>
                <a:lnTo>
                  <a:pt x="31716" y="257946"/>
                </a:lnTo>
                <a:lnTo>
                  <a:pt x="44415" y="257289"/>
                </a:lnTo>
                <a:lnTo>
                  <a:pt x="30860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3058667" y="5039867"/>
            <a:ext cx="923925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1650">
              <a:latin typeface="Times New Roman"/>
              <a:cs typeface="Times New Roman"/>
            </a:endParaRPr>
          </a:p>
          <a:p>
            <a:pPr marL="224154">
              <a:lnSpc>
                <a:spcPct val="100000"/>
              </a:lnSpc>
              <a:spcBef>
                <a:spcPts val="5"/>
              </a:spcBef>
            </a:pPr>
            <a:r>
              <a:rPr sz="1400" spc="-15" dirty="0">
                <a:latin typeface="Arial MT"/>
                <a:cs typeface="Arial MT"/>
              </a:rPr>
              <a:t>SVMs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7761731" y="3241548"/>
            <a:ext cx="1393190" cy="707390"/>
          </a:xfrm>
          <a:custGeom>
            <a:avLst/>
            <a:gdLst/>
            <a:ahLst/>
            <a:cxnLst/>
            <a:rect l="l" t="t" r="r" b="b"/>
            <a:pathLst>
              <a:path w="1393190" h="707389">
                <a:moveTo>
                  <a:pt x="1392935" y="0"/>
                </a:moveTo>
                <a:lnTo>
                  <a:pt x="0" y="0"/>
                </a:lnTo>
                <a:lnTo>
                  <a:pt x="0" y="707135"/>
                </a:lnTo>
                <a:lnTo>
                  <a:pt x="1392935" y="707135"/>
                </a:lnTo>
                <a:lnTo>
                  <a:pt x="1392935" y="0"/>
                </a:lnTo>
                <a:close/>
              </a:path>
            </a:pathLst>
          </a:custGeom>
          <a:solidFill>
            <a:srgbClr val="7DC49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3" name="object 23"/>
          <p:cNvGrpSpPr/>
          <p:nvPr/>
        </p:nvGrpSpPr>
        <p:grpSpPr>
          <a:xfrm>
            <a:off x="3518915" y="4686172"/>
            <a:ext cx="6027420" cy="2047239"/>
            <a:chOff x="3518915" y="4686172"/>
            <a:chExt cx="6027420" cy="2047239"/>
          </a:xfrm>
        </p:grpSpPr>
        <p:sp>
          <p:nvSpPr>
            <p:cNvPr id="24" name="object 24"/>
            <p:cNvSpPr/>
            <p:nvPr/>
          </p:nvSpPr>
          <p:spPr>
            <a:xfrm>
              <a:off x="3518915" y="4686172"/>
              <a:ext cx="1826260" cy="375285"/>
            </a:xfrm>
            <a:custGeom>
              <a:avLst/>
              <a:gdLst/>
              <a:ahLst/>
              <a:cxnLst/>
              <a:rect l="l" t="t" r="r" b="b"/>
              <a:pathLst>
                <a:path w="1826260" h="375285">
                  <a:moveTo>
                    <a:pt x="67818" y="300227"/>
                  </a:moveTo>
                  <a:lnTo>
                    <a:pt x="0" y="351789"/>
                  </a:lnTo>
                  <a:lnTo>
                    <a:pt x="81914" y="375031"/>
                  </a:lnTo>
                  <a:lnTo>
                    <a:pt x="76482" y="346201"/>
                  </a:lnTo>
                  <a:lnTo>
                    <a:pt x="63626" y="346201"/>
                  </a:lnTo>
                  <a:lnTo>
                    <a:pt x="61213" y="333756"/>
                  </a:lnTo>
                  <a:lnTo>
                    <a:pt x="73691" y="331393"/>
                  </a:lnTo>
                  <a:lnTo>
                    <a:pt x="67818" y="300227"/>
                  </a:lnTo>
                  <a:close/>
                </a:path>
                <a:path w="1826260" h="375285">
                  <a:moveTo>
                    <a:pt x="73691" y="331393"/>
                  </a:moveTo>
                  <a:lnTo>
                    <a:pt x="61213" y="333756"/>
                  </a:lnTo>
                  <a:lnTo>
                    <a:pt x="63626" y="346201"/>
                  </a:lnTo>
                  <a:lnTo>
                    <a:pt x="76039" y="343851"/>
                  </a:lnTo>
                  <a:lnTo>
                    <a:pt x="73691" y="331393"/>
                  </a:lnTo>
                  <a:close/>
                </a:path>
                <a:path w="1826260" h="375285">
                  <a:moveTo>
                    <a:pt x="76039" y="343851"/>
                  </a:moveTo>
                  <a:lnTo>
                    <a:pt x="63626" y="346201"/>
                  </a:lnTo>
                  <a:lnTo>
                    <a:pt x="76482" y="346201"/>
                  </a:lnTo>
                  <a:lnTo>
                    <a:pt x="76039" y="343851"/>
                  </a:lnTo>
                  <a:close/>
                </a:path>
                <a:path w="1826260" h="375285">
                  <a:moveTo>
                    <a:pt x="1823720" y="0"/>
                  </a:moveTo>
                  <a:lnTo>
                    <a:pt x="73691" y="331393"/>
                  </a:lnTo>
                  <a:lnTo>
                    <a:pt x="76039" y="343851"/>
                  </a:lnTo>
                  <a:lnTo>
                    <a:pt x="1826133" y="12445"/>
                  </a:lnTo>
                  <a:lnTo>
                    <a:pt x="1823720" y="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92367" y="5468111"/>
              <a:ext cx="1292352" cy="801624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796783" y="5526023"/>
              <a:ext cx="1292352" cy="804671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3983" y="5632703"/>
              <a:ext cx="1292352" cy="801623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967471" y="5928359"/>
              <a:ext cx="1289303" cy="804670"/>
            </a:xfrm>
            <a:prstGeom prst="rect">
              <a:avLst/>
            </a:prstGeom>
          </p:spPr>
        </p:pic>
      </p:grpSp>
      <p:sp>
        <p:nvSpPr>
          <p:cNvPr id="29" name="object 29"/>
          <p:cNvSpPr txBox="1"/>
          <p:nvPr/>
        </p:nvSpPr>
        <p:spPr>
          <a:xfrm>
            <a:off x="7761731" y="3241548"/>
            <a:ext cx="1393190" cy="707390"/>
          </a:xfrm>
          <a:prstGeom prst="rect">
            <a:avLst/>
          </a:prstGeom>
          <a:ln w="9525">
            <a:solidFill>
              <a:srgbClr val="424242"/>
            </a:solidFill>
          </a:ln>
        </p:spPr>
        <p:txBody>
          <a:bodyPr vert="horz" wrap="square" lIns="0" tIns="13589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70"/>
              </a:spcBef>
            </a:pPr>
            <a:r>
              <a:rPr sz="1400" spc="-10" dirty="0">
                <a:latin typeface="Arial MT"/>
                <a:cs typeface="Arial MT"/>
              </a:rPr>
              <a:t>Régression</a:t>
            </a:r>
            <a:endParaRPr sz="140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linéaire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8247888" y="2875660"/>
            <a:ext cx="1289685" cy="1693545"/>
            <a:chOff x="8247888" y="2875660"/>
            <a:chExt cx="1289685" cy="1693545"/>
          </a:xfrm>
        </p:grpSpPr>
        <p:sp>
          <p:nvSpPr>
            <p:cNvPr id="31" name="object 31"/>
            <p:cNvSpPr/>
            <p:nvPr/>
          </p:nvSpPr>
          <p:spPr>
            <a:xfrm>
              <a:off x="8420227" y="2875660"/>
              <a:ext cx="76200" cy="364490"/>
            </a:xfrm>
            <a:custGeom>
              <a:avLst/>
              <a:gdLst/>
              <a:ahLst/>
              <a:cxnLst/>
              <a:rect l="l" t="t" r="r" b="b"/>
              <a:pathLst>
                <a:path w="76200" h="364489">
                  <a:moveTo>
                    <a:pt x="0" y="287400"/>
                  </a:moveTo>
                  <a:lnTo>
                    <a:pt x="36449" y="364489"/>
                  </a:lnTo>
                  <a:lnTo>
                    <a:pt x="69898" y="301116"/>
                  </a:lnTo>
                  <a:lnTo>
                    <a:pt x="44196" y="301116"/>
                  </a:lnTo>
                  <a:lnTo>
                    <a:pt x="31496" y="300863"/>
                  </a:lnTo>
                  <a:lnTo>
                    <a:pt x="31780" y="288142"/>
                  </a:lnTo>
                  <a:lnTo>
                    <a:pt x="0" y="287400"/>
                  </a:lnTo>
                  <a:close/>
                </a:path>
                <a:path w="76200" h="364489">
                  <a:moveTo>
                    <a:pt x="31780" y="288142"/>
                  </a:moveTo>
                  <a:lnTo>
                    <a:pt x="31496" y="300863"/>
                  </a:lnTo>
                  <a:lnTo>
                    <a:pt x="44196" y="301116"/>
                  </a:lnTo>
                  <a:lnTo>
                    <a:pt x="44479" y="288438"/>
                  </a:lnTo>
                  <a:lnTo>
                    <a:pt x="31780" y="288142"/>
                  </a:lnTo>
                  <a:close/>
                </a:path>
                <a:path w="76200" h="364489">
                  <a:moveTo>
                    <a:pt x="44479" y="288438"/>
                  </a:moveTo>
                  <a:lnTo>
                    <a:pt x="44196" y="301116"/>
                  </a:lnTo>
                  <a:lnTo>
                    <a:pt x="69898" y="301116"/>
                  </a:lnTo>
                  <a:lnTo>
                    <a:pt x="76200" y="289178"/>
                  </a:lnTo>
                  <a:lnTo>
                    <a:pt x="44479" y="288438"/>
                  </a:lnTo>
                  <a:close/>
                </a:path>
                <a:path w="76200" h="364489">
                  <a:moveTo>
                    <a:pt x="38226" y="0"/>
                  </a:moveTo>
                  <a:lnTo>
                    <a:pt x="31780" y="288142"/>
                  </a:lnTo>
                  <a:lnTo>
                    <a:pt x="44479" y="288438"/>
                  </a:lnTo>
                  <a:lnTo>
                    <a:pt x="50926" y="253"/>
                  </a:lnTo>
                  <a:lnTo>
                    <a:pt x="38226" y="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2" name="object 3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47888" y="3764279"/>
              <a:ext cx="1289303" cy="804672"/>
            </a:xfrm>
            <a:prstGeom prst="rect">
              <a:avLst/>
            </a:prstGeom>
          </p:spPr>
        </p:pic>
      </p:grpSp>
      <p:sp>
        <p:nvSpPr>
          <p:cNvPr id="33" name="object 33"/>
          <p:cNvSpPr txBox="1"/>
          <p:nvPr/>
        </p:nvSpPr>
        <p:spPr>
          <a:xfrm>
            <a:off x="4192523" y="5045964"/>
            <a:ext cx="1122045" cy="707390"/>
          </a:xfrm>
          <a:prstGeom prst="rect">
            <a:avLst/>
          </a:prstGeom>
          <a:solidFill>
            <a:srgbClr val="75B6E4"/>
          </a:solidFill>
          <a:ln w="9525">
            <a:solidFill>
              <a:srgbClr val="424242"/>
            </a:solidFill>
          </a:ln>
        </p:spPr>
        <p:txBody>
          <a:bodyPr vert="horz" wrap="square" lIns="0" tIns="137160" rIns="0" bIns="0" rtlCol="0">
            <a:spAutoFit/>
          </a:bodyPr>
          <a:lstStyle/>
          <a:p>
            <a:pPr marL="175260">
              <a:lnSpc>
                <a:spcPct val="100000"/>
              </a:lnSpc>
              <a:spcBef>
                <a:spcPts val="1080"/>
              </a:spcBef>
            </a:pPr>
            <a:r>
              <a:rPr sz="1400" spc="-10" dirty="0">
                <a:latin typeface="Arial MT"/>
                <a:cs typeface="Arial MT"/>
              </a:rPr>
              <a:t>Arbres</a:t>
            </a:r>
            <a:r>
              <a:rPr sz="1400" spc="-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de</a:t>
            </a:r>
            <a:endParaRPr sz="1400">
              <a:latin typeface="Arial MT"/>
              <a:cs typeface="Arial MT"/>
            </a:endParaRPr>
          </a:p>
          <a:p>
            <a:pPr marL="236220">
              <a:lnSpc>
                <a:spcPct val="100000"/>
              </a:lnSpc>
            </a:pPr>
            <a:r>
              <a:rPr sz="1400" spc="-10" dirty="0">
                <a:latin typeface="Arial MT"/>
                <a:cs typeface="Arial MT"/>
              </a:rPr>
              <a:t>décision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753355" y="4686934"/>
            <a:ext cx="594360" cy="358140"/>
          </a:xfrm>
          <a:custGeom>
            <a:avLst/>
            <a:gdLst/>
            <a:ahLst/>
            <a:cxnLst/>
            <a:rect l="l" t="t" r="r" b="b"/>
            <a:pathLst>
              <a:path w="594360" h="358139">
                <a:moveTo>
                  <a:pt x="45974" y="286003"/>
                </a:moveTo>
                <a:lnTo>
                  <a:pt x="0" y="357758"/>
                </a:lnTo>
                <a:lnTo>
                  <a:pt x="84963" y="351535"/>
                </a:lnTo>
                <a:lnTo>
                  <a:pt x="72571" y="330707"/>
                </a:lnTo>
                <a:lnTo>
                  <a:pt x="57785" y="330707"/>
                </a:lnTo>
                <a:lnTo>
                  <a:pt x="51308" y="319785"/>
                </a:lnTo>
                <a:lnTo>
                  <a:pt x="62205" y="313286"/>
                </a:lnTo>
                <a:lnTo>
                  <a:pt x="45974" y="286003"/>
                </a:lnTo>
                <a:close/>
              </a:path>
              <a:path w="594360" h="358139">
                <a:moveTo>
                  <a:pt x="62205" y="313286"/>
                </a:moveTo>
                <a:lnTo>
                  <a:pt x="51308" y="319785"/>
                </a:lnTo>
                <a:lnTo>
                  <a:pt x="57785" y="330707"/>
                </a:lnTo>
                <a:lnTo>
                  <a:pt x="68698" y="324199"/>
                </a:lnTo>
                <a:lnTo>
                  <a:pt x="62205" y="313286"/>
                </a:lnTo>
                <a:close/>
              </a:path>
              <a:path w="594360" h="358139">
                <a:moveTo>
                  <a:pt x="68698" y="324199"/>
                </a:moveTo>
                <a:lnTo>
                  <a:pt x="57785" y="330707"/>
                </a:lnTo>
                <a:lnTo>
                  <a:pt x="72571" y="330707"/>
                </a:lnTo>
                <a:lnTo>
                  <a:pt x="68698" y="324199"/>
                </a:lnTo>
                <a:close/>
              </a:path>
              <a:path w="594360" h="358139">
                <a:moveTo>
                  <a:pt x="587502" y="0"/>
                </a:moveTo>
                <a:lnTo>
                  <a:pt x="62205" y="313286"/>
                </a:lnTo>
                <a:lnTo>
                  <a:pt x="68698" y="324199"/>
                </a:lnTo>
                <a:lnTo>
                  <a:pt x="593979" y="10921"/>
                </a:lnTo>
                <a:lnTo>
                  <a:pt x="587502" y="0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61</a:t>
            </a:fld>
            <a:endParaRPr dirty="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806942" y="867917"/>
            <a:ext cx="2155825" cy="43878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algn="ctr">
              <a:lnSpc>
                <a:spcPts val="1620"/>
              </a:lnSpc>
              <a:spcBef>
                <a:spcPts val="110"/>
              </a:spcBef>
            </a:pP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500" b="1" spc="10" dirty="0">
                <a:solidFill>
                  <a:srgbClr val="404040"/>
                </a:solidFill>
                <a:latin typeface="Trebuchet MS"/>
                <a:cs typeface="Trebuchet MS"/>
              </a:rPr>
              <a:t>X</a:t>
            </a:r>
            <a:r>
              <a:rPr sz="1500" b="1" spc="30" dirty="0">
                <a:solidFill>
                  <a:srgbClr val="404040"/>
                </a:solidFill>
                <a:latin typeface="Trebuchet MS"/>
                <a:cs typeface="Trebuchet MS"/>
              </a:rPr>
              <a:t>EMPLE</a:t>
            </a:r>
            <a:r>
              <a:rPr sz="1500" b="1" spc="-16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-55" dirty="0">
                <a:solidFill>
                  <a:srgbClr val="404040"/>
                </a:solidFill>
                <a:latin typeface="Trebuchet MS"/>
                <a:cs typeface="Trebuchet MS"/>
              </a:rPr>
              <a:t>VÉ</a:t>
            </a:r>
            <a:r>
              <a:rPr sz="1500" b="1" spc="-65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500" b="1" spc="-10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500" b="1" spc="225" dirty="0">
                <a:solidFill>
                  <a:srgbClr val="404040"/>
                </a:solidFill>
                <a:latin typeface="Trebuchet MS"/>
                <a:cs typeface="Trebuchet MS"/>
              </a:rPr>
              <a:t>/</a:t>
            </a:r>
            <a:r>
              <a:rPr sz="1500" b="1" spc="-120" dirty="0">
                <a:solidFill>
                  <a:srgbClr val="404040"/>
                </a:solidFill>
                <a:latin typeface="Trebuchet MS"/>
                <a:cs typeface="Trebuchet MS"/>
              </a:rPr>
              <a:t>V</a:t>
            </a:r>
            <a:r>
              <a:rPr sz="1500" b="1" spc="-10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500" b="1" spc="10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500" b="1" spc="-18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500" b="1" spc="15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500" b="1" spc="1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endParaRPr sz="1500">
              <a:latin typeface="Trebuchet MS"/>
              <a:cs typeface="Trebuchet MS"/>
            </a:endParaRPr>
          </a:p>
          <a:p>
            <a:pPr algn="ctr">
              <a:lnSpc>
                <a:spcPts val="1620"/>
              </a:lnSpc>
            </a:pPr>
            <a:r>
              <a:rPr sz="1500" b="1" spc="20" dirty="0">
                <a:solidFill>
                  <a:srgbClr val="404040"/>
                </a:solidFill>
                <a:latin typeface="Trebuchet MS"/>
                <a:cs typeface="Trebuchet MS"/>
              </a:rPr>
              <a:t>RÉGRESSION</a:t>
            </a:r>
            <a:endParaRPr sz="1500">
              <a:latin typeface="Trebuchet MS"/>
              <a:cs typeface="Trebuchet MS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532498" y="641350"/>
          <a:ext cx="3510915" cy="6034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908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7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15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1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851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Exempl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es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Température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Pluie/neige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15" dirty="0">
                          <a:latin typeface="Franklin Gothic Medium"/>
                          <a:cs typeface="Franklin Gothic Medium"/>
                        </a:rPr>
                        <a:t>K</a:t>
                      </a: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m</a:t>
                      </a: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 </a:t>
                      </a: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Vé</a:t>
                      </a: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l</a:t>
                      </a: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o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-22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-24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-15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63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s6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s7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632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567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573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572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4342638" y="842263"/>
            <a:ext cx="2032000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u="sng" spc="-1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Ensemble d’entíaînement</a:t>
            </a:r>
            <a:endParaRPr sz="1400">
              <a:latin typeface="Roboto"/>
              <a:cs typeface="Roboto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73109" y="2103287"/>
            <a:ext cx="212908" cy="33038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413614" y="2582236"/>
            <a:ext cx="323895" cy="22293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401422" y="2944748"/>
            <a:ext cx="328522" cy="226361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4304538" y="1268679"/>
            <a:ext cx="3007995" cy="19284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latin typeface="Roboto"/>
                <a:cs typeface="Roboto"/>
              </a:rPr>
              <a:t>15</a:t>
            </a:r>
            <a:r>
              <a:rPr sz="1400" spc="-15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exemples, </a:t>
            </a:r>
            <a:r>
              <a:rPr sz="1400" b="1" i="1" spc="50" dirty="0">
                <a:latin typeface="Roboto Cn"/>
                <a:cs typeface="Roboto Cn"/>
              </a:rPr>
              <a:t>s</a:t>
            </a:r>
            <a:r>
              <a:rPr sz="1350" b="1" i="1" spc="75" baseline="-21604" dirty="0">
                <a:latin typeface="Roboto Cn"/>
                <a:cs typeface="Roboto Cn"/>
              </a:rPr>
              <a:t>i</a:t>
            </a:r>
            <a:r>
              <a:rPr sz="1350" b="1" i="1" spc="187" baseline="-21604" dirty="0">
                <a:latin typeface="Roboto Cn"/>
                <a:cs typeface="Roboto Cn"/>
              </a:rPr>
              <a:t> </a:t>
            </a:r>
            <a:r>
              <a:rPr sz="1400" spc="15" dirty="0">
                <a:latin typeface="Roboto"/>
                <a:cs typeface="Roboto"/>
              </a:rPr>
              <a:t>pouí</a:t>
            </a:r>
            <a:r>
              <a:rPr sz="1400" spc="1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i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25" dirty="0">
                <a:latin typeface="Roboto"/>
                <a:cs typeface="Roboto"/>
              </a:rPr>
              <a:t>=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1..15</a:t>
            </a:r>
            <a:endParaRPr sz="1400">
              <a:latin typeface="Roboto"/>
              <a:cs typeface="Roboto"/>
            </a:endParaRPr>
          </a:p>
          <a:p>
            <a:pPr>
              <a:lnSpc>
                <a:spcPct val="100000"/>
              </a:lnSpc>
            </a:pPr>
            <a:endParaRPr sz="1400">
              <a:latin typeface="Roboto"/>
              <a:cs typeface="Roboto"/>
            </a:endParaRPr>
          </a:p>
          <a:p>
            <a:pPr marL="50800">
              <a:lnSpc>
                <a:spcPct val="100000"/>
              </a:lnSpc>
            </a:pPr>
            <a:r>
              <a:rPr sz="1400" u="sng" spc="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Vecteuís</a:t>
            </a:r>
            <a:r>
              <a:rPr sz="1400" u="sng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400" u="sng" spc="-1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d’attíibuts</a:t>
            </a:r>
            <a:r>
              <a:rPr sz="1400" u="sng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400" u="sng" spc="1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(featuíe</a:t>
            </a:r>
            <a:r>
              <a:rPr sz="1400" u="sng" spc="-1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400" u="sng" spc="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vectoís)</a:t>
            </a:r>
            <a:endParaRPr sz="1400">
              <a:latin typeface="Roboto"/>
              <a:cs typeface="Roboto"/>
            </a:endParaRPr>
          </a:p>
          <a:p>
            <a:pPr marL="789940" marR="1009015">
              <a:lnSpc>
                <a:spcPct val="176800"/>
              </a:lnSpc>
              <a:spcBef>
                <a:spcPts val="1035"/>
              </a:spcBef>
            </a:pPr>
            <a:r>
              <a:rPr sz="1400" spc="-15" dirty="0">
                <a:latin typeface="Roboto"/>
                <a:cs typeface="Roboto"/>
              </a:rPr>
              <a:t>a </a:t>
            </a:r>
            <a:r>
              <a:rPr sz="1400" spc="-5" dirty="0">
                <a:latin typeface="Roboto"/>
                <a:cs typeface="Roboto"/>
              </a:rPr>
              <a:t>2 </a:t>
            </a:r>
            <a:r>
              <a:rPr sz="1400" spc="-20" dirty="0">
                <a:latin typeface="Roboto"/>
                <a:cs typeface="Roboto"/>
              </a:rPr>
              <a:t>dimensions </a:t>
            </a:r>
            <a:r>
              <a:rPr sz="1400" spc="-335" dirty="0">
                <a:latin typeface="Roboto"/>
                <a:cs typeface="Roboto"/>
              </a:rPr>
              <a:t> </a:t>
            </a:r>
            <a:r>
              <a:rPr sz="1400" spc="60" dirty="0">
                <a:latin typeface="Roboto"/>
                <a:cs typeface="Roboto"/>
              </a:rPr>
              <a:t>ľempéíatuíe </a:t>
            </a:r>
            <a:r>
              <a:rPr sz="1400" spc="65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Plue/Neige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62</a:t>
            </a:fld>
            <a:endParaRPr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843009" y="894410"/>
            <a:ext cx="2155825" cy="439420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378460" marR="5080" indent="-365760">
              <a:lnSpc>
                <a:spcPct val="80000"/>
              </a:lnSpc>
              <a:spcBef>
                <a:spcPts val="475"/>
              </a:spcBef>
            </a:pP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EXE</a:t>
            </a:r>
            <a:r>
              <a:rPr sz="1500" b="1" spc="17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500" b="1" spc="-10" dirty="0">
                <a:solidFill>
                  <a:srgbClr val="404040"/>
                </a:solidFill>
                <a:latin typeface="Trebuchet MS"/>
                <a:cs typeface="Trebuchet MS"/>
              </a:rPr>
              <a:t>PLE</a:t>
            </a:r>
            <a:r>
              <a:rPr sz="1500" b="1" spc="-16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-55" dirty="0">
                <a:solidFill>
                  <a:srgbClr val="404040"/>
                </a:solidFill>
                <a:latin typeface="Trebuchet MS"/>
                <a:cs typeface="Trebuchet MS"/>
              </a:rPr>
              <a:t>VÉ</a:t>
            </a:r>
            <a:r>
              <a:rPr sz="1500" b="1" spc="-7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500" b="1" spc="-10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500" b="1" spc="225" dirty="0">
                <a:solidFill>
                  <a:srgbClr val="404040"/>
                </a:solidFill>
                <a:latin typeface="Trebuchet MS"/>
                <a:cs typeface="Trebuchet MS"/>
              </a:rPr>
              <a:t>/</a:t>
            </a:r>
            <a:r>
              <a:rPr sz="1500" b="1" spc="-125" dirty="0">
                <a:solidFill>
                  <a:srgbClr val="404040"/>
                </a:solidFill>
                <a:latin typeface="Trebuchet MS"/>
                <a:cs typeface="Trebuchet MS"/>
              </a:rPr>
              <a:t>V</a:t>
            </a:r>
            <a:r>
              <a:rPr sz="1500" b="1" spc="-10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500" b="1" spc="10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500" b="1" spc="-10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500" b="1" spc="-114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500" b="1" spc="6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E  </a:t>
            </a:r>
            <a:r>
              <a:rPr sz="1500" b="1" spc="-20" dirty="0">
                <a:solidFill>
                  <a:srgbClr val="404040"/>
                </a:solidFill>
                <a:latin typeface="Trebuchet MS"/>
                <a:cs typeface="Trebuchet MS"/>
              </a:rPr>
              <a:t>CLASSIFICATION</a:t>
            </a:r>
            <a:endParaRPr sz="1500">
              <a:latin typeface="Trebuchet MS"/>
              <a:cs typeface="Trebuchet MS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532498" y="641350"/>
          <a:ext cx="3510915" cy="6034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908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7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15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1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851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Exempl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es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Température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Pluie/neige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Vélo</a:t>
                      </a:r>
                      <a:r>
                        <a:rPr sz="1200" spc="-50" dirty="0">
                          <a:latin typeface="Franklin Gothic Medium"/>
                          <a:cs typeface="Franklin Gothic Medium"/>
                        </a:rPr>
                        <a:t> </a:t>
                      </a: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/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  <a:p>
                      <a:pPr marL="92075">
                        <a:lnSpc>
                          <a:spcPct val="100000"/>
                        </a:lnSpc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Voiture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-22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-24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-15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63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s6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s7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632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567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573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572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4342638" y="842263"/>
            <a:ext cx="2032000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u="sng" spc="-1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Ensemble d’entíaînement</a:t>
            </a:r>
            <a:endParaRPr sz="1400">
              <a:latin typeface="Roboto"/>
              <a:cs typeface="Roboto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73109" y="2103287"/>
            <a:ext cx="212908" cy="33038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413614" y="2582236"/>
            <a:ext cx="323895" cy="22293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401422" y="2944748"/>
            <a:ext cx="328522" cy="226361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4304538" y="1268679"/>
            <a:ext cx="3007995" cy="19284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latin typeface="Roboto"/>
                <a:cs typeface="Roboto"/>
              </a:rPr>
              <a:t>15</a:t>
            </a:r>
            <a:r>
              <a:rPr sz="1400" spc="-15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exemples, </a:t>
            </a:r>
            <a:r>
              <a:rPr sz="1400" b="1" i="1" spc="50" dirty="0">
                <a:latin typeface="Roboto Cn"/>
                <a:cs typeface="Roboto Cn"/>
              </a:rPr>
              <a:t>s</a:t>
            </a:r>
            <a:r>
              <a:rPr sz="1350" b="1" i="1" spc="75" baseline="-21604" dirty="0">
                <a:latin typeface="Roboto Cn"/>
                <a:cs typeface="Roboto Cn"/>
              </a:rPr>
              <a:t>i</a:t>
            </a:r>
            <a:r>
              <a:rPr sz="1350" b="1" i="1" spc="187" baseline="-21604" dirty="0">
                <a:latin typeface="Roboto Cn"/>
                <a:cs typeface="Roboto Cn"/>
              </a:rPr>
              <a:t> </a:t>
            </a:r>
            <a:r>
              <a:rPr sz="1400" spc="15" dirty="0">
                <a:latin typeface="Roboto"/>
                <a:cs typeface="Roboto"/>
              </a:rPr>
              <a:t>pouí</a:t>
            </a:r>
            <a:r>
              <a:rPr sz="1400" spc="1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i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25" dirty="0">
                <a:latin typeface="Roboto"/>
                <a:cs typeface="Roboto"/>
              </a:rPr>
              <a:t>=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1..15</a:t>
            </a:r>
            <a:endParaRPr sz="1400">
              <a:latin typeface="Roboto"/>
              <a:cs typeface="Roboto"/>
            </a:endParaRPr>
          </a:p>
          <a:p>
            <a:pPr>
              <a:lnSpc>
                <a:spcPct val="100000"/>
              </a:lnSpc>
            </a:pPr>
            <a:endParaRPr sz="1400">
              <a:latin typeface="Roboto"/>
              <a:cs typeface="Roboto"/>
            </a:endParaRPr>
          </a:p>
          <a:p>
            <a:pPr marL="50800">
              <a:lnSpc>
                <a:spcPct val="100000"/>
              </a:lnSpc>
            </a:pPr>
            <a:r>
              <a:rPr sz="1400" u="sng" spc="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Vecteuís</a:t>
            </a:r>
            <a:r>
              <a:rPr sz="1400" u="sng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400" u="sng" spc="-1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d’attíibuts</a:t>
            </a:r>
            <a:r>
              <a:rPr sz="1400" u="sng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400" u="sng" spc="1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(featuíe</a:t>
            </a:r>
            <a:r>
              <a:rPr sz="1400" u="sng" spc="-1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400" u="sng" spc="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vectoís)</a:t>
            </a:r>
            <a:endParaRPr sz="1400">
              <a:latin typeface="Roboto"/>
              <a:cs typeface="Roboto"/>
            </a:endParaRPr>
          </a:p>
          <a:p>
            <a:pPr marL="789940" marR="1009015">
              <a:lnSpc>
                <a:spcPct val="176800"/>
              </a:lnSpc>
              <a:spcBef>
                <a:spcPts val="1035"/>
              </a:spcBef>
            </a:pPr>
            <a:r>
              <a:rPr sz="1400" spc="-15" dirty="0">
                <a:latin typeface="Roboto"/>
                <a:cs typeface="Roboto"/>
              </a:rPr>
              <a:t>a </a:t>
            </a:r>
            <a:r>
              <a:rPr sz="1400" spc="-5" dirty="0">
                <a:latin typeface="Roboto"/>
                <a:cs typeface="Roboto"/>
              </a:rPr>
              <a:t>2 </a:t>
            </a:r>
            <a:r>
              <a:rPr sz="1400" spc="-20" dirty="0">
                <a:latin typeface="Roboto"/>
                <a:cs typeface="Roboto"/>
              </a:rPr>
              <a:t>dimensions </a:t>
            </a:r>
            <a:r>
              <a:rPr sz="1400" spc="-335" dirty="0">
                <a:latin typeface="Roboto"/>
                <a:cs typeface="Roboto"/>
              </a:rPr>
              <a:t> </a:t>
            </a:r>
            <a:r>
              <a:rPr sz="1400" spc="60" dirty="0">
                <a:latin typeface="Roboto"/>
                <a:cs typeface="Roboto"/>
              </a:rPr>
              <a:t>ľempéíatuíe </a:t>
            </a:r>
            <a:r>
              <a:rPr sz="1400" spc="65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Plue/Neige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63</a:t>
            </a:fld>
            <a:endParaRPr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8" name="object 3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64</a:t>
            </a:fld>
            <a:endParaRPr dirty="0"/>
          </a:p>
        </p:txBody>
      </p:sp>
      <p:sp>
        <p:nvSpPr>
          <p:cNvPr id="37" name="object 37"/>
          <p:cNvSpPr txBox="1">
            <a:spLocks noGrp="1"/>
          </p:cNvSpPr>
          <p:nvPr>
            <p:ph type="title"/>
          </p:nvPr>
        </p:nvSpPr>
        <p:spPr>
          <a:xfrm>
            <a:off x="592023" y="685291"/>
            <a:ext cx="40830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spc="15" dirty="0">
                <a:solidFill>
                  <a:srgbClr val="000000"/>
                </a:solidFill>
                <a:latin typeface="Franklin Gothic Medium"/>
                <a:cs typeface="Franklin Gothic Medium"/>
              </a:rPr>
              <a:t>RÉGRESSION</a:t>
            </a:r>
            <a:r>
              <a:rPr sz="1800" i="1" spc="-100" dirty="0">
                <a:solidFill>
                  <a:srgbClr val="000000"/>
                </a:solidFill>
                <a:latin typeface="Franklin Gothic Medium"/>
                <a:cs typeface="Franklin Gothic Medium"/>
              </a:rPr>
              <a:t> </a:t>
            </a:r>
            <a:r>
              <a:rPr sz="1800" i="1" spc="5" dirty="0">
                <a:solidFill>
                  <a:srgbClr val="000000"/>
                </a:solidFill>
                <a:latin typeface="Franklin Gothic Medium"/>
                <a:cs typeface="Franklin Gothic Medium"/>
              </a:rPr>
              <a:t>LOGISTIQUE</a:t>
            </a:r>
            <a:r>
              <a:rPr sz="1800" i="1" spc="-65" dirty="0">
                <a:solidFill>
                  <a:srgbClr val="000000"/>
                </a:solidFill>
                <a:latin typeface="Franklin Gothic Medium"/>
                <a:cs typeface="Franklin Gothic Medium"/>
              </a:rPr>
              <a:t> </a:t>
            </a:r>
            <a:r>
              <a:rPr sz="1800" i="1" spc="15" dirty="0">
                <a:solidFill>
                  <a:srgbClr val="000000"/>
                </a:solidFill>
                <a:latin typeface="Franklin Gothic Medium"/>
                <a:cs typeface="Franklin Gothic Medium"/>
              </a:rPr>
              <a:t>:</a:t>
            </a:r>
            <a:r>
              <a:rPr sz="1800" i="1" spc="-20" dirty="0">
                <a:solidFill>
                  <a:srgbClr val="000000"/>
                </a:solidFill>
                <a:latin typeface="Franklin Gothic Medium"/>
                <a:cs typeface="Franklin Gothic Medium"/>
              </a:rPr>
              <a:t> </a:t>
            </a:r>
            <a:r>
              <a:rPr sz="1800" i="1" spc="-5" dirty="0">
                <a:solidFill>
                  <a:srgbClr val="000000"/>
                </a:solidFill>
                <a:latin typeface="Franklin Gothic Medium"/>
                <a:cs typeface="Franklin Gothic Medium"/>
              </a:rPr>
              <a:t>PERCEPTRON</a:t>
            </a:r>
            <a:endParaRPr sz="1800">
              <a:latin typeface="Franklin Gothic Medium"/>
              <a:cs typeface="Franklin Gothic Medium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E62CCB54-4BAF-6B82-CC44-7AC4D7B44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219200"/>
            <a:ext cx="8013216" cy="5321830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444" y="883742"/>
            <a:ext cx="2245995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20" dirty="0">
                <a:solidFill>
                  <a:srgbClr val="404040"/>
                </a:solidFill>
                <a:latin typeface="Trebuchet MS"/>
                <a:cs typeface="Trebuchet MS"/>
              </a:rPr>
              <a:t>SIGMOID</a:t>
            </a:r>
            <a:r>
              <a:rPr sz="2000" b="1" spc="-10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70" dirty="0">
                <a:solidFill>
                  <a:srgbClr val="404040"/>
                </a:solidFill>
                <a:latin typeface="Trebuchet MS"/>
                <a:cs typeface="Trebuchet MS"/>
              </a:rPr>
              <a:t>FUNCTION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96104" y="2195357"/>
            <a:ext cx="3722071" cy="233588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79796" y="2043395"/>
            <a:ext cx="3874238" cy="2721310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371957" y="6478625"/>
            <a:ext cx="5734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u="sng" spc="-45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4"/>
              </a:rPr>
              <a:t>S</a:t>
            </a:r>
            <a:r>
              <a:rPr sz="1400" u="sng" spc="3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4"/>
              </a:rPr>
              <a:t>ou</a:t>
            </a:r>
            <a:r>
              <a:rPr sz="1400" u="sng" spc="20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4"/>
              </a:rPr>
              <a:t>í</a:t>
            </a:r>
            <a:r>
              <a:rPr sz="1400" u="sng" spc="-15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4"/>
              </a:rPr>
              <a:t>c</a:t>
            </a:r>
            <a:r>
              <a:rPr sz="1400" u="sng" spc="5" dirty="0">
                <a:solidFill>
                  <a:srgbClr val="4FC3F7"/>
                </a:solidFill>
                <a:uFill>
                  <a:solidFill>
                    <a:srgbClr val="4FC3F7"/>
                  </a:solidFill>
                </a:uFill>
                <a:latin typeface="Roboto"/>
                <a:cs typeface="Roboto"/>
                <a:hlinkClick r:id="rId4"/>
              </a:rPr>
              <a:t>e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558778" y="6502400"/>
            <a:ext cx="202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65</a:t>
            </a:r>
            <a:endParaRPr sz="12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1581" y="622807"/>
            <a:ext cx="2800985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25" dirty="0">
                <a:solidFill>
                  <a:srgbClr val="404040"/>
                </a:solidFill>
                <a:latin typeface="Trebuchet MS"/>
                <a:cs typeface="Trebuchet MS"/>
              </a:rPr>
              <a:t>DESCENTE</a:t>
            </a:r>
            <a:r>
              <a:rPr sz="20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2000" b="1" spc="-12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45" dirty="0">
                <a:solidFill>
                  <a:srgbClr val="404040"/>
                </a:solidFill>
                <a:latin typeface="Trebuchet MS"/>
                <a:cs typeface="Trebuchet MS"/>
              </a:rPr>
              <a:t>GRADIENT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19271" y="862025"/>
            <a:ext cx="285305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Franklin Gothic Medium"/>
                <a:cs typeface="Franklin Gothic Medium"/>
              </a:rPr>
              <a:t>Initialiser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au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hasard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4521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Répéter:</a:t>
            </a:r>
          </a:p>
          <a:p>
            <a:pPr marL="1019810">
              <a:lnSpc>
                <a:spcPct val="100000"/>
              </a:lnSpc>
              <a:spcBef>
                <a:spcPts val="10"/>
              </a:spcBef>
            </a:pPr>
            <a:endParaRPr sz="1900"/>
          </a:p>
          <a:p>
            <a:pPr marL="1502410">
              <a:lnSpc>
                <a:spcPct val="100000"/>
              </a:lnSpc>
            </a:pPr>
            <a:r>
              <a:rPr spc="-30" dirty="0"/>
              <a:t>Pour</a:t>
            </a:r>
            <a:r>
              <a:rPr spc="-20" dirty="0"/>
              <a:t> </a:t>
            </a:r>
            <a:r>
              <a:rPr spc="-10" dirty="0"/>
              <a:t>chaque</a:t>
            </a:r>
            <a:r>
              <a:rPr spc="-20" dirty="0"/>
              <a:t> </a:t>
            </a:r>
            <a:r>
              <a:rPr spc="-40" dirty="0"/>
              <a:t>exemple</a:t>
            </a:r>
            <a:r>
              <a:rPr dirty="0"/>
              <a:t> </a:t>
            </a:r>
            <a:r>
              <a:rPr spc="-10" dirty="0"/>
              <a:t>de</a:t>
            </a:r>
            <a:r>
              <a:rPr dirty="0"/>
              <a:t> </a:t>
            </a:r>
            <a:r>
              <a:rPr spc="-20" dirty="0"/>
              <a:t>l’ensemble</a:t>
            </a:r>
            <a:r>
              <a:rPr dirty="0"/>
              <a:t> </a:t>
            </a:r>
            <a:r>
              <a:rPr spc="-15" dirty="0"/>
              <a:t>d’entraînement:</a:t>
            </a:r>
          </a:p>
          <a:p>
            <a:pPr marL="1019810">
              <a:lnSpc>
                <a:spcPct val="100000"/>
              </a:lnSpc>
              <a:spcBef>
                <a:spcPts val="5"/>
              </a:spcBef>
            </a:pPr>
            <a:endParaRPr sz="1900"/>
          </a:p>
          <a:p>
            <a:pPr marL="1642110">
              <a:lnSpc>
                <a:spcPct val="100000"/>
              </a:lnSpc>
              <a:tabLst>
                <a:tab pos="1959610" algn="l"/>
              </a:tabLst>
            </a:pPr>
            <a:r>
              <a:rPr sz="1400" spc="-5" dirty="0"/>
              <a:t>a.</a:t>
            </a:r>
            <a:r>
              <a:rPr sz="1400" dirty="0"/>
              <a:t>	</a:t>
            </a:r>
            <a:r>
              <a:rPr spc="-55" dirty="0"/>
              <a:t>P</a:t>
            </a:r>
            <a:r>
              <a:rPr spc="-25" dirty="0"/>
              <a:t>r</a:t>
            </a:r>
            <a:r>
              <a:rPr spc="-5" dirty="0"/>
              <a:t>é</a:t>
            </a:r>
            <a:r>
              <a:rPr spc="-20" dirty="0"/>
              <a:t>d</a:t>
            </a:r>
            <a:r>
              <a:rPr spc="-15" dirty="0"/>
              <a:t>ir</a:t>
            </a:r>
            <a:r>
              <a:rPr spc="-20" dirty="0"/>
              <a:t>e</a:t>
            </a:r>
            <a:r>
              <a:rPr dirty="0"/>
              <a:t> </a:t>
            </a:r>
            <a:r>
              <a:rPr spc="65" dirty="0"/>
              <a:t> </a:t>
            </a:r>
            <a:r>
              <a:rPr sz="2700" spc="-1155" baseline="9259" dirty="0">
                <a:solidFill>
                  <a:srgbClr val="FF0000"/>
                </a:solidFill>
                <a:latin typeface="Cambria Math"/>
                <a:cs typeface="Cambria Math"/>
              </a:rPr>
              <a:t>𝑦</a:t>
            </a:r>
            <a:r>
              <a:rPr sz="2700" spc="-1604" baseline="9259" dirty="0">
                <a:solidFill>
                  <a:srgbClr val="FF0000"/>
                </a:solidFill>
                <a:latin typeface="Cambria Math"/>
                <a:cs typeface="Cambria Math"/>
              </a:rPr>
              <a:t>ො</a:t>
            </a:r>
            <a:r>
              <a:rPr sz="2700" baseline="9259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2700" spc="-15" baseline="9259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1800" spc="-20" dirty="0"/>
              <a:t>(</a:t>
            </a:r>
            <a:r>
              <a:rPr sz="1800" spc="-80" dirty="0"/>
              <a:t>f</a:t>
            </a:r>
            <a:r>
              <a:rPr sz="1800" spc="-15" dirty="0"/>
              <a:t>o</a:t>
            </a:r>
            <a:r>
              <a:rPr sz="1800" spc="40" dirty="0"/>
              <a:t>r</a:t>
            </a:r>
            <a:r>
              <a:rPr sz="1800" spc="-80" dirty="0"/>
              <a:t>w</a:t>
            </a:r>
            <a:r>
              <a:rPr sz="1800" spc="-20" dirty="0"/>
              <a:t>a</a:t>
            </a:r>
            <a:r>
              <a:rPr sz="1800" spc="-25" dirty="0"/>
              <a:t>r</a:t>
            </a:r>
            <a:r>
              <a:rPr sz="1800" dirty="0"/>
              <a:t>d</a:t>
            </a:r>
            <a:r>
              <a:rPr sz="1800" spc="-30" dirty="0"/>
              <a:t> </a:t>
            </a:r>
            <a:r>
              <a:rPr sz="1800" spc="-20" dirty="0"/>
              <a:t>p</a:t>
            </a:r>
            <a:r>
              <a:rPr sz="1800" spc="-10" dirty="0"/>
              <a:t>a</a:t>
            </a:r>
            <a:r>
              <a:rPr sz="1800" spc="15" dirty="0"/>
              <a:t>s</a:t>
            </a:r>
            <a:r>
              <a:rPr sz="1800" spc="20" dirty="0"/>
              <a:t>s</a:t>
            </a:r>
            <a:r>
              <a:rPr sz="1800" dirty="0"/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91278" y="3058159"/>
            <a:ext cx="24847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3549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b.	</a:t>
            </a: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spc="145" dirty="0">
                <a:latin typeface="Franklin Gothic Medium"/>
                <a:cs typeface="Franklin Gothic Medium"/>
              </a:rPr>
              <a:t> </a:t>
            </a:r>
            <a:r>
              <a:rPr sz="2700" spc="-7" baseline="3086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950" spc="-7" baseline="-10683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10683">
              <a:latin typeface="Cambria Math"/>
              <a:cs typeface="Cambria Math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874133" y="3606495"/>
            <a:ext cx="317944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a.	</a:t>
            </a:r>
            <a:r>
              <a:rPr sz="1800" spc="-15" dirty="0">
                <a:latin typeface="Franklin Gothic Medium"/>
                <a:cs typeface="Franklin Gothic Medium"/>
              </a:rPr>
              <a:t>Calculer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30" dirty="0">
                <a:latin typeface="Franklin Gothic Medium"/>
                <a:cs typeface="Franklin Gothic Medium"/>
              </a:rPr>
              <a:t>la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dérivée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spc="-5" dirty="0">
                <a:latin typeface="Franklin Gothic Medium"/>
                <a:cs typeface="Franklin Gothic Medium"/>
              </a:rPr>
              <a:t> l’erreur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874133" y="4155389"/>
            <a:ext cx="249872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dirty="0">
                <a:latin typeface="Franklin Gothic Medium"/>
                <a:cs typeface="Franklin Gothic Medium"/>
              </a:rPr>
              <a:t>b.	</a:t>
            </a:r>
            <a:r>
              <a:rPr sz="1800" spc="-15" dirty="0">
                <a:latin typeface="Franklin Gothic Medium"/>
                <a:cs typeface="Franklin Gothic Medium"/>
              </a:rPr>
              <a:t>Mettre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à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jour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19271" y="4704410"/>
            <a:ext cx="245618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5" dirty="0">
                <a:latin typeface="Franklin Gothic Medium"/>
                <a:cs typeface="Franklin Gothic Medium"/>
              </a:rPr>
              <a:t>Jusqu’à</a:t>
            </a:r>
            <a:r>
              <a:rPr sz="1800" spc="-85" dirty="0">
                <a:latin typeface="Franklin Gothic Medium"/>
                <a:cs typeface="Franklin Gothic Medium"/>
              </a:rPr>
              <a:t> </a:t>
            </a:r>
            <a:r>
              <a:rPr sz="1800" spc="5" dirty="0">
                <a:latin typeface="Franklin Gothic Medium"/>
                <a:cs typeface="Franklin Gothic Medium"/>
              </a:rPr>
              <a:t>ce</a:t>
            </a:r>
            <a:r>
              <a:rPr sz="1800" spc="-7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que</a:t>
            </a:r>
            <a:r>
              <a:rPr sz="1800" spc="-7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“terminé”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491476" y="4198746"/>
            <a:ext cx="1360170" cy="485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800">
              <a:lnSpc>
                <a:spcPts val="2110"/>
              </a:lnSpc>
              <a:spcBef>
                <a:spcPts val="100"/>
              </a:spcBef>
            </a:pPr>
            <a:r>
              <a:rPr sz="2700" spc="75" baseline="-29320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300" spc="50" dirty="0">
                <a:solidFill>
                  <a:srgbClr val="FF0000"/>
                </a:solidFill>
                <a:latin typeface="Cambria Math"/>
                <a:cs typeface="Cambria Math"/>
              </a:rPr>
              <a:t>(𝑡)</a:t>
            </a:r>
            <a:r>
              <a:rPr sz="1300" spc="160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2700" baseline="-2932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=</a:t>
            </a:r>
            <a:r>
              <a:rPr sz="2700" spc="-37" baseline="-2932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2700" spc="60" baseline="-29320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300" spc="40" dirty="0">
                <a:solidFill>
                  <a:srgbClr val="FF0000"/>
                </a:solidFill>
                <a:latin typeface="Cambria Math"/>
                <a:cs typeface="Cambria Math"/>
              </a:rPr>
              <a:t>(𝑡−1)</a:t>
            </a:r>
            <a:endParaRPr sz="1300">
              <a:latin typeface="Cambria Math"/>
              <a:cs typeface="Cambria Math"/>
            </a:endParaRPr>
          </a:p>
          <a:p>
            <a:pPr marL="203200">
              <a:lnSpc>
                <a:spcPts val="1510"/>
              </a:lnSpc>
              <a:tabLst>
                <a:tab pos="855344" algn="l"/>
              </a:tabLst>
            </a:pPr>
            <a:r>
              <a:rPr sz="1300" spc="50" dirty="0">
                <a:solidFill>
                  <a:srgbClr val="FF0000"/>
                </a:solidFill>
                <a:latin typeface="Cambria Math"/>
                <a:cs typeface="Cambria Math"/>
              </a:rPr>
              <a:t>𝑖	𝑖</a:t>
            </a:r>
            <a:endParaRPr sz="1300">
              <a:latin typeface="Cambria Math"/>
              <a:cs typeface="Cambria Math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9262491" y="4486528"/>
            <a:ext cx="304800" cy="15240"/>
          </a:xfrm>
          <a:custGeom>
            <a:avLst/>
            <a:gdLst/>
            <a:ahLst/>
            <a:cxnLst/>
            <a:rect l="l" t="t" r="r" b="b"/>
            <a:pathLst>
              <a:path w="304800" h="15239">
                <a:moveTo>
                  <a:pt x="304800" y="0"/>
                </a:moveTo>
                <a:lnTo>
                  <a:pt x="0" y="0"/>
                </a:lnTo>
                <a:lnTo>
                  <a:pt x="0" y="15240"/>
                </a:lnTo>
                <a:lnTo>
                  <a:pt x="304800" y="15240"/>
                </a:lnTo>
                <a:lnTo>
                  <a:pt x="30480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9295003" y="4247514"/>
            <a:ext cx="23876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150" dirty="0">
                <a:solidFill>
                  <a:srgbClr val="FF0000"/>
                </a:solidFill>
                <a:latin typeface="Cambria Math"/>
                <a:cs typeface="Cambria Math"/>
              </a:rPr>
              <a:t>𝑑</a:t>
            </a:r>
            <a:r>
              <a:rPr sz="1300" spc="45" dirty="0">
                <a:solidFill>
                  <a:srgbClr val="FF0000"/>
                </a:solidFill>
                <a:latin typeface="Cambria Math"/>
                <a:cs typeface="Cambria Math"/>
              </a:rPr>
              <a:t>𝐸</a:t>
            </a:r>
            <a:endParaRPr sz="1300">
              <a:latin typeface="Cambria Math"/>
              <a:cs typeface="Cambria Math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859139" y="4320667"/>
            <a:ext cx="668655" cy="403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785"/>
              </a:lnSpc>
              <a:spcBef>
                <a:spcPts val="100"/>
              </a:spcBef>
            </a:pPr>
            <a:r>
              <a:rPr sz="1800" dirty="0">
                <a:solidFill>
                  <a:srgbClr val="FF0000"/>
                </a:solidFill>
                <a:latin typeface="Cambria Math"/>
                <a:cs typeface="Cambria Math"/>
              </a:rPr>
              <a:t>−</a:t>
            </a:r>
            <a:r>
              <a:rPr sz="1800" spc="-35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1800" dirty="0">
                <a:solidFill>
                  <a:srgbClr val="FF0000"/>
                </a:solidFill>
                <a:latin typeface="Cambria Math"/>
                <a:cs typeface="Cambria Math"/>
              </a:rPr>
              <a:t>α</a:t>
            </a:r>
            <a:endParaRPr sz="1800" dirty="0">
              <a:latin typeface="Cambria Math"/>
              <a:cs typeface="Cambria Math"/>
            </a:endParaRPr>
          </a:p>
          <a:p>
            <a:pPr marL="405765">
              <a:lnSpc>
                <a:spcPts val="1185"/>
              </a:lnSpc>
            </a:pPr>
            <a:r>
              <a:rPr sz="1300" spc="195" dirty="0">
                <a:solidFill>
                  <a:srgbClr val="FF0000"/>
                </a:solidFill>
                <a:latin typeface="Cambria Math"/>
                <a:cs typeface="Cambria Math"/>
              </a:rPr>
              <a:t>𝑑</a:t>
            </a:r>
            <a:r>
              <a:rPr sz="1300" spc="160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endParaRPr sz="1300" dirty="0">
              <a:latin typeface="Cambria Math"/>
              <a:cs typeface="Cambria Math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502267" y="4564507"/>
            <a:ext cx="77470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 spc="225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050">
              <a:latin typeface="Cambria Math"/>
              <a:cs typeface="Cambria Math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5315521" y="5108384"/>
            <a:ext cx="3618865" cy="1414780"/>
            <a:chOff x="5315521" y="5108384"/>
            <a:chExt cx="3618865" cy="1414780"/>
          </a:xfrm>
        </p:grpSpPr>
        <p:sp>
          <p:nvSpPr>
            <p:cNvPr id="16" name="object 16"/>
            <p:cNvSpPr/>
            <p:nvPr/>
          </p:nvSpPr>
          <p:spPr>
            <a:xfrm>
              <a:off x="5320284" y="5113146"/>
              <a:ext cx="3609340" cy="1405255"/>
            </a:xfrm>
            <a:custGeom>
              <a:avLst/>
              <a:gdLst/>
              <a:ahLst/>
              <a:cxnLst/>
              <a:rect l="l" t="t" r="r" b="b"/>
              <a:pathLst>
                <a:path w="3609340" h="1405254">
                  <a:moveTo>
                    <a:pt x="482726" y="0"/>
                  </a:moveTo>
                  <a:lnTo>
                    <a:pt x="601471" y="463168"/>
                  </a:lnTo>
                  <a:lnTo>
                    <a:pt x="0" y="463168"/>
                  </a:lnTo>
                  <a:lnTo>
                    <a:pt x="0" y="1405000"/>
                  </a:lnTo>
                  <a:lnTo>
                    <a:pt x="3608832" y="1405000"/>
                  </a:lnTo>
                  <a:lnTo>
                    <a:pt x="3608832" y="463168"/>
                  </a:lnTo>
                  <a:lnTo>
                    <a:pt x="1503680" y="463168"/>
                  </a:lnTo>
                  <a:lnTo>
                    <a:pt x="482726" y="0"/>
                  </a:lnTo>
                  <a:close/>
                </a:path>
              </a:pathLst>
            </a:custGeom>
            <a:solidFill>
              <a:srgbClr val="D0DF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5320284" y="5113146"/>
              <a:ext cx="3609340" cy="1405255"/>
            </a:xfrm>
            <a:custGeom>
              <a:avLst/>
              <a:gdLst/>
              <a:ahLst/>
              <a:cxnLst/>
              <a:rect l="l" t="t" r="r" b="b"/>
              <a:pathLst>
                <a:path w="3609340" h="1405254">
                  <a:moveTo>
                    <a:pt x="0" y="463168"/>
                  </a:moveTo>
                  <a:lnTo>
                    <a:pt x="601471" y="463168"/>
                  </a:lnTo>
                  <a:lnTo>
                    <a:pt x="482726" y="0"/>
                  </a:lnTo>
                  <a:lnTo>
                    <a:pt x="1503680" y="463168"/>
                  </a:lnTo>
                  <a:lnTo>
                    <a:pt x="3608832" y="463168"/>
                  </a:lnTo>
                  <a:lnTo>
                    <a:pt x="3608832" y="620140"/>
                  </a:lnTo>
                  <a:lnTo>
                    <a:pt x="3608832" y="855598"/>
                  </a:lnTo>
                  <a:lnTo>
                    <a:pt x="3608832" y="1405000"/>
                  </a:lnTo>
                  <a:lnTo>
                    <a:pt x="1503680" y="1405000"/>
                  </a:lnTo>
                  <a:lnTo>
                    <a:pt x="601471" y="1405000"/>
                  </a:lnTo>
                  <a:lnTo>
                    <a:pt x="0" y="1405000"/>
                  </a:lnTo>
                  <a:lnTo>
                    <a:pt x="0" y="855598"/>
                  </a:lnTo>
                  <a:lnTo>
                    <a:pt x="0" y="620140"/>
                  </a:lnTo>
                  <a:lnTo>
                    <a:pt x="0" y="463168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5512561" y="5712663"/>
            <a:ext cx="3274695" cy="6654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4965" indent="-317500">
              <a:lnSpc>
                <a:spcPct val="100000"/>
              </a:lnSpc>
              <a:spcBef>
                <a:spcPts val="95"/>
              </a:spcBef>
              <a:buAutoNum type="alphaLcParenR"/>
              <a:tabLst>
                <a:tab pos="354965" algn="l"/>
                <a:tab pos="355600" algn="l"/>
              </a:tabLst>
            </a:pPr>
            <a:r>
              <a:rPr sz="1400" spc="-10" dirty="0">
                <a:latin typeface="Arial MT"/>
                <a:cs typeface="Arial MT"/>
              </a:rPr>
              <a:t>Nombre fixe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d’itérations</a:t>
            </a:r>
            <a:endParaRPr sz="1400">
              <a:latin typeface="Arial MT"/>
              <a:cs typeface="Arial MT"/>
            </a:endParaRPr>
          </a:p>
          <a:p>
            <a:pPr marL="354965" indent="-317500">
              <a:lnSpc>
                <a:spcPct val="100000"/>
              </a:lnSpc>
              <a:buAutoNum type="alphaLcParenR"/>
              <a:tabLst>
                <a:tab pos="354965" algn="l"/>
                <a:tab pos="355600" algn="l"/>
              </a:tabLst>
            </a:pPr>
            <a:r>
              <a:rPr sz="1400" spc="-10" dirty="0">
                <a:latin typeface="Arial MT"/>
                <a:cs typeface="Arial MT"/>
              </a:rPr>
              <a:t>Erreur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&lt;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seuil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d'erreur</a:t>
            </a:r>
            <a:endParaRPr sz="1400">
              <a:latin typeface="Arial MT"/>
              <a:cs typeface="Arial MT"/>
            </a:endParaRPr>
          </a:p>
          <a:p>
            <a:pPr marL="354965" indent="-317500">
              <a:lnSpc>
                <a:spcPct val="100000"/>
              </a:lnSpc>
              <a:buAutoNum type="alphaLcParenR"/>
              <a:tabLst>
                <a:tab pos="354965" algn="l"/>
                <a:tab pos="355600" algn="l"/>
              </a:tabLst>
            </a:pPr>
            <a:r>
              <a:rPr sz="1400" spc="-15" dirty="0">
                <a:latin typeface="Arial MT"/>
                <a:cs typeface="Arial MT"/>
              </a:rPr>
              <a:t>w</a:t>
            </a:r>
            <a:r>
              <a:rPr sz="1350" spc="-22" baseline="-21604" dirty="0">
                <a:latin typeface="Arial MT"/>
                <a:cs typeface="Arial MT"/>
              </a:rPr>
              <a:t>i</a:t>
            </a:r>
            <a:r>
              <a:rPr sz="1350" spc="60" baseline="-21604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(t+1)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-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w</a:t>
            </a:r>
            <a:r>
              <a:rPr sz="1350" spc="-15" baseline="-21604" dirty="0">
                <a:latin typeface="Arial MT"/>
                <a:cs typeface="Arial MT"/>
              </a:rPr>
              <a:t>i</a:t>
            </a:r>
            <a:r>
              <a:rPr sz="1400" spc="-10" dirty="0">
                <a:latin typeface="Arial MT"/>
                <a:cs typeface="Arial MT"/>
              </a:rPr>
              <a:t>(t)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&lt;</a:t>
            </a:r>
            <a:r>
              <a:rPr sz="1400" spc="-10" dirty="0">
                <a:latin typeface="Arial MT"/>
                <a:cs typeface="Arial MT"/>
              </a:rPr>
              <a:t> seuil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de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changement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8567928" y="3564382"/>
            <a:ext cx="375285" cy="15240"/>
          </a:xfrm>
          <a:custGeom>
            <a:avLst/>
            <a:gdLst/>
            <a:ahLst/>
            <a:cxnLst/>
            <a:rect l="l" t="t" r="r" b="b"/>
            <a:pathLst>
              <a:path w="375284" h="15239">
                <a:moveTo>
                  <a:pt x="374903" y="0"/>
                </a:moveTo>
                <a:lnTo>
                  <a:pt x="0" y="0"/>
                </a:lnTo>
                <a:lnTo>
                  <a:pt x="0" y="15239"/>
                </a:lnTo>
                <a:lnTo>
                  <a:pt x="374903" y="15239"/>
                </a:lnTo>
                <a:lnTo>
                  <a:pt x="3749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8392668" y="3089148"/>
            <a:ext cx="792480" cy="942340"/>
          </a:xfrm>
          <a:prstGeom prst="rect">
            <a:avLst/>
          </a:prstGeom>
          <a:ln w="22225">
            <a:solidFill>
              <a:srgbClr val="FF0000"/>
            </a:solidFill>
          </a:ln>
        </p:spPr>
        <p:txBody>
          <a:bodyPr vert="horz" wrap="square" lIns="0" tIns="147320" rIns="0" bIns="0" rtlCol="0">
            <a:spAutoFit/>
          </a:bodyPr>
          <a:lstStyle/>
          <a:p>
            <a:pPr marL="222885">
              <a:lnSpc>
                <a:spcPct val="100000"/>
              </a:lnSpc>
              <a:spcBef>
                <a:spcPts val="1160"/>
              </a:spcBef>
            </a:pPr>
            <a:r>
              <a:rPr sz="1800" spc="-10" dirty="0">
                <a:solidFill>
                  <a:srgbClr val="FF0000"/>
                </a:solidFill>
                <a:latin typeface="Cambria Math"/>
                <a:cs typeface="Cambria Math"/>
              </a:rPr>
              <a:t>𝑑𝐸</a:t>
            </a:r>
            <a:endParaRPr sz="1800">
              <a:latin typeface="Cambria Math"/>
              <a:cs typeface="Cambria Math"/>
            </a:endParaRPr>
          </a:p>
          <a:p>
            <a:pPr marL="177165">
              <a:lnSpc>
                <a:spcPct val="100000"/>
              </a:lnSpc>
              <a:spcBef>
                <a:spcPts val="409"/>
              </a:spcBef>
            </a:pPr>
            <a:r>
              <a:rPr sz="1800" spc="15" dirty="0">
                <a:solidFill>
                  <a:srgbClr val="FF0000"/>
                </a:solidFill>
                <a:latin typeface="Cambria Math"/>
                <a:cs typeface="Cambria Math"/>
              </a:rPr>
              <a:t>𝑑𝑤</a:t>
            </a:r>
            <a:r>
              <a:rPr sz="1950" spc="22" baseline="-14957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14957">
              <a:latin typeface="Cambria Math"/>
              <a:cs typeface="Cambria Math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8918003" y="1164145"/>
            <a:ext cx="2064385" cy="1698625"/>
            <a:chOff x="8918003" y="1164145"/>
            <a:chExt cx="2064385" cy="1698625"/>
          </a:xfrm>
        </p:grpSpPr>
        <p:sp>
          <p:nvSpPr>
            <p:cNvPr id="22" name="object 22"/>
            <p:cNvSpPr/>
            <p:nvPr/>
          </p:nvSpPr>
          <p:spPr>
            <a:xfrm>
              <a:off x="8922766" y="1168908"/>
              <a:ext cx="2054860" cy="1689100"/>
            </a:xfrm>
            <a:custGeom>
              <a:avLst/>
              <a:gdLst/>
              <a:ahLst/>
              <a:cxnLst/>
              <a:rect l="l" t="t" r="r" b="b"/>
              <a:pathLst>
                <a:path w="2054859" h="1689100">
                  <a:moveTo>
                    <a:pt x="2054605" y="0"/>
                  </a:moveTo>
                  <a:lnTo>
                    <a:pt x="628141" y="0"/>
                  </a:lnTo>
                  <a:lnTo>
                    <a:pt x="628141" y="359663"/>
                  </a:lnTo>
                  <a:lnTo>
                    <a:pt x="865885" y="359663"/>
                  </a:lnTo>
                  <a:lnTo>
                    <a:pt x="0" y="1688845"/>
                  </a:lnTo>
                  <a:lnTo>
                    <a:pt x="1222502" y="359663"/>
                  </a:lnTo>
                  <a:lnTo>
                    <a:pt x="2054605" y="359663"/>
                  </a:lnTo>
                  <a:lnTo>
                    <a:pt x="2054605" y="0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8922766" y="1168908"/>
              <a:ext cx="2054860" cy="1689100"/>
            </a:xfrm>
            <a:custGeom>
              <a:avLst/>
              <a:gdLst/>
              <a:ahLst/>
              <a:cxnLst/>
              <a:rect l="l" t="t" r="r" b="b"/>
              <a:pathLst>
                <a:path w="2054859" h="1689100">
                  <a:moveTo>
                    <a:pt x="628141" y="0"/>
                  </a:moveTo>
                  <a:lnTo>
                    <a:pt x="865885" y="0"/>
                  </a:lnTo>
                  <a:lnTo>
                    <a:pt x="1222502" y="0"/>
                  </a:lnTo>
                  <a:lnTo>
                    <a:pt x="2054605" y="0"/>
                  </a:lnTo>
                  <a:lnTo>
                    <a:pt x="2054605" y="209803"/>
                  </a:lnTo>
                  <a:lnTo>
                    <a:pt x="2054605" y="299719"/>
                  </a:lnTo>
                  <a:lnTo>
                    <a:pt x="2054605" y="359663"/>
                  </a:lnTo>
                  <a:lnTo>
                    <a:pt x="1222502" y="359663"/>
                  </a:lnTo>
                  <a:lnTo>
                    <a:pt x="0" y="1688845"/>
                  </a:lnTo>
                  <a:lnTo>
                    <a:pt x="865885" y="359663"/>
                  </a:lnTo>
                  <a:lnTo>
                    <a:pt x="628141" y="359663"/>
                  </a:lnTo>
                  <a:lnTo>
                    <a:pt x="628141" y="299719"/>
                  </a:lnTo>
                  <a:lnTo>
                    <a:pt x="628141" y="209803"/>
                  </a:lnTo>
                  <a:lnTo>
                    <a:pt x="628141" y="0"/>
                  </a:lnTo>
                  <a:close/>
                </a:path>
              </a:pathLst>
            </a:custGeom>
            <a:ln w="9525">
              <a:solidFill>
                <a:srgbClr val="42424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9629393" y="1224787"/>
            <a:ext cx="115125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Arial MT"/>
                <a:cs typeface="Arial MT"/>
              </a:rPr>
              <a:t>Quelle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erreur?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66</a:t>
            </a:fld>
            <a:endParaRPr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DFE81D9-4050-68F8-989D-9610EDD76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1476" y="4177731"/>
            <a:ext cx="2349872" cy="667473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5168" y="855726"/>
            <a:ext cx="2997835" cy="2851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b="1" spc="-1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700" b="1" spc="-13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700" b="1" spc="-11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700" b="1" spc="6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700" b="1" spc="-12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700" b="1" spc="30" dirty="0">
                <a:solidFill>
                  <a:srgbClr val="404040"/>
                </a:solidFill>
                <a:latin typeface="Trebuchet MS"/>
                <a:cs typeface="Trebuchet MS"/>
              </a:rPr>
              <a:t>P</a:t>
            </a:r>
            <a:r>
              <a:rPr sz="1700" b="1" spc="2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7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700" b="1" spc="-14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700" b="1" spc="30" dirty="0">
                <a:solidFill>
                  <a:srgbClr val="404040"/>
                </a:solidFill>
                <a:latin typeface="Trebuchet MS"/>
                <a:cs typeface="Trebuchet MS"/>
              </a:rPr>
              <a:t>C</a:t>
            </a:r>
            <a:r>
              <a:rPr sz="1700" b="1" spc="6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700" b="1" spc="-12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700" b="1" spc="2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700" b="1" spc="11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700" b="1" spc="-15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17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700" b="1" spc="-12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700" b="1" spc="-90" dirty="0">
                <a:solidFill>
                  <a:srgbClr val="404040"/>
                </a:solidFill>
                <a:latin typeface="Trebuchet MS"/>
                <a:cs typeface="Trebuchet MS"/>
              </a:rPr>
              <a:t>(</a:t>
            </a:r>
            <a:r>
              <a:rPr sz="1700" b="1" spc="-14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700" b="1" spc="-12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700" b="1" spc="-30" dirty="0">
                <a:solidFill>
                  <a:srgbClr val="404040"/>
                </a:solidFill>
                <a:latin typeface="Trebuchet MS"/>
                <a:cs typeface="Trebuchet MS"/>
              </a:rPr>
              <a:t>G</a:t>
            </a:r>
            <a:r>
              <a:rPr sz="1700" b="1" spc="-200" dirty="0">
                <a:solidFill>
                  <a:srgbClr val="404040"/>
                </a:solidFill>
                <a:latin typeface="Trebuchet MS"/>
                <a:cs typeface="Trebuchet MS"/>
              </a:rPr>
              <a:t>-</a:t>
            </a:r>
            <a:r>
              <a:rPr sz="1700" b="1" spc="-105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700" b="1" spc="-12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700" b="1" spc="11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700" b="1" spc="114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700" b="1" spc="-125" dirty="0">
                <a:solidFill>
                  <a:srgbClr val="404040"/>
                </a:solidFill>
                <a:latin typeface="Trebuchet MS"/>
                <a:cs typeface="Trebuchet MS"/>
              </a:rPr>
              <a:t>)</a:t>
            </a:r>
            <a:endParaRPr sz="17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5804344" y="3732339"/>
            <a:ext cx="3016885" cy="1803400"/>
            <a:chOff x="5804344" y="3732339"/>
            <a:chExt cx="3016885" cy="1803400"/>
          </a:xfrm>
        </p:grpSpPr>
        <p:sp>
          <p:nvSpPr>
            <p:cNvPr id="5" name="object 5"/>
            <p:cNvSpPr/>
            <p:nvPr/>
          </p:nvSpPr>
          <p:spPr>
            <a:xfrm>
              <a:off x="5809107" y="3737102"/>
              <a:ext cx="3007360" cy="1793875"/>
            </a:xfrm>
            <a:custGeom>
              <a:avLst/>
              <a:gdLst/>
              <a:ahLst/>
              <a:cxnLst/>
              <a:rect l="l" t="t" r="r" b="b"/>
              <a:pathLst>
                <a:path w="3007359" h="1793875">
                  <a:moveTo>
                    <a:pt x="0" y="0"/>
                  </a:moveTo>
                  <a:lnTo>
                    <a:pt x="840613" y="726694"/>
                  </a:lnTo>
                  <a:lnTo>
                    <a:pt x="407288" y="726694"/>
                  </a:lnTo>
                  <a:lnTo>
                    <a:pt x="407288" y="1793494"/>
                  </a:lnTo>
                  <a:lnTo>
                    <a:pt x="3007233" y="1793494"/>
                  </a:lnTo>
                  <a:lnTo>
                    <a:pt x="3007233" y="726694"/>
                  </a:lnTo>
                  <a:lnTo>
                    <a:pt x="1490598" y="7266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809107" y="3737102"/>
              <a:ext cx="3007360" cy="1793875"/>
            </a:xfrm>
            <a:custGeom>
              <a:avLst/>
              <a:gdLst/>
              <a:ahLst/>
              <a:cxnLst/>
              <a:rect l="l" t="t" r="r" b="b"/>
              <a:pathLst>
                <a:path w="3007359" h="1793875">
                  <a:moveTo>
                    <a:pt x="407288" y="726694"/>
                  </a:moveTo>
                  <a:lnTo>
                    <a:pt x="840613" y="726694"/>
                  </a:lnTo>
                  <a:lnTo>
                    <a:pt x="0" y="0"/>
                  </a:lnTo>
                  <a:lnTo>
                    <a:pt x="1490598" y="726694"/>
                  </a:lnTo>
                  <a:lnTo>
                    <a:pt x="3007233" y="726694"/>
                  </a:lnTo>
                  <a:lnTo>
                    <a:pt x="3007233" y="904494"/>
                  </a:lnTo>
                  <a:lnTo>
                    <a:pt x="3007233" y="1171194"/>
                  </a:lnTo>
                  <a:lnTo>
                    <a:pt x="3007233" y="1793494"/>
                  </a:lnTo>
                  <a:lnTo>
                    <a:pt x="1490598" y="1793494"/>
                  </a:lnTo>
                  <a:lnTo>
                    <a:pt x="840613" y="1793494"/>
                  </a:lnTo>
                  <a:lnTo>
                    <a:pt x="407288" y="1793494"/>
                  </a:lnTo>
                  <a:lnTo>
                    <a:pt x="407288" y="1171194"/>
                  </a:lnTo>
                  <a:lnTo>
                    <a:pt x="407288" y="904494"/>
                  </a:lnTo>
                  <a:lnTo>
                    <a:pt x="407288" y="726694"/>
                  </a:lnTo>
                  <a:close/>
                </a:path>
              </a:pathLst>
            </a:custGeom>
            <a:ln w="9524">
              <a:solidFill>
                <a:srgbClr val="42424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6295771" y="4663185"/>
            <a:ext cx="2280920" cy="6648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0"/>
              </a:spcBef>
            </a:pPr>
            <a:r>
              <a:rPr sz="1400" spc="-20" dirty="0">
                <a:latin typeface="Franklin Gothic Medium"/>
                <a:cs typeface="Franklin Gothic Medium"/>
              </a:rPr>
              <a:t>Capte</a:t>
            </a:r>
            <a:r>
              <a:rPr sz="1400" spc="-25" dirty="0">
                <a:latin typeface="Franklin Gothic Medium"/>
                <a:cs typeface="Franklin Gothic Medium"/>
              </a:rPr>
              <a:t> </a:t>
            </a:r>
            <a:r>
              <a:rPr sz="1400" spc="-20" dirty="0">
                <a:latin typeface="Franklin Gothic Medium"/>
                <a:cs typeface="Franklin Gothic Medium"/>
              </a:rPr>
              <a:t>bien</a:t>
            </a:r>
            <a:r>
              <a:rPr sz="1400" spc="40" dirty="0">
                <a:latin typeface="Franklin Gothic Medium"/>
                <a:cs typeface="Franklin Gothic Medium"/>
              </a:rPr>
              <a:t> </a:t>
            </a:r>
            <a:r>
              <a:rPr sz="1400" spc="-15" dirty="0">
                <a:latin typeface="Franklin Gothic Medium"/>
                <a:cs typeface="Franklin Gothic Medium"/>
              </a:rPr>
              <a:t>l'écart entre </a:t>
            </a:r>
            <a:r>
              <a:rPr sz="1400" spc="-10" dirty="0">
                <a:latin typeface="Franklin Gothic Medium"/>
                <a:cs typeface="Franklin Gothic Medium"/>
              </a:rPr>
              <a:t> </a:t>
            </a:r>
            <a:r>
              <a:rPr sz="1400" spc="-20" dirty="0">
                <a:latin typeface="Franklin Gothic Medium"/>
                <a:cs typeface="Franklin Gothic Medium"/>
              </a:rPr>
              <a:t>prédiction</a:t>
            </a:r>
            <a:r>
              <a:rPr sz="1400" spc="35" dirty="0">
                <a:latin typeface="Franklin Gothic Medium"/>
                <a:cs typeface="Franklin Gothic Medium"/>
              </a:rPr>
              <a:t> </a:t>
            </a:r>
            <a:r>
              <a:rPr sz="1400" spc="-25" dirty="0">
                <a:latin typeface="Franklin Gothic Medium"/>
                <a:cs typeface="Franklin Gothic Medium"/>
              </a:rPr>
              <a:t>et</a:t>
            </a:r>
            <a:r>
              <a:rPr sz="1400" spc="5" dirty="0">
                <a:latin typeface="Franklin Gothic Medium"/>
                <a:cs typeface="Franklin Gothic Medium"/>
              </a:rPr>
              <a:t> </a:t>
            </a:r>
            <a:r>
              <a:rPr sz="1400" spc="-20" dirty="0">
                <a:latin typeface="Franklin Gothic Medium"/>
                <a:cs typeface="Franklin Gothic Medium"/>
              </a:rPr>
              <a:t>valeur</a:t>
            </a:r>
            <a:r>
              <a:rPr sz="1400" spc="15" dirty="0">
                <a:latin typeface="Franklin Gothic Medium"/>
                <a:cs typeface="Franklin Gothic Medium"/>
              </a:rPr>
              <a:t> </a:t>
            </a:r>
            <a:r>
              <a:rPr sz="1400" spc="-20" dirty="0">
                <a:latin typeface="Franklin Gothic Medium"/>
                <a:cs typeface="Franklin Gothic Medium"/>
              </a:rPr>
              <a:t>attendue </a:t>
            </a:r>
            <a:r>
              <a:rPr sz="1400" spc="-15" dirty="0">
                <a:latin typeface="Franklin Gothic Medium"/>
                <a:cs typeface="Franklin Gothic Medium"/>
              </a:rPr>
              <a:t> pour</a:t>
            </a:r>
            <a:r>
              <a:rPr sz="1400" spc="10" dirty="0">
                <a:latin typeface="Franklin Gothic Medium"/>
                <a:cs typeface="Franklin Gothic Medium"/>
              </a:rPr>
              <a:t> </a:t>
            </a:r>
            <a:r>
              <a:rPr sz="1400" spc="-15" dirty="0">
                <a:latin typeface="Franklin Gothic Medium"/>
                <a:cs typeface="Franklin Gothic Medium"/>
              </a:rPr>
              <a:t>une</a:t>
            </a:r>
            <a:r>
              <a:rPr sz="1400" spc="15" dirty="0">
                <a:latin typeface="Franklin Gothic Medium"/>
                <a:cs typeface="Franklin Gothic Medium"/>
              </a:rPr>
              <a:t> </a:t>
            </a:r>
            <a:r>
              <a:rPr sz="1400" spc="-20" dirty="0">
                <a:latin typeface="Franklin Gothic Medium"/>
                <a:cs typeface="Franklin Gothic Medium"/>
              </a:rPr>
              <a:t>classification</a:t>
            </a:r>
            <a:r>
              <a:rPr sz="1400" spc="80" dirty="0">
                <a:latin typeface="Franklin Gothic Medium"/>
                <a:cs typeface="Franklin Gothic Medium"/>
              </a:rPr>
              <a:t> </a:t>
            </a:r>
            <a:r>
              <a:rPr sz="1400" spc="-20" dirty="0">
                <a:latin typeface="Franklin Gothic Medium"/>
                <a:cs typeface="Franklin Gothic Medium"/>
              </a:rPr>
              <a:t>binaire</a:t>
            </a:r>
            <a:endParaRPr sz="1400">
              <a:latin typeface="Franklin Gothic Medium"/>
              <a:cs typeface="Franklin Gothic Medium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16607" y="1749551"/>
            <a:ext cx="7534656" cy="2097024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67</a:t>
            </a:fld>
            <a:endParaRPr dirty="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119" y="747217"/>
            <a:ext cx="426593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35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800" b="1" spc="-95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800" b="1" spc="-22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800" b="1" spc="-140" dirty="0">
                <a:solidFill>
                  <a:srgbClr val="404040"/>
                </a:solidFill>
                <a:latin typeface="Arial"/>
                <a:cs typeface="Arial"/>
              </a:rPr>
              <a:t>ER</a:t>
            </a:r>
            <a:r>
              <a:rPr sz="1800" b="1" spc="-150" dirty="0">
                <a:solidFill>
                  <a:srgbClr val="404040"/>
                </a:solidFill>
                <a:latin typeface="Arial"/>
                <a:cs typeface="Arial"/>
              </a:rPr>
              <a:t>P</a:t>
            </a:r>
            <a:r>
              <a:rPr sz="1800" b="1" spc="-13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800" b="1" spc="-204" dirty="0">
                <a:solidFill>
                  <a:srgbClr val="404040"/>
                </a:solidFill>
                <a:latin typeface="Arial"/>
                <a:cs typeface="Arial"/>
              </a:rPr>
              <a:t>É</a:t>
            </a:r>
            <a:r>
              <a:rPr sz="1800" b="1" spc="-275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800" b="1" spc="-295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800" b="1" spc="-22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800" b="1" spc="-114" dirty="0">
                <a:solidFill>
                  <a:srgbClr val="404040"/>
                </a:solidFill>
                <a:latin typeface="Arial"/>
                <a:cs typeface="Arial"/>
              </a:rPr>
              <a:t>IO</a:t>
            </a:r>
            <a:r>
              <a:rPr sz="1800" b="1" spc="-135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800" b="1" spc="-6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125" dirty="0">
                <a:solidFill>
                  <a:srgbClr val="404040"/>
                </a:solidFill>
                <a:latin typeface="Arial"/>
                <a:cs typeface="Arial"/>
              </a:rPr>
              <a:t>D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-6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360" dirty="0">
                <a:solidFill>
                  <a:srgbClr val="404040"/>
                </a:solidFill>
                <a:latin typeface="Arial"/>
                <a:cs typeface="Arial"/>
              </a:rPr>
              <a:t>L</a:t>
            </a:r>
            <a:r>
              <a:rPr sz="1800" b="1" spc="-50" dirty="0">
                <a:solidFill>
                  <a:srgbClr val="404040"/>
                </a:solidFill>
                <a:latin typeface="Arial"/>
                <a:cs typeface="Arial"/>
              </a:rPr>
              <a:t>’</a:t>
            </a:r>
            <a:r>
              <a:rPr sz="1800" b="1" spc="-15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800" b="1" spc="-22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800" b="1" spc="-155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800" b="1" spc="-200" dirty="0">
                <a:solidFill>
                  <a:srgbClr val="404040"/>
                </a:solidFill>
                <a:latin typeface="Arial"/>
                <a:cs typeface="Arial"/>
              </a:rPr>
              <a:t>O</a:t>
            </a:r>
            <a:r>
              <a:rPr sz="1800" b="1" spc="-180" dirty="0">
                <a:solidFill>
                  <a:srgbClr val="404040"/>
                </a:solidFill>
                <a:latin typeface="Arial"/>
                <a:cs typeface="Arial"/>
              </a:rPr>
              <a:t>P</a:t>
            </a:r>
            <a:r>
              <a:rPr sz="1800" b="1" spc="-80" dirty="0">
                <a:solidFill>
                  <a:srgbClr val="404040"/>
                </a:solidFill>
                <a:latin typeface="Arial"/>
                <a:cs typeface="Arial"/>
              </a:rPr>
              <a:t>IE</a:t>
            </a:r>
            <a:r>
              <a:rPr sz="1800" b="1" spc="-6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150" dirty="0">
                <a:solidFill>
                  <a:srgbClr val="404040"/>
                </a:solidFill>
                <a:latin typeface="Arial"/>
                <a:cs typeface="Arial"/>
              </a:rPr>
              <a:t>C</a:t>
            </a:r>
            <a:r>
              <a:rPr sz="1800" b="1" spc="-18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O</a:t>
            </a:r>
            <a:r>
              <a:rPr sz="1800" b="1" spc="-60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800" b="1" spc="-150" dirty="0">
                <a:solidFill>
                  <a:srgbClr val="404040"/>
                </a:solidFill>
                <a:latin typeface="Arial"/>
                <a:cs typeface="Arial"/>
              </a:rPr>
              <a:t>S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ÉE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497459" y="2136648"/>
            <a:ext cx="5012055" cy="3818890"/>
            <a:chOff x="3497459" y="2136648"/>
            <a:chExt cx="5012055" cy="381889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497459" y="2322077"/>
              <a:ext cx="5011471" cy="3632908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4882895" y="2136648"/>
              <a:ext cx="2749550" cy="363220"/>
            </a:xfrm>
            <a:custGeom>
              <a:avLst/>
              <a:gdLst/>
              <a:ahLst/>
              <a:cxnLst/>
              <a:rect l="l" t="t" r="r" b="b"/>
              <a:pathLst>
                <a:path w="2749550" h="363219">
                  <a:moveTo>
                    <a:pt x="2749296" y="0"/>
                  </a:moveTo>
                  <a:lnTo>
                    <a:pt x="0" y="0"/>
                  </a:lnTo>
                  <a:lnTo>
                    <a:pt x="0" y="362712"/>
                  </a:lnTo>
                  <a:lnTo>
                    <a:pt x="2749296" y="362712"/>
                  </a:lnTo>
                  <a:lnTo>
                    <a:pt x="274929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37426" y="1344167"/>
            <a:ext cx="5547841" cy="555606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4961382" y="2208098"/>
            <a:ext cx="2310765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10" dirty="0">
                <a:latin typeface="Roboto"/>
                <a:cs typeface="Roboto"/>
              </a:rPr>
              <a:t>Valeuí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attendue</a:t>
            </a:r>
            <a:r>
              <a:rPr sz="1400" spc="10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Y(e)</a:t>
            </a:r>
            <a:r>
              <a:rPr sz="1400" spc="-30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est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de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1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166359" y="5748528"/>
            <a:ext cx="2752725" cy="363220"/>
          </a:xfrm>
          <a:custGeom>
            <a:avLst/>
            <a:gdLst/>
            <a:ahLst/>
            <a:cxnLst/>
            <a:rect l="l" t="t" r="r" b="b"/>
            <a:pathLst>
              <a:path w="2752725" h="363220">
                <a:moveTo>
                  <a:pt x="2752343" y="0"/>
                </a:moveTo>
                <a:lnTo>
                  <a:pt x="0" y="0"/>
                </a:lnTo>
                <a:lnTo>
                  <a:pt x="0" y="362712"/>
                </a:lnTo>
                <a:lnTo>
                  <a:pt x="2752343" y="362712"/>
                </a:lnTo>
                <a:lnTo>
                  <a:pt x="275234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5247513" y="5821476"/>
            <a:ext cx="2237740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10" dirty="0">
                <a:latin typeface="Roboto"/>
                <a:cs typeface="Roboto"/>
              </a:rPr>
              <a:t>Valeuí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10" dirty="0">
                <a:latin typeface="Roboto"/>
                <a:cs typeface="Roboto"/>
              </a:rPr>
              <a:t>píédite</a:t>
            </a:r>
            <a:r>
              <a:rPr sz="1400" spc="-10" dirty="0">
                <a:latin typeface="Roboto"/>
                <a:cs typeface="Roboto"/>
              </a:rPr>
              <a:t> </a:t>
            </a:r>
            <a:r>
              <a:rPr sz="1400" spc="30" dirty="0">
                <a:latin typeface="Roboto"/>
                <a:cs typeface="Roboto"/>
              </a:rPr>
              <a:t>paí</a:t>
            </a:r>
            <a:r>
              <a:rPr sz="1400" spc="-25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le</a:t>
            </a:r>
            <a:r>
              <a:rPr sz="1400" spc="-15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modèle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68</a:t>
            </a:fld>
            <a:endParaRPr dirty="0"/>
          </a:p>
        </p:txBody>
      </p:sp>
      <p:sp>
        <p:nvSpPr>
          <p:cNvPr id="11" name="object 11"/>
          <p:cNvSpPr txBox="1"/>
          <p:nvPr/>
        </p:nvSpPr>
        <p:spPr>
          <a:xfrm>
            <a:off x="8813292" y="2817876"/>
            <a:ext cx="1478280" cy="1188720"/>
          </a:xfrm>
          <a:prstGeom prst="rect">
            <a:avLst/>
          </a:prstGeom>
          <a:ln w="9525">
            <a:solidFill>
              <a:srgbClr val="434343"/>
            </a:solidFill>
          </a:ln>
        </p:spPr>
        <p:txBody>
          <a:bodyPr vert="horz" wrap="square" lIns="0" tIns="81915" rIns="0" bIns="0" rtlCol="0">
            <a:spAutoFit/>
          </a:bodyPr>
          <a:lstStyle/>
          <a:p>
            <a:pPr marL="90805">
              <a:lnSpc>
                <a:spcPct val="100000"/>
              </a:lnSpc>
              <a:spcBef>
                <a:spcPts val="645"/>
              </a:spcBef>
            </a:pPr>
            <a:r>
              <a:rPr sz="1400" spc="-10" dirty="0">
                <a:latin typeface="Roboto"/>
                <a:cs typeface="Roboto"/>
              </a:rPr>
              <a:t>ln(0.01)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25" dirty="0">
                <a:latin typeface="Roboto"/>
                <a:cs typeface="Roboto"/>
              </a:rPr>
              <a:t>= </a:t>
            </a:r>
            <a:r>
              <a:rPr sz="1400" spc="-60" dirty="0">
                <a:latin typeface="Roboto"/>
                <a:cs typeface="Roboto"/>
              </a:rPr>
              <a:t>-4.60</a:t>
            </a:r>
            <a:endParaRPr sz="1400">
              <a:latin typeface="Roboto"/>
              <a:cs typeface="Roboto"/>
            </a:endParaRPr>
          </a:p>
          <a:p>
            <a:pPr marL="90805">
              <a:lnSpc>
                <a:spcPct val="100000"/>
              </a:lnSpc>
            </a:pPr>
            <a:r>
              <a:rPr sz="1400" spc="-10" dirty="0">
                <a:latin typeface="Roboto"/>
                <a:cs typeface="Roboto"/>
              </a:rPr>
              <a:t>ln(0.20)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25" dirty="0">
                <a:latin typeface="Roboto"/>
                <a:cs typeface="Roboto"/>
              </a:rPr>
              <a:t>= </a:t>
            </a:r>
            <a:r>
              <a:rPr sz="1400" spc="-60" dirty="0">
                <a:latin typeface="Roboto"/>
                <a:cs typeface="Roboto"/>
              </a:rPr>
              <a:t>-1.61</a:t>
            </a:r>
            <a:endParaRPr sz="1400">
              <a:latin typeface="Roboto"/>
              <a:cs typeface="Roboto"/>
            </a:endParaRPr>
          </a:p>
          <a:p>
            <a:pPr marL="90805">
              <a:lnSpc>
                <a:spcPct val="100000"/>
              </a:lnSpc>
            </a:pPr>
            <a:r>
              <a:rPr sz="1400" spc="-10" dirty="0">
                <a:latin typeface="Roboto"/>
                <a:cs typeface="Roboto"/>
              </a:rPr>
              <a:t>ln(0.50)</a:t>
            </a:r>
            <a:r>
              <a:rPr sz="1400" spc="-30" dirty="0">
                <a:latin typeface="Roboto"/>
                <a:cs typeface="Roboto"/>
              </a:rPr>
              <a:t> </a:t>
            </a:r>
            <a:r>
              <a:rPr sz="1400" spc="-25" dirty="0">
                <a:latin typeface="Roboto"/>
                <a:cs typeface="Roboto"/>
              </a:rPr>
              <a:t>=</a:t>
            </a:r>
            <a:r>
              <a:rPr sz="1400" spc="-30" dirty="0">
                <a:latin typeface="Roboto"/>
                <a:cs typeface="Roboto"/>
              </a:rPr>
              <a:t> </a:t>
            </a:r>
            <a:r>
              <a:rPr sz="1400" spc="-55" dirty="0">
                <a:latin typeface="Roboto"/>
                <a:cs typeface="Roboto"/>
              </a:rPr>
              <a:t>-0.69</a:t>
            </a:r>
            <a:endParaRPr sz="1400">
              <a:latin typeface="Roboto"/>
              <a:cs typeface="Roboto"/>
            </a:endParaRPr>
          </a:p>
          <a:p>
            <a:pPr marL="90805">
              <a:lnSpc>
                <a:spcPct val="100000"/>
              </a:lnSpc>
            </a:pPr>
            <a:r>
              <a:rPr sz="1400" spc="-10" dirty="0">
                <a:latin typeface="Roboto"/>
                <a:cs typeface="Roboto"/>
              </a:rPr>
              <a:t>ln(0.80)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25" dirty="0">
                <a:latin typeface="Roboto"/>
                <a:cs typeface="Roboto"/>
              </a:rPr>
              <a:t>= </a:t>
            </a:r>
            <a:r>
              <a:rPr sz="1400" spc="-60" dirty="0">
                <a:latin typeface="Roboto"/>
                <a:cs typeface="Roboto"/>
              </a:rPr>
              <a:t>-0.22</a:t>
            </a:r>
            <a:endParaRPr sz="1400">
              <a:latin typeface="Roboto"/>
              <a:cs typeface="Roboto"/>
            </a:endParaRPr>
          </a:p>
          <a:p>
            <a:pPr marL="90805">
              <a:lnSpc>
                <a:spcPct val="100000"/>
              </a:lnSpc>
            </a:pPr>
            <a:r>
              <a:rPr sz="1400" spc="-10" dirty="0">
                <a:latin typeface="Roboto"/>
                <a:cs typeface="Roboto"/>
              </a:rPr>
              <a:t>ln(0.99)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25" dirty="0">
                <a:latin typeface="Roboto"/>
                <a:cs typeface="Roboto"/>
              </a:rPr>
              <a:t>= </a:t>
            </a:r>
            <a:r>
              <a:rPr sz="1400" spc="-60" dirty="0">
                <a:latin typeface="Roboto"/>
                <a:cs typeface="Roboto"/>
              </a:rPr>
              <a:t>-0.01</a:t>
            </a:r>
            <a:endParaRPr sz="140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00352" y="1044066"/>
            <a:ext cx="28524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000000"/>
                </a:solidFill>
              </a:rPr>
              <a:t>Initialiser</a:t>
            </a:r>
            <a:r>
              <a:rPr sz="1800" spc="-35" dirty="0">
                <a:solidFill>
                  <a:srgbClr val="000000"/>
                </a:solidFill>
              </a:rPr>
              <a:t> </a:t>
            </a:r>
            <a:r>
              <a:rPr sz="1800" spc="-10" dirty="0">
                <a:solidFill>
                  <a:srgbClr val="000000"/>
                </a:solidFill>
              </a:rPr>
              <a:t>les</a:t>
            </a:r>
            <a:r>
              <a:rPr sz="1800" dirty="0">
                <a:solidFill>
                  <a:srgbClr val="000000"/>
                </a:solidFill>
              </a:rPr>
              <a:t> </a:t>
            </a:r>
            <a:r>
              <a:rPr sz="1800" spc="-15" dirty="0">
                <a:solidFill>
                  <a:srgbClr val="000000"/>
                </a:solidFill>
              </a:rPr>
              <a:t>poids</a:t>
            </a:r>
            <a:r>
              <a:rPr sz="1800" spc="-5" dirty="0">
                <a:solidFill>
                  <a:srgbClr val="000000"/>
                </a:solidFill>
              </a:rPr>
              <a:t> au</a:t>
            </a:r>
            <a:r>
              <a:rPr sz="1800" spc="-30" dirty="0">
                <a:solidFill>
                  <a:srgbClr val="000000"/>
                </a:solidFill>
              </a:rPr>
              <a:t> </a:t>
            </a:r>
            <a:r>
              <a:rPr sz="1800" spc="-5" dirty="0">
                <a:solidFill>
                  <a:srgbClr val="000000"/>
                </a:solidFill>
              </a:rPr>
              <a:t>hasard</a:t>
            </a:r>
            <a:endParaRPr sz="1800"/>
          </a:p>
        </p:txBody>
      </p:sp>
      <p:sp>
        <p:nvSpPr>
          <p:cNvPr id="4" name="object 4"/>
          <p:cNvSpPr txBox="1"/>
          <p:nvPr/>
        </p:nvSpPr>
        <p:spPr>
          <a:xfrm>
            <a:off x="1300352" y="1592960"/>
            <a:ext cx="557403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Franklin Gothic Medium"/>
                <a:cs typeface="Franklin Gothic Medium"/>
              </a:rPr>
              <a:t>Répéter:</a:t>
            </a:r>
            <a:endParaRPr sz="180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900">
              <a:latin typeface="Franklin Gothic Medium"/>
              <a:cs typeface="Franklin Gothic Medium"/>
            </a:endParaRPr>
          </a:p>
          <a:p>
            <a:pPr marL="469265">
              <a:lnSpc>
                <a:spcPct val="100000"/>
              </a:lnSpc>
            </a:pP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1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40" dirty="0">
                <a:latin typeface="Franklin Gothic Medium"/>
                <a:cs typeface="Franklin Gothic Medium"/>
              </a:rPr>
              <a:t>exemple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l’ensemble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d’entraînement: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72360" y="2690316"/>
            <a:ext cx="280733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3549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a.</a:t>
            </a:r>
            <a:r>
              <a:rPr sz="1400" dirty="0">
                <a:latin typeface="Franklin Gothic Medium"/>
                <a:cs typeface="Franklin Gothic Medium"/>
              </a:rPr>
              <a:t>	</a:t>
            </a:r>
            <a:r>
              <a:rPr sz="1800" spc="-55" dirty="0" err="1">
                <a:latin typeface="Franklin Gothic Medium"/>
                <a:cs typeface="Franklin Gothic Medium"/>
              </a:rPr>
              <a:t>P</a:t>
            </a:r>
            <a:r>
              <a:rPr sz="1800" spc="-30" dirty="0" err="1">
                <a:latin typeface="Franklin Gothic Medium"/>
                <a:cs typeface="Franklin Gothic Medium"/>
              </a:rPr>
              <a:t>r</a:t>
            </a:r>
            <a:r>
              <a:rPr sz="1800" spc="-5" dirty="0" err="1">
                <a:latin typeface="Franklin Gothic Medium"/>
                <a:cs typeface="Franklin Gothic Medium"/>
              </a:rPr>
              <a:t>é</a:t>
            </a:r>
            <a:r>
              <a:rPr sz="1800" spc="-20" dirty="0" err="1">
                <a:latin typeface="Franklin Gothic Medium"/>
                <a:cs typeface="Franklin Gothic Medium"/>
              </a:rPr>
              <a:t>d</a:t>
            </a:r>
            <a:r>
              <a:rPr sz="1800" spc="-15" dirty="0" err="1">
                <a:latin typeface="Franklin Gothic Medium"/>
                <a:cs typeface="Franklin Gothic Medium"/>
              </a:rPr>
              <a:t>ir</a:t>
            </a:r>
            <a:r>
              <a:rPr sz="1800" spc="-20" dirty="0" err="1">
                <a:latin typeface="Franklin Gothic Medium"/>
                <a:cs typeface="Franklin Gothic Medium"/>
              </a:rPr>
              <a:t>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60" dirty="0">
                <a:latin typeface="Franklin Gothic Medium"/>
                <a:cs typeface="Franklin Gothic Medium"/>
              </a:rPr>
              <a:t> </a:t>
            </a:r>
            <a:r>
              <a:rPr lang="fr-CA" sz="1800" spc="60" dirty="0">
                <a:latin typeface="Franklin Gothic Medium"/>
                <a:cs typeface="Franklin Gothic Medium"/>
              </a:rPr>
              <a:t>     </a:t>
            </a:r>
            <a:r>
              <a:rPr sz="2700" spc="-1604" baseline="9259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(</a:t>
            </a:r>
            <a:r>
              <a:rPr sz="1800" spc="-75" dirty="0">
                <a:latin typeface="Franklin Gothic Medium"/>
                <a:cs typeface="Franklin Gothic Medium"/>
              </a:rPr>
              <a:t>f</a:t>
            </a:r>
            <a:r>
              <a:rPr sz="1800" spc="-15" dirty="0">
                <a:latin typeface="Franklin Gothic Medium"/>
                <a:cs typeface="Franklin Gothic Medium"/>
              </a:rPr>
              <a:t>o</a:t>
            </a:r>
            <a:r>
              <a:rPr sz="1800" spc="40" dirty="0">
                <a:latin typeface="Franklin Gothic Medium"/>
                <a:cs typeface="Franklin Gothic Medium"/>
              </a:rPr>
              <a:t>r</a:t>
            </a:r>
            <a:r>
              <a:rPr sz="1800" spc="-80" dirty="0">
                <a:latin typeface="Franklin Gothic Medium"/>
                <a:cs typeface="Franklin Gothic Medium"/>
              </a:rPr>
              <a:t>w</a:t>
            </a:r>
            <a:r>
              <a:rPr sz="1800" spc="-15" dirty="0">
                <a:latin typeface="Franklin Gothic Medium"/>
                <a:cs typeface="Franklin Gothic Medium"/>
              </a:rPr>
              <a:t>a</a:t>
            </a:r>
            <a:r>
              <a:rPr sz="1800" spc="-25" dirty="0">
                <a:latin typeface="Franklin Gothic Medium"/>
                <a:cs typeface="Franklin Gothic Medium"/>
              </a:rPr>
              <a:t>r</a:t>
            </a:r>
            <a:r>
              <a:rPr sz="1800" dirty="0">
                <a:latin typeface="Franklin Gothic Medium"/>
                <a:cs typeface="Franklin Gothic Medium"/>
              </a:rPr>
              <a:t>d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p</a:t>
            </a:r>
            <a:r>
              <a:rPr sz="1800" spc="-10" dirty="0">
                <a:latin typeface="Franklin Gothic Medium"/>
                <a:cs typeface="Franklin Gothic Medium"/>
              </a:rPr>
              <a:t>a</a:t>
            </a:r>
            <a:r>
              <a:rPr sz="1800" spc="15" dirty="0">
                <a:latin typeface="Franklin Gothic Medium"/>
                <a:cs typeface="Franklin Gothic Medium"/>
              </a:rPr>
              <a:t>ss</a:t>
            </a:r>
            <a:r>
              <a:rPr sz="1800" dirty="0">
                <a:latin typeface="Franklin Gothic Medium"/>
                <a:cs typeface="Franklin Gothic Medium"/>
              </a:rPr>
              <a:t>)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872360" y="3239211"/>
            <a:ext cx="248475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3549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b.	</a:t>
            </a: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spc="145" dirty="0">
                <a:latin typeface="Franklin Gothic Medium"/>
                <a:cs typeface="Franklin Gothic Medium"/>
              </a:rPr>
              <a:t> </a:t>
            </a:r>
            <a:r>
              <a:rPr sz="2700" spc="-7" baseline="3086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950" spc="-7" baseline="-10683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10683">
              <a:latin typeface="Cambria Math"/>
              <a:cs typeface="Cambria Math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355342" y="3788409"/>
            <a:ext cx="3179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a.	</a:t>
            </a:r>
            <a:r>
              <a:rPr sz="1800" spc="-15" dirty="0">
                <a:latin typeface="Franklin Gothic Medium"/>
                <a:cs typeface="Franklin Gothic Medium"/>
              </a:rPr>
              <a:t>Calculer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30" dirty="0">
                <a:latin typeface="Franklin Gothic Medium"/>
                <a:cs typeface="Franklin Gothic Medium"/>
              </a:rPr>
              <a:t>la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dérivée de</a:t>
            </a:r>
            <a:r>
              <a:rPr sz="1800" spc="-5" dirty="0">
                <a:latin typeface="Franklin Gothic Medium"/>
                <a:cs typeface="Franklin Gothic Medium"/>
              </a:rPr>
              <a:t> l’erreur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55342" y="4337430"/>
            <a:ext cx="24980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b.	</a:t>
            </a:r>
            <a:r>
              <a:rPr sz="1800" spc="-15" dirty="0">
                <a:latin typeface="Franklin Gothic Medium"/>
                <a:cs typeface="Franklin Gothic Medium"/>
              </a:rPr>
              <a:t>Mettre</a:t>
            </a:r>
            <a:r>
              <a:rPr sz="1800" spc="-25" dirty="0">
                <a:latin typeface="Franklin Gothic Medium"/>
                <a:cs typeface="Franklin Gothic Medium"/>
              </a:rPr>
              <a:t> à </a:t>
            </a:r>
            <a:r>
              <a:rPr sz="1800" spc="-15" dirty="0">
                <a:latin typeface="Franklin Gothic Medium"/>
                <a:cs typeface="Franklin Gothic Medium"/>
              </a:rPr>
              <a:t>jour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00352" y="4886325"/>
            <a:ext cx="24549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5" dirty="0">
                <a:latin typeface="Franklin Gothic Medium"/>
                <a:cs typeface="Franklin Gothic Medium"/>
              </a:rPr>
              <a:t>Jusqu’à</a:t>
            </a:r>
            <a:r>
              <a:rPr sz="1800" spc="-80" dirty="0">
                <a:latin typeface="Franklin Gothic Medium"/>
                <a:cs typeface="Franklin Gothic Medium"/>
              </a:rPr>
              <a:t> </a:t>
            </a:r>
            <a:r>
              <a:rPr sz="1800" spc="5" dirty="0">
                <a:latin typeface="Franklin Gothic Medium"/>
                <a:cs typeface="Franklin Gothic Medium"/>
              </a:rPr>
              <a:t>ce</a:t>
            </a:r>
            <a:r>
              <a:rPr sz="1800" spc="-6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que</a:t>
            </a:r>
            <a:r>
              <a:rPr sz="1800" spc="-6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“terminé”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972558" y="4379798"/>
            <a:ext cx="1360170" cy="4864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800">
              <a:lnSpc>
                <a:spcPts val="2110"/>
              </a:lnSpc>
              <a:spcBef>
                <a:spcPts val="100"/>
              </a:spcBef>
            </a:pPr>
            <a:r>
              <a:rPr sz="2700" spc="75" baseline="-29320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300" spc="50" dirty="0">
                <a:solidFill>
                  <a:srgbClr val="FF0000"/>
                </a:solidFill>
                <a:latin typeface="Cambria Math"/>
                <a:cs typeface="Cambria Math"/>
              </a:rPr>
              <a:t>(𝑡)</a:t>
            </a:r>
            <a:r>
              <a:rPr sz="1300" spc="170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2700" baseline="-2932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=</a:t>
            </a:r>
            <a:r>
              <a:rPr sz="2700" spc="-22" baseline="-2932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2700" spc="52" baseline="-29320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300" spc="35" dirty="0">
                <a:solidFill>
                  <a:srgbClr val="FF0000"/>
                </a:solidFill>
                <a:latin typeface="Cambria Math"/>
                <a:cs typeface="Cambria Math"/>
              </a:rPr>
              <a:t>(𝑡−1)</a:t>
            </a:r>
            <a:endParaRPr sz="1300">
              <a:latin typeface="Cambria Math"/>
              <a:cs typeface="Cambria Math"/>
            </a:endParaRPr>
          </a:p>
          <a:p>
            <a:pPr marL="203200">
              <a:lnSpc>
                <a:spcPts val="1510"/>
              </a:lnSpc>
              <a:tabLst>
                <a:tab pos="855344" algn="l"/>
              </a:tabLst>
            </a:pPr>
            <a:r>
              <a:rPr sz="1300" spc="50" dirty="0">
                <a:solidFill>
                  <a:srgbClr val="FF0000"/>
                </a:solidFill>
                <a:latin typeface="Cambria Math"/>
                <a:cs typeface="Cambria Math"/>
              </a:rPr>
              <a:t>𝑖	𝑖</a:t>
            </a:r>
            <a:endParaRPr sz="1300">
              <a:latin typeface="Cambria Math"/>
              <a:cs typeface="Cambria Math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776084" y="4428870"/>
            <a:ext cx="23876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150" dirty="0">
                <a:solidFill>
                  <a:srgbClr val="FF0000"/>
                </a:solidFill>
                <a:latin typeface="Cambria Math"/>
                <a:cs typeface="Cambria Math"/>
              </a:rPr>
              <a:t>𝑑</a:t>
            </a:r>
            <a:r>
              <a:rPr sz="1300" spc="45" dirty="0">
                <a:solidFill>
                  <a:srgbClr val="FF0000"/>
                </a:solidFill>
                <a:latin typeface="Cambria Math"/>
                <a:cs typeface="Cambria Math"/>
              </a:rPr>
              <a:t>𝐸</a:t>
            </a:r>
            <a:endParaRPr sz="1300">
              <a:latin typeface="Cambria Math"/>
              <a:cs typeface="Cambria Math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873115" y="4058411"/>
            <a:ext cx="375285" cy="15240"/>
          </a:xfrm>
          <a:custGeom>
            <a:avLst/>
            <a:gdLst/>
            <a:ahLst/>
            <a:cxnLst/>
            <a:rect l="l" t="t" r="r" b="b"/>
            <a:pathLst>
              <a:path w="375285" h="15239">
                <a:moveTo>
                  <a:pt x="374904" y="0"/>
                </a:moveTo>
                <a:lnTo>
                  <a:pt x="0" y="0"/>
                </a:lnTo>
                <a:lnTo>
                  <a:pt x="0" y="15239"/>
                </a:lnTo>
                <a:lnTo>
                  <a:pt x="374904" y="15239"/>
                </a:lnTo>
                <a:lnTo>
                  <a:pt x="374904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5907785" y="3718305"/>
            <a:ext cx="2978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FF0000"/>
                </a:solidFill>
                <a:latin typeface="Cambria Math"/>
                <a:cs typeface="Cambria Math"/>
              </a:rPr>
              <a:t>𝑑𝐸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836665" y="4044137"/>
            <a:ext cx="43370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800" spc="5" dirty="0">
                <a:solidFill>
                  <a:srgbClr val="FF0000"/>
                </a:solidFill>
                <a:latin typeface="Cambria Math"/>
                <a:cs typeface="Cambria Math"/>
              </a:rPr>
              <a:t>𝑑𝑤</a:t>
            </a:r>
            <a:r>
              <a:rPr sz="1950" spc="7" baseline="-14957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14957">
              <a:latin typeface="Cambria Math"/>
              <a:cs typeface="Cambria Math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6317932" y="2197163"/>
            <a:ext cx="3433445" cy="2059939"/>
            <a:chOff x="6317932" y="2197163"/>
            <a:chExt cx="3433445" cy="2059939"/>
          </a:xfrm>
        </p:grpSpPr>
        <p:sp>
          <p:nvSpPr>
            <p:cNvPr id="19" name="object 19"/>
            <p:cNvSpPr/>
            <p:nvPr/>
          </p:nvSpPr>
          <p:spPr>
            <a:xfrm>
              <a:off x="6329045" y="2208276"/>
              <a:ext cx="3411220" cy="2037714"/>
            </a:xfrm>
            <a:custGeom>
              <a:avLst/>
              <a:gdLst/>
              <a:ahLst/>
              <a:cxnLst/>
              <a:rect l="l" t="t" r="r" b="b"/>
              <a:pathLst>
                <a:path w="3411220" h="2037714">
                  <a:moveTo>
                    <a:pt x="3410838" y="0"/>
                  </a:moveTo>
                  <a:lnTo>
                    <a:pt x="1597278" y="0"/>
                  </a:lnTo>
                  <a:lnTo>
                    <a:pt x="1597278" y="789432"/>
                  </a:lnTo>
                  <a:lnTo>
                    <a:pt x="1899538" y="789432"/>
                  </a:lnTo>
                  <a:lnTo>
                    <a:pt x="0" y="2037588"/>
                  </a:lnTo>
                  <a:lnTo>
                    <a:pt x="2352929" y="789432"/>
                  </a:lnTo>
                  <a:lnTo>
                    <a:pt x="3410838" y="789432"/>
                  </a:lnTo>
                  <a:lnTo>
                    <a:pt x="3410838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6329045" y="2208276"/>
              <a:ext cx="3411220" cy="2037714"/>
            </a:xfrm>
            <a:custGeom>
              <a:avLst/>
              <a:gdLst/>
              <a:ahLst/>
              <a:cxnLst/>
              <a:rect l="l" t="t" r="r" b="b"/>
              <a:pathLst>
                <a:path w="3411220" h="2037714">
                  <a:moveTo>
                    <a:pt x="1597278" y="0"/>
                  </a:moveTo>
                  <a:lnTo>
                    <a:pt x="1899538" y="0"/>
                  </a:lnTo>
                  <a:lnTo>
                    <a:pt x="2352929" y="0"/>
                  </a:lnTo>
                  <a:lnTo>
                    <a:pt x="3410838" y="0"/>
                  </a:lnTo>
                  <a:lnTo>
                    <a:pt x="3410838" y="460501"/>
                  </a:lnTo>
                  <a:lnTo>
                    <a:pt x="3410838" y="657860"/>
                  </a:lnTo>
                  <a:lnTo>
                    <a:pt x="3410838" y="789432"/>
                  </a:lnTo>
                  <a:lnTo>
                    <a:pt x="2352929" y="789432"/>
                  </a:lnTo>
                  <a:lnTo>
                    <a:pt x="0" y="2037588"/>
                  </a:lnTo>
                  <a:lnTo>
                    <a:pt x="1899538" y="789432"/>
                  </a:lnTo>
                  <a:lnTo>
                    <a:pt x="1597278" y="789432"/>
                  </a:lnTo>
                  <a:lnTo>
                    <a:pt x="1597278" y="657860"/>
                  </a:lnTo>
                  <a:lnTo>
                    <a:pt x="1597278" y="460501"/>
                  </a:lnTo>
                  <a:lnTo>
                    <a:pt x="1597278" y="0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8169402" y="2372309"/>
            <a:ext cx="13277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14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Ici</a:t>
            </a:r>
            <a:r>
              <a:rPr sz="14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4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l’erreur</a:t>
            </a:r>
            <a:r>
              <a:rPr sz="1400" spc="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sera</a:t>
            </a:r>
            <a:r>
              <a:rPr sz="14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le</a:t>
            </a:r>
            <a:endParaRPr sz="1400">
              <a:latin typeface="Franklin Gothic Medium"/>
              <a:cs typeface="Franklin Gothic Medium"/>
            </a:endParaRPr>
          </a:p>
          <a:p>
            <a:pPr algn="ctr">
              <a:lnSpc>
                <a:spcPct val="100000"/>
              </a:lnSpc>
            </a:pPr>
            <a:r>
              <a:rPr sz="14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LogLoss</a:t>
            </a:r>
            <a:endParaRPr sz="1400">
              <a:latin typeface="Franklin Gothic Medium"/>
              <a:cs typeface="Franklin Gothic Medium"/>
            </a:endParaRPr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69</a:t>
            </a:fld>
            <a:endParaRPr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36A6974-5861-29A9-D7F8-42DCD710A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936" y="4370604"/>
            <a:ext cx="2744217" cy="80773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98C746F-5B09-C96A-9BD3-6C7CBC814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689556"/>
            <a:ext cx="344487" cy="4210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51459" y="776477"/>
            <a:ext cx="2541270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10" dirty="0">
                <a:solidFill>
                  <a:srgbClr val="404040"/>
                </a:solidFill>
                <a:latin typeface="Trebuchet MS"/>
                <a:cs typeface="Trebuchet MS"/>
              </a:rPr>
              <a:t>RÉPONSE</a:t>
            </a:r>
            <a:r>
              <a:rPr sz="2000" b="1" spc="-13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40" dirty="0">
                <a:solidFill>
                  <a:srgbClr val="404040"/>
                </a:solidFill>
                <a:latin typeface="Trebuchet MS"/>
                <a:cs typeface="Trebuchet MS"/>
              </a:rPr>
              <a:t>DYNAMIQUE</a:t>
            </a:r>
            <a:endParaRPr sz="20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866191" y="2986849"/>
            <a:ext cx="2241550" cy="1119505"/>
            <a:chOff x="6866191" y="2986849"/>
            <a:chExt cx="2241550" cy="1119505"/>
          </a:xfrm>
        </p:grpSpPr>
        <p:sp>
          <p:nvSpPr>
            <p:cNvPr id="5" name="object 5"/>
            <p:cNvSpPr/>
            <p:nvPr/>
          </p:nvSpPr>
          <p:spPr>
            <a:xfrm>
              <a:off x="6870954" y="2991611"/>
              <a:ext cx="2232025" cy="1109980"/>
            </a:xfrm>
            <a:custGeom>
              <a:avLst/>
              <a:gdLst/>
              <a:ahLst/>
              <a:cxnLst/>
              <a:rect l="l" t="t" r="r" b="b"/>
              <a:pathLst>
                <a:path w="2232025" h="1109979">
                  <a:moveTo>
                    <a:pt x="2231898" y="0"/>
                  </a:moveTo>
                  <a:lnTo>
                    <a:pt x="902970" y="0"/>
                  </a:lnTo>
                  <a:lnTo>
                    <a:pt x="902970" y="184912"/>
                  </a:lnTo>
                  <a:lnTo>
                    <a:pt x="0" y="477647"/>
                  </a:lnTo>
                  <a:lnTo>
                    <a:pt x="902970" y="462279"/>
                  </a:lnTo>
                  <a:lnTo>
                    <a:pt x="902970" y="1109471"/>
                  </a:lnTo>
                  <a:lnTo>
                    <a:pt x="2231898" y="1109471"/>
                  </a:lnTo>
                  <a:lnTo>
                    <a:pt x="2231898" y="0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870954" y="2991611"/>
              <a:ext cx="2232025" cy="1109980"/>
            </a:xfrm>
            <a:custGeom>
              <a:avLst/>
              <a:gdLst/>
              <a:ahLst/>
              <a:cxnLst/>
              <a:rect l="l" t="t" r="r" b="b"/>
              <a:pathLst>
                <a:path w="2232025" h="1109979">
                  <a:moveTo>
                    <a:pt x="902970" y="0"/>
                  </a:moveTo>
                  <a:lnTo>
                    <a:pt x="1124457" y="0"/>
                  </a:lnTo>
                  <a:lnTo>
                    <a:pt x="1456690" y="0"/>
                  </a:lnTo>
                  <a:lnTo>
                    <a:pt x="2231898" y="0"/>
                  </a:lnTo>
                  <a:lnTo>
                    <a:pt x="2231898" y="184912"/>
                  </a:lnTo>
                  <a:lnTo>
                    <a:pt x="2231898" y="462279"/>
                  </a:lnTo>
                  <a:lnTo>
                    <a:pt x="2231898" y="1109471"/>
                  </a:lnTo>
                  <a:lnTo>
                    <a:pt x="1456690" y="1109471"/>
                  </a:lnTo>
                  <a:lnTo>
                    <a:pt x="1124457" y="1109471"/>
                  </a:lnTo>
                  <a:lnTo>
                    <a:pt x="902970" y="1109471"/>
                  </a:lnTo>
                  <a:lnTo>
                    <a:pt x="902970" y="462279"/>
                  </a:lnTo>
                  <a:lnTo>
                    <a:pt x="0" y="477647"/>
                  </a:lnTo>
                  <a:lnTo>
                    <a:pt x="902970" y="184912"/>
                  </a:lnTo>
                  <a:lnTo>
                    <a:pt x="902970" y="0"/>
                  </a:lnTo>
                  <a:close/>
                </a:path>
              </a:pathLst>
            </a:custGeom>
            <a:ln w="9525">
              <a:solidFill>
                <a:srgbClr val="42424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852918" y="3211830"/>
            <a:ext cx="1143000" cy="6648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Franklin Gothic Medium"/>
                <a:cs typeface="Franklin Gothic Medium"/>
              </a:rPr>
              <a:t>Dans</a:t>
            </a:r>
            <a:r>
              <a:rPr sz="1400" spc="5" dirty="0">
                <a:latin typeface="Franklin Gothic Medium"/>
                <a:cs typeface="Franklin Gothic Medium"/>
              </a:rPr>
              <a:t> </a:t>
            </a:r>
            <a:r>
              <a:rPr sz="1400" spc="-15" dirty="0">
                <a:latin typeface="Franklin Gothic Medium"/>
                <a:cs typeface="Franklin Gothic Medium"/>
              </a:rPr>
              <a:t>un </a:t>
            </a:r>
            <a:r>
              <a:rPr sz="1400" spc="-10" dirty="0">
                <a:latin typeface="Franklin Gothic Medium"/>
                <a:cs typeface="Franklin Gothic Medium"/>
              </a:rPr>
              <a:t> </a:t>
            </a:r>
            <a:r>
              <a:rPr sz="1400" spc="-35" dirty="0">
                <a:latin typeface="Franklin Gothic Medium"/>
                <a:cs typeface="Franklin Gothic Medium"/>
              </a:rPr>
              <a:t>modèle </a:t>
            </a:r>
            <a:r>
              <a:rPr sz="1400" spc="-30" dirty="0">
                <a:latin typeface="Franklin Gothic Medium"/>
                <a:cs typeface="Franklin Gothic Medium"/>
              </a:rPr>
              <a:t> </a:t>
            </a:r>
            <a:r>
              <a:rPr sz="1400" spc="-25" dirty="0">
                <a:latin typeface="Franklin Gothic Medium"/>
                <a:cs typeface="Franklin Gothic Medium"/>
              </a:rPr>
              <a:t>linéaire</a:t>
            </a:r>
            <a:r>
              <a:rPr sz="1400" spc="35" dirty="0">
                <a:latin typeface="Franklin Gothic Medium"/>
                <a:cs typeface="Franklin Gothic Medium"/>
              </a:rPr>
              <a:t> </a:t>
            </a:r>
            <a:r>
              <a:rPr sz="1400" i="1" spc="-15" dirty="0">
                <a:latin typeface="Franklin Gothic Medium"/>
                <a:cs typeface="Franklin Gothic Medium"/>
              </a:rPr>
              <a:t>f(s)</a:t>
            </a:r>
            <a:r>
              <a:rPr sz="1400" i="1" spc="15" dirty="0">
                <a:latin typeface="Franklin Gothic Medium"/>
                <a:cs typeface="Franklin Gothic Medium"/>
              </a:rPr>
              <a:t> </a:t>
            </a:r>
            <a:r>
              <a:rPr sz="1400" i="1" spc="-5" dirty="0">
                <a:latin typeface="Franklin Gothic Medium"/>
                <a:cs typeface="Franklin Gothic Medium"/>
              </a:rPr>
              <a:t>=</a:t>
            </a:r>
            <a:r>
              <a:rPr sz="1400" i="1" spc="-10" dirty="0">
                <a:latin typeface="Franklin Gothic Medium"/>
                <a:cs typeface="Franklin Gothic Medium"/>
              </a:rPr>
              <a:t> </a:t>
            </a:r>
            <a:r>
              <a:rPr sz="1400" i="1" dirty="0">
                <a:latin typeface="Franklin Gothic Medium"/>
                <a:cs typeface="Franklin Gothic Medium"/>
              </a:rPr>
              <a:t>s</a:t>
            </a:r>
            <a:endParaRPr sz="1400">
              <a:latin typeface="Franklin Gothic Medium"/>
              <a:cs typeface="Franklin Gothic Medium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6864667" y="3705923"/>
            <a:ext cx="2505075" cy="2357120"/>
            <a:chOff x="6864667" y="3705923"/>
            <a:chExt cx="2505075" cy="2357120"/>
          </a:xfrm>
        </p:grpSpPr>
        <p:sp>
          <p:nvSpPr>
            <p:cNvPr id="9" name="object 9"/>
            <p:cNvSpPr/>
            <p:nvPr/>
          </p:nvSpPr>
          <p:spPr>
            <a:xfrm>
              <a:off x="6869430" y="3710685"/>
              <a:ext cx="2495550" cy="2347595"/>
            </a:xfrm>
            <a:custGeom>
              <a:avLst/>
              <a:gdLst/>
              <a:ahLst/>
              <a:cxnLst/>
              <a:rect l="l" t="t" r="r" b="b"/>
              <a:pathLst>
                <a:path w="2495550" h="2347595">
                  <a:moveTo>
                    <a:pt x="0" y="0"/>
                  </a:moveTo>
                  <a:lnTo>
                    <a:pt x="697229" y="1240789"/>
                  </a:lnTo>
                  <a:lnTo>
                    <a:pt x="337566" y="1240789"/>
                  </a:lnTo>
                  <a:lnTo>
                    <a:pt x="337566" y="2347214"/>
                  </a:lnTo>
                  <a:lnTo>
                    <a:pt x="2495550" y="2347214"/>
                  </a:lnTo>
                  <a:lnTo>
                    <a:pt x="2495550" y="1240789"/>
                  </a:lnTo>
                  <a:lnTo>
                    <a:pt x="1236726" y="1240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869430" y="3710685"/>
              <a:ext cx="2495550" cy="2347595"/>
            </a:xfrm>
            <a:custGeom>
              <a:avLst/>
              <a:gdLst/>
              <a:ahLst/>
              <a:cxnLst/>
              <a:rect l="l" t="t" r="r" b="b"/>
              <a:pathLst>
                <a:path w="2495550" h="2347595">
                  <a:moveTo>
                    <a:pt x="337566" y="1240789"/>
                  </a:moveTo>
                  <a:lnTo>
                    <a:pt x="697229" y="1240789"/>
                  </a:lnTo>
                  <a:lnTo>
                    <a:pt x="0" y="0"/>
                  </a:lnTo>
                  <a:lnTo>
                    <a:pt x="1236726" y="1240789"/>
                  </a:lnTo>
                  <a:lnTo>
                    <a:pt x="2495550" y="1240789"/>
                  </a:lnTo>
                  <a:lnTo>
                    <a:pt x="2495550" y="1425194"/>
                  </a:lnTo>
                  <a:lnTo>
                    <a:pt x="2495550" y="1701800"/>
                  </a:lnTo>
                  <a:lnTo>
                    <a:pt x="2495550" y="2347214"/>
                  </a:lnTo>
                  <a:lnTo>
                    <a:pt x="1236726" y="2347214"/>
                  </a:lnTo>
                  <a:lnTo>
                    <a:pt x="697229" y="2347214"/>
                  </a:lnTo>
                  <a:lnTo>
                    <a:pt x="337566" y="2347214"/>
                  </a:lnTo>
                  <a:lnTo>
                    <a:pt x="337566" y="1701800"/>
                  </a:lnTo>
                  <a:lnTo>
                    <a:pt x="337566" y="1425194"/>
                  </a:lnTo>
                  <a:lnTo>
                    <a:pt x="337566" y="1240789"/>
                  </a:lnTo>
                  <a:close/>
                </a:path>
              </a:pathLst>
            </a:custGeom>
            <a:ln w="9525">
              <a:solidFill>
                <a:srgbClr val="42424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7284846" y="5169484"/>
            <a:ext cx="1748789" cy="6654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400" spc="-35" dirty="0">
                <a:latin typeface="Franklin Gothic Medium"/>
                <a:cs typeface="Franklin Gothic Medium"/>
              </a:rPr>
              <a:t>Pour</a:t>
            </a:r>
            <a:r>
              <a:rPr sz="1400" spc="40" dirty="0">
                <a:latin typeface="Franklin Gothic Medium"/>
                <a:cs typeface="Franklin Gothic Medium"/>
              </a:rPr>
              <a:t> </a:t>
            </a:r>
            <a:r>
              <a:rPr sz="1400" spc="-10" dirty="0">
                <a:latin typeface="Franklin Gothic Medium"/>
                <a:cs typeface="Franklin Gothic Medium"/>
              </a:rPr>
              <a:t>un</a:t>
            </a:r>
            <a:r>
              <a:rPr sz="1400" spc="10" dirty="0">
                <a:latin typeface="Franklin Gothic Medium"/>
                <a:cs typeface="Franklin Gothic Medium"/>
              </a:rPr>
              <a:t> </a:t>
            </a:r>
            <a:r>
              <a:rPr sz="1400" spc="-35" dirty="0">
                <a:latin typeface="Franklin Gothic Medium"/>
                <a:cs typeface="Franklin Gothic Medium"/>
              </a:rPr>
              <a:t>modèle</a:t>
            </a:r>
            <a:r>
              <a:rPr sz="1400" spc="15" dirty="0">
                <a:latin typeface="Franklin Gothic Medium"/>
                <a:cs typeface="Franklin Gothic Medium"/>
              </a:rPr>
              <a:t> </a:t>
            </a:r>
            <a:r>
              <a:rPr sz="1400" spc="-15" dirty="0">
                <a:latin typeface="Franklin Gothic Medium"/>
                <a:cs typeface="Franklin Gothic Medium"/>
              </a:rPr>
              <a:t>non </a:t>
            </a:r>
            <a:r>
              <a:rPr sz="1400" spc="-10" dirty="0">
                <a:latin typeface="Franklin Gothic Medium"/>
                <a:cs typeface="Franklin Gothic Medium"/>
              </a:rPr>
              <a:t> </a:t>
            </a:r>
            <a:r>
              <a:rPr sz="1400" spc="-20" dirty="0">
                <a:latin typeface="Franklin Gothic Medium"/>
                <a:cs typeface="Franklin Gothic Medium"/>
              </a:rPr>
              <a:t>linéaire,</a:t>
            </a:r>
            <a:r>
              <a:rPr sz="1400" spc="40" dirty="0">
                <a:latin typeface="Franklin Gothic Medium"/>
                <a:cs typeface="Franklin Gothic Medium"/>
              </a:rPr>
              <a:t> </a:t>
            </a:r>
            <a:r>
              <a:rPr sz="1400" spc="-10" dirty="0">
                <a:latin typeface="Franklin Gothic Medium"/>
                <a:cs typeface="Franklin Gothic Medium"/>
              </a:rPr>
              <a:t>f(s)</a:t>
            </a:r>
            <a:r>
              <a:rPr sz="1400" spc="15" dirty="0">
                <a:latin typeface="Franklin Gothic Medium"/>
                <a:cs typeface="Franklin Gothic Medium"/>
              </a:rPr>
              <a:t> </a:t>
            </a:r>
            <a:r>
              <a:rPr sz="1400" spc="-25" dirty="0">
                <a:latin typeface="Franklin Gothic Medium"/>
                <a:cs typeface="Franklin Gothic Medium"/>
              </a:rPr>
              <a:t>appliquera </a:t>
            </a:r>
            <a:r>
              <a:rPr sz="1400" spc="-335" dirty="0">
                <a:latin typeface="Franklin Gothic Medium"/>
                <a:cs typeface="Franklin Gothic Medium"/>
              </a:rPr>
              <a:t> </a:t>
            </a:r>
            <a:r>
              <a:rPr sz="1400" spc="-15" dirty="0">
                <a:latin typeface="Franklin Gothic Medium"/>
                <a:cs typeface="Franklin Gothic Medium"/>
              </a:rPr>
              <a:t>une</a:t>
            </a:r>
            <a:r>
              <a:rPr sz="1400" spc="10" dirty="0">
                <a:latin typeface="Franklin Gothic Medium"/>
                <a:cs typeface="Franklin Gothic Medium"/>
              </a:rPr>
              <a:t> </a:t>
            </a:r>
            <a:r>
              <a:rPr sz="1400" spc="-25" dirty="0">
                <a:latin typeface="Franklin Gothic Medium"/>
                <a:cs typeface="Franklin Gothic Medium"/>
              </a:rPr>
              <a:t>transformation</a:t>
            </a:r>
            <a:endParaRPr sz="1400">
              <a:latin typeface="Franklin Gothic Medium"/>
              <a:cs typeface="Franklin Gothic Medium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3103879" y="2278507"/>
            <a:ext cx="2724150" cy="2147570"/>
            <a:chOff x="3103879" y="2278507"/>
            <a:chExt cx="2724150" cy="2147570"/>
          </a:xfrm>
        </p:grpSpPr>
        <p:sp>
          <p:nvSpPr>
            <p:cNvPr id="13" name="object 13"/>
            <p:cNvSpPr/>
            <p:nvPr/>
          </p:nvSpPr>
          <p:spPr>
            <a:xfrm>
              <a:off x="4288535" y="2950464"/>
              <a:ext cx="1533525" cy="1469390"/>
            </a:xfrm>
            <a:custGeom>
              <a:avLst/>
              <a:gdLst/>
              <a:ahLst/>
              <a:cxnLst/>
              <a:rect l="l" t="t" r="r" b="b"/>
              <a:pathLst>
                <a:path w="1533525" h="1469389">
                  <a:moveTo>
                    <a:pt x="0" y="734568"/>
                  </a:moveTo>
                  <a:lnTo>
                    <a:pt x="1507" y="688118"/>
                  </a:lnTo>
                  <a:lnTo>
                    <a:pt x="5971" y="642435"/>
                  </a:lnTo>
                  <a:lnTo>
                    <a:pt x="13302" y="597606"/>
                  </a:lnTo>
                  <a:lnTo>
                    <a:pt x="23408" y="553715"/>
                  </a:lnTo>
                  <a:lnTo>
                    <a:pt x="36202" y="510850"/>
                  </a:lnTo>
                  <a:lnTo>
                    <a:pt x="51592" y="469096"/>
                  </a:lnTo>
                  <a:lnTo>
                    <a:pt x="69490" y="428540"/>
                  </a:lnTo>
                  <a:lnTo>
                    <a:pt x="89805" y="389267"/>
                  </a:lnTo>
                  <a:lnTo>
                    <a:pt x="112448" y="351363"/>
                  </a:lnTo>
                  <a:lnTo>
                    <a:pt x="137329" y="314916"/>
                  </a:lnTo>
                  <a:lnTo>
                    <a:pt x="164359" y="280010"/>
                  </a:lnTo>
                  <a:lnTo>
                    <a:pt x="193447" y="246733"/>
                  </a:lnTo>
                  <a:lnTo>
                    <a:pt x="224504" y="215169"/>
                  </a:lnTo>
                  <a:lnTo>
                    <a:pt x="257440" y="185406"/>
                  </a:lnTo>
                  <a:lnTo>
                    <a:pt x="292165" y="157529"/>
                  </a:lnTo>
                  <a:lnTo>
                    <a:pt x="328590" y="131624"/>
                  </a:lnTo>
                  <a:lnTo>
                    <a:pt x="366624" y="107778"/>
                  </a:lnTo>
                  <a:lnTo>
                    <a:pt x="406179" y="86076"/>
                  </a:lnTo>
                  <a:lnTo>
                    <a:pt x="447164" y="66605"/>
                  </a:lnTo>
                  <a:lnTo>
                    <a:pt x="489490" y="49451"/>
                  </a:lnTo>
                  <a:lnTo>
                    <a:pt x="533067" y="34699"/>
                  </a:lnTo>
                  <a:lnTo>
                    <a:pt x="577804" y="22437"/>
                  </a:lnTo>
                  <a:lnTo>
                    <a:pt x="623613" y="12750"/>
                  </a:lnTo>
                  <a:lnTo>
                    <a:pt x="670404" y="5724"/>
                  </a:lnTo>
                  <a:lnTo>
                    <a:pt x="718087" y="1445"/>
                  </a:lnTo>
                  <a:lnTo>
                    <a:pt x="766572" y="0"/>
                  </a:lnTo>
                  <a:lnTo>
                    <a:pt x="815056" y="1445"/>
                  </a:lnTo>
                  <a:lnTo>
                    <a:pt x="862739" y="5724"/>
                  </a:lnTo>
                  <a:lnTo>
                    <a:pt x="909530" y="12750"/>
                  </a:lnTo>
                  <a:lnTo>
                    <a:pt x="955339" y="22437"/>
                  </a:lnTo>
                  <a:lnTo>
                    <a:pt x="1000076" y="34699"/>
                  </a:lnTo>
                  <a:lnTo>
                    <a:pt x="1043653" y="49451"/>
                  </a:lnTo>
                  <a:lnTo>
                    <a:pt x="1085979" y="66605"/>
                  </a:lnTo>
                  <a:lnTo>
                    <a:pt x="1126964" y="86076"/>
                  </a:lnTo>
                  <a:lnTo>
                    <a:pt x="1166519" y="107778"/>
                  </a:lnTo>
                  <a:lnTo>
                    <a:pt x="1204553" y="131624"/>
                  </a:lnTo>
                  <a:lnTo>
                    <a:pt x="1240978" y="157529"/>
                  </a:lnTo>
                  <a:lnTo>
                    <a:pt x="1275703" y="185406"/>
                  </a:lnTo>
                  <a:lnTo>
                    <a:pt x="1308639" y="215169"/>
                  </a:lnTo>
                  <a:lnTo>
                    <a:pt x="1339696" y="246733"/>
                  </a:lnTo>
                  <a:lnTo>
                    <a:pt x="1368784" y="280010"/>
                  </a:lnTo>
                  <a:lnTo>
                    <a:pt x="1395814" y="314916"/>
                  </a:lnTo>
                  <a:lnTo>
                    <a:pt x="1420695" y="351363"/>
                  </a:lnTo>
                  <a:lnTo>
                    <a:pt x="1443338" y="389267"/>
                  </a:lnTo>
                  <a:lnTo>
                    <a:pt x="1463653" y="428540"/>
                  </a:lnTo>
                  <a:lnTo>
                    <a:pt x="1481551" y="469096"/>
                  </a:lnTo>
                  <a:lnTo>
                    <a:pt x="1496941" y="510850"/>
                  </a:lnTo>
                  <a:lnTo>
                    <a:pt x="1509735" y="553715"/>
                  </a:lnTo>
                  <a:lnTo>
                    <a:pt x="1519841" y="597606"/>
                  </a:lnTo>
                  <a:lnTo>
                    <a:pt x="1527172" y="642435"/>
                  </a:lnTo>
                  <a:lnTo>
                    <a:pt x="1531636" y="688118"/>
                  </a:lnTo>
                  <a:lnTo>
                    <a:pt x="1533143" y="734568"/>
                  </a:lnTo>
                  <a:lnTo>
                    <a:pt x="1531636" y="781017"/>
                  </a:lnTo>
                  <a:lnTo>
                    <a:pt x="1527172" y="826700"/>
                  </a:lnTo>
                  <a:lnTo>
                    <a:pt x="1519841" y="871529"/>
                  </a:lnTo>
                  <a:lnTo>
                    <a:pt x="1509735" y="915420"/>
                  </a:lnTo>
                  <a:lnTo>
                    <a:pt x="1496941" y="958285"/>
                  </a:lnTo>
                  <a:lnTo>
                    <a:pt x="1481551" y="1000039"/>
                  </a:lnTo>
                  <a:lnTo>
                    <a:pt x="1463653" y="1040595"/>
                  </a:lnTo>
                  <a:lnTo>
                    <a:pt x="1443338" y="1079868"/>
                  </a:lnTo>
                  <a:lnTo>
                    <a:pt x="1420695" y="1117772"/>
                  </a:lnTo>
                  <a:lnTo>
                    <a:pt x="1395814" y="1154219"/>
                  </a:lnTo>
                  <a:lnTo>
                    <a:pt x="1368784" y="1189125"/>
                  </a:lnTo>
                  <a:lnTo>
                    <a:pt x="1339696" y="1222402"/>
                  </a:lnTo>
                  <a:lnTo>
                    <a:pt x="1308639" y="1253966"/>
                  </a:lnTo>
                  <a:lnTo>
                    <a:pt x="1275703" y="1283729"/>
                  </a:lnTo>
                  <a:lnTo>
                    <a:pt x="1240978" y="1311606"/>
                  </a:lnTo>
                  <a:lnTo>
                    <a:pt x="1204553" y="1337511"/>
                  </a:lnTo>
                  <a:lnTo>
                    <a:pt x="1166519" y="1361357"/>
                  </a:lnTo>
                  <a:lnTo>
                    <a:pt x="1126964" y="1383059"/>
                  </a:lnTo>
                  <a:lnTo>
                    <a:pt x="1085979" y="1402530"/>
                  </a:lnTo>
                  <a:lnTo>
                    <a:pt x="1043653" y="1419684"/>
                  </a:lnTo>
                  <a:lnTo>
                    <a:pt x="1000076" y="1434436"/>
                  </a:lnTo>
                  <a:lnTo>
                    <a:pt x="955339" y="1446698"/>
                  </a:lnTo>
                  <a:lnTo>
                    <a:pt x="909530" y="1456385"/>
                  </a:lnTo>
                  <a:lnTo>
                    <a:pt x="862739" y="1463411"/>
                  </a:lnTo>
                  <a:lnTo>
                    <a:pt x="815056" y="1467690"/>
                  </a:lnTo>
                  <a:lnTo>
                    <a:pt x="766572" y="1469136"/>
                  </a:lnTo>
                  <a:lnTo>
                    <a:pt x="718087" y="1467690"/>
                  </a:lnTo>
                  <a:lnTo>
                    <a:pt x="670404" y="1463411"/>
                  </a:lnTo>
                  <a:lnTo>
                    <a:pt x="623613" y="1456385"/>
                  </a:lnTo>
                  <a:lnTo>
                    <a:pt x="577804" y="1446698"/>
                  </a:lnTo>
                  <a:lnTo>
                    <a:pt x="533067" y="1434436"/>
                  </a:lnTo>
                  <a:lnTo>
                    <a:pt x="489490" y="1419684"/>
                  </a:lnTo>
                  <a:lnTo>
                    <a:pt x="447164" y="1402530"/>
                  </a:lnTo>
                  <a:lnTo>
                    <a:pt x="406179" y="1383059"/>
                  </a:lnTo>
                  <a:lnTo>
                    <a:pt x="366624" y="1361357"/>
                  </a:lnTo>
                  <a:lnTo>
                    <a:pt x="328590" y="1337511"/>
                  </a:lnTo>
                  <a:lnTo>
                    <a:pt x="292165" y="1311606"/>
                  </a:lnTo>
                  <a:lnTo>
                    <a:pt x="257440" y="1283729"/>
                  </a:lnTo>
                  <a:lnTo>
                    <a:pt x="224504" y="1253966"/>
                  </a:lnTo>
                  <a:lnTo>
                    <a:pt x="193447" y="1222402"/>
                  </a:lnTo>
                  <a:lnTo>
                    <a:pt x="164359" y="1189125"/>
                  </a:lnTo>
                  <a:lnTo>
                    <a:pt x="137329" y="1154219"/>
                  </a:lnTo>
                  <a:lnTo>
                    <a:pt x="112448" y="1117772"/>
                  </a:lnTo>
                  <a:lnTo>
                    <a:pt x="89805" y="1079868"/>
                  </a:lnTo>
                  <a:lnTo>
                    <a:pt x="69490" y="1040595"/>
                  </a:lnTo>
                  <a:lnTo>
                    <a:pt x="51592" y="1000039"/>
                  </a:lnTo>
                  <a:lnTo>
                    <a:pt x="36202" y="958285"/>
                  </a:lnTo>
                  <a:lnTo>
                    <a:pt x="23408" y="915420"/>
                  </a:lnTo>
                  <a:lnTo>
                    <a:pt x="13302" y="871529"/>
                  </a:lnTo>
                  <a:lnTo>
                    <a:pt x="5971" y="826700"/>
                  </a:lnTo>
                  <a:lnTo>
                    <a:pt x="1507" y="781017"/>
                  </a:lnTo>
                  <a:lnTo>
                    <a:pt x="0" y="734568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103880" y="2278506"/>
              <a:ext cx="1295400" cy="2144395"/>
            </a:xfrm>
            <a:custGeom>
              <a:avLst/>
              <a:gdLst/>
              <a:ahLst/>
              <a:cxnLst/>
              <a:rect l="l" t="t" r="r" b="b"/>
              <a:pathLst>
                <a:path w="1295400" h="2144395">
                  <a:moveTo>
                    <a:pt x="1183894" y="1405255"/>
                  </a:moveTo>
                  <a:lnTo>
                    <a:pt x="1173607" y="1396619"/>
                  </a:lnTo>
                  <a:lnTo>
                    <a:pt x="1118743" y="1350518"/>
                  </a:lnTo>
                  <a:lnTo>
                    <a:pt x="1111338" y="1381353"/>
                  </a:lnTo>
                  <a:lnTo>
                    <a:pt x="30988" y="1122934"/>
                  </a:lnTo>
                  <a:lnTo>
                    <a:pt x="27940" y="1135380"/>
                  </a:lnTo>
                  <a:lnTo>
                    <a:pt x="1108379" y="1393659"/>
                  </a:lnTo>
                  <a:lnTo>
                    <a:pt x="1100963" y="1424559"/>
                  </a:lnTo>
                  <a:lnTo>
                    <a:pt x="1183894" y="1405255"/>
                  </a:lnTo>
                  <a:close/>
                </a:path>
                <a:path w="1295400" h="2144395">
                  <a:moveTo>
                    <a:pt x="1270254" y="1717421"/>
                  </a:moveTo>
                  <a:lnTo>
                    <a:pt x="1185926" y="1705229"/>
                  </a:lnTo>
                  <a:lnTo>
                    <a:pt x="1195908" y="1735366"/>
                  </a:lnTo>
                  <a:lnTo>
                    <a:pt x="0" y="2132203"/>
                  </a:lnTo>
                  <a:lnTo>
                    <a:pt x="4064" y="2144268"/>
                  </a:lnTo>
                  <a:lnTo>
                    <a:pt x="1199921" y="1747456"/>
                  </a:lnTo>
                  <a:lnTo>
                    <a:pt x="1209929" y="1777619"/>
                  </a:lnTo>
                  <a:lnTo>
                    <a:pt x="1256245" y="1731391"/>
                  </a:lnTo>
                  <a:lnTo>
                    <a:pt x="1270254" y="1717421"/>
                  </a:lnTo>
                  <a:close/>
                </a:path>
                <a:path w="1295400" h="2144395">
                  <a:moveTo>
                    <a:pt x="1295146" y="1000760"/>
                  </a:moveTo>
                  <a:lnTo>
                    <a:pt x="1282014" y="959866"/>
                  </a:lnTo>
                  <a:lnTo>
                    <a:pt x="1269111" y="919607"/>
                  </a:lnTo>
                  <a:lnTo>
                    <a:pt x="1246352" y="941882"/>
                  </a:lnTo>
                  <a:lnTo>
                    <a:pt x="323596" y="0"/>
                  </a:lnTo>
                  <a:lnTo>
                    <a:pt x="314452" y="8890"/>
                  </a:lnTo>
                  <a:lnTo>
                    <a:pt x="1237297" y="950747"/>
                  </a:lnTo>
                  <a:lnTo>
                    <a:pt x="1214628" y="972947"/>
                  </a:lnTo>
                  <a:lnTo>
                    <a:pt x="1295146" y="100076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3260216" y="1900174"/>
            <a:ext cx="1250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Roboto"/>
                <a:cs typeface="Roboto"/>
              </a:rPr>
              <a:t>1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532885" y="3181350"/>
            <a:ext cx="2774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1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911219" y="2482342"/>
            <a:ext cx="2774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0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798952" y="3045713"/>
            <a:ext cx="23177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x</a:t>
            </a:r>
            <a:r>
              <a:rPr sz="1350" spc="7" baseline="-21604" dirty="0">
                <a:latin typeface="Roboto"/>
                <a:cs typeface="Roboto"/>
              </a:rPr>
              <a:t>1</a:t>
            </a:r>
            <a:endParaRPr sz="1350" baseline="-21604">
              <a:latin typeface="Roboto"/>
              <a:cs typeface="Roboto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3661790" y="3648455"/>
            <a:ext cx="2928620" cy="1624330"/>
            <a:chOff x="3661790" y="3648455"/>
            <a:chExt cx="2928620" cy="1624330"/>
          </a:xfrm>
        </p:grpSpPr>
        <p:sp>
          <p:nvSpPr>
            <p:cNvPr id="20" name="object 20"/>
            <p:cNvSpPr/>
            <p:nvPr/>
          </p:nvSpPr>
          <p:spPr>
            <a:xfrm>
              <a:off x="5823203" y="3648455"/>
              <a:ext cx="767080" cy="76200"/>
            </a:xfrm>
            <a:custGeom>
              <a:avLst/>
              <a:gdLst/>
              <a:ahLst/>
              <a:cxnLst/>
              <a:rect l="l" t="t" r="r" b="b"/>
              <a:pathLst>
                <a:path w="767079" h="76200">
                  <a:moveTo>
                    <a:pt x="690499" y="0"/>
                  </a:moveTo>
                  <a:lnTo>
                    <a:pt x="690499" y="76200"/>
                  </a:lnTo>
                  <a:lnTo>
                    <a:pt x="753999" y="44450"/>
                  </a:lnTo>
                  <a:lnTo>
                    <a:pt x="703199" y="44450"/>
                  </a:lnTo>
                  <a:lnTo>
                    <a:pt x="703199" y="31750"/>
                  </a:lnTo>
                  <a:lnTo>
                    <a:pt x="753999" y="31750"/>
                  </a:lnTo>
                  <a:lnTo>
                    <a:pt x="690499" y="0"/>
                  </a:lnTo>
                  <a:close/>
                </a:path>
                <a:path w="767079" h="76200">
                  <a:moveTo>
                    <a:pt x="690499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690499" y="44450"/>
                  </a:lnTo>
                  <a:lnTo>
                    <a:pt x="690499" y="31750"/>
                  </a:lnTo>
                  <a:close/>
                </a:path>
                <a:path w="767079" h="76200">
                  <a:moveTo>
                    <a:pt x="753999" y="31750"/>
                  </a:moveTo>
                  <a:lnTo>
                    <a:pt x="703199" y="31750"/>
                  </a:lnTo>
                  <a:lnTo>
                    <a:pt x="703199" y="44450"/>
                  </a:lnTo>
                  <a:lnTo>
                    <a:pt x="753999" y="44450"/>
                  </a:lnTo>
                  <a:lnTo>
                    <a:pt x="766699" y="38100"/>
                  </a:lnTo>
                  <a:lnTo>
                    <a:pt x="753999" y="3175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3661790" y="4203191"/>
              <a:ext cx="852805" cy="1069340"/>
            </a:xfrm>
            <a:custGeom>
              <a:avLst/>
              <a:gdLst/>
              <a:ahLst/>
              <a:cxnLst/>
              <a:rect l="l" t="t" r="r" b="b"/>
              <a:pathLst>
                <a:path w="852804" h="1069339">
                  <a:moveTo>
                    <a:pt x="800440" y="55663"/>
                  </a:moveTo>
                  <a:lnTo>
                    <a:pt x="0" y="1061338"/>
                  </a:lnTo>
                  <a:lnTo>
                    <a:pt x="9906" y="1069212"/>
                  </a:lnTo>
                  <a:lnTo>
                    <a:pt x="810352" y="63530"/>
                  </a:lnTo>
                  <a:lnTo>
                    <a:pt x="800440" y="55663"/>
                  </a:lnTo>
                  <a:close/>
                </a:path>
                <a:path w="852804" h="1069339">
                  <a:moveTo>
                    <a:pt x="843187" y="45719"/>
                  </a:moveTo>
                  <a:lnTo>
                    <a:pt x="808355" y="45719"/>
                  </a:lnTo>
                  <a:lnTo>
                    <a:pt x="818261" y="53593"/>
                  </a:lnTo>
                  <a:lnTo>
                    <a:pt x="810352" y="63530"/>
                  </a:lnTo>
                  <a:lnTo>
                    <a:pt x="835279" y="83311"/>
                  </a:lnTo>
                  <a:lnTo>
                    <a:pt x="843187" y="45719"/>
                  </a:lnTo>
                  <a:close/>
                </a:path>
                <a:path w="852804" h="1069339">
                  <a:moveTo>
                    <a:pt x="808355" y="45719"/>
                  </a:moveTo>
                  <a:lnTo>
                    <a:pt x="800440" y="55663"/>
                  </a:lnTo>
                  <a:lnTo>
                    <a:pt x="810352" y="63530"/>
                  </a:lnTo>
                  <a:lnTo>
                    <a:pt x="818261" y="53593"/>
                  </a:lnTo>
                  <a:lnTo>
                    <a:pt x="808355" y="45719"/>
                  </a:lnTo>
                  <a:close/>
                </a:path>
                <a:path w="852804" h="1069339">
                  <a:moveTo>
                    <a:pt x="852805" y="0"/>
                  </a:moveTo>
                  <a:lnTo>
                    <a:pt x="775588" y="35940"/>
                  </a:lnTo>
                  <a:lnTo>
                    <a:pt x="800440" y="55663"/>
                  </a:lnTo>
                  <a:lnTo>
                    <a:pt x="808355" y="45719"/>
                  </a:lnTo>
                  <a:lnTo>
                    <a:pt x="843187" y="45719"/>
                  </a:lnTo>
                  <a:lnTo>
                    <a:pt x="852805" y="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5192014" y="3507104"/>
            <a:ext cx="4591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20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703195" y="3954856"/>
            <a:ext cx="1351915" cy="8413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00405">
              <a:lnSpc>
                <a:spcPct val="100000"/>
              </a:lnSpc>
              <a:spcBef>
                <a:spcPts val="95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2</a:t>
            </a:r>
            <a:endParaRPr sz="1350" baseline="-21604">
              <a:latin typeface="Roboto"/>
              <a:cs typeface="Roboto"/>
            </a:endParaRPr>
          </a:p>
          <a:p>
            <a:pPr marL="63500">
              <a:lnSpc>
                <a:spcPct val="100000"/>
              </a:lnSpc>
              <a:spcBef>
                <a:spcPts val="1110"/>
              </a:spcBef>
            </a:pPr>
            <a:r>
              <a:rPr sz="1400" dirty="0">
                <a:latin typeface="Roboto"/>
                <a:cs typeface="Roboto"/>
              </a:rPr>
              <a:t>x</a:t>
            </a:r>
            <a:r>
              <a:rPr sz="1350" baseline="-21604" dirty="0">
                <a:latin typeface="Roboto"/>
                <a:cs typeface="Roboto"/>
              </a:rPr>
              <a:t>2</a:t>
            </a:r>
            <a:endParaRPr sz="1350" baseline="-21604">
              <a:latin typeface="Roboto"/>
              <a:cs typeface="Roboto"/>
            </a:endParaRPr>
          </a:p>
          <a:p>
            <a:pPr marL="1100455">
              <a:lnSpc>
                <a:spcPct val="100000"/>
              </a:lnSpc>
              <a:spcBef>
                <a:spcPts val="280"/>
              </a:spcBef>
            </a:pPr>
            <a:r>
              <a:rPr sz="1400" dirty="0">
                <a:latin typeface="Roboto"/>
                <a:cs typeface="Roboto"/>
              </a:rPr>
              <a:t>w</a:t>
            </a:r>
            <a:r>
              <a:rPr sz="1350" baseline="-21604" dirty="0">
                <a:latin typeface="Roboto"/>
                <a:cs typeface="Roboto"/>
              </a:rPr>
              <a:t>n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254628" y="5220715"/>
            <a:ext cx="230504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-5" dirty="0">
                <a:latin typeface="Roboto"/>
                <a:cs typeface="Roboto"/>
              </a:rPr>
              <a:t>x</a:t>
            </a:r>
            <a:r>
              <a:rPr sz="1350" spc="-7" baseline="-21604" dirty="0">
                <a:latin typeface="Roboto"/>
                <a:cs typeface="Roboto"/>
              </a:rPr>
              <a:t>n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5056632" y="2950464"/>
            <a:ext cx="0" cy="1469390"/>
          </a:xfrm>
          <a:custGeom>
            <a:avLst/>
            <a:gdLst/>
            <a:ahLst/>
            <a:cxnLst/>
            <a:rect l="l" t="t" r="r" b="b"/>
            <a:pathLst>
              <a:path h="1469389">
                <a:moveTo>
                  <a:pt x="0" y="0"/>
                </a:moveTo>
                <a:lnTo>
                  <a:pt x="0" y="1469136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4626609" y="3493389"/>
            <a:ext cx="131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object 28"/>
              <p:cNvSpPr/>
              <p:nvPr/>
            </p:nvSpPr>
            <p:spPr>
              <a:xfrm>
                <a:off x="5396865" y="1184150"/>
                <a:ext cx="1682750" cy="670560"/>
              </a:xfrm>
              <a:custGeom>
                <a:avLst/>
                <a:gdLst/>
                <a:ahLst/>
                <a:cxnLst/>
                <a:rect l="l" t="t" r="r" b="b"/>
                <a:pathLst>
                  <a:path w="1682750" h="670560">
                    <a:moveTo>
                      <a:pt x="1682496" y="0"/>
                    </a:moveTo>
                    <a:lnTo>
                      <a:pt x="0" y="0"/>
                    </a:lnTo>
                    <a:lnTo>
                      <a:pt x="0" y="670560"/>
                    </a:lnTo>
                    <a:lnTo>
                      <a:pt x="1682496" y="670560"/>
                    </a:lnTo>
                    <a:lnTo>
                      <a:pt x="1682496" y="0"/>
                    </a:lnTo>
                    <a:close/>
                  </a:path>
                </a:pathLst>
              </a:custGeom>
              <a:solidFill>
                <a:srgbClr val="D3F5F7"/>
              </a:solidFill>
            </p:spPr>
            <p:txBody>
              <a:bodyPr wrap="square" lIns="0" tIns="0" rIns="0" bIns="0" rtlCol="0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fr-CA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fr-CA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acc>
                            <m:accPr>
                              <m:chr m:val="⃗"/>
                              <m:ctrlPr>
                                <a:rPr lang="fr-CA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fr-CA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acc>
                          <m:r>
                            <a:rPr lang="fr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 </m:t>
                          </m:r>
                          <m:acc>
                            <m:accPr>
                              <m:chr m:val="⃗"/>
                              <m:ctrlPr>
                                <a:rPr lang="fr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fr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nary>
                    </m:oMath>
                  </m:oMathPara>
                </a14:m>
                <a:endParaRPr dirty="0"/>
              </a:p>
            </p:txBody>
          </p:sp>
        </mc:Choice>
        <mc:Fallback xmlns="">
          <p:sp>
            <p:nvSpPr>
              <p:cNvPr id="28" name="object 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6865" y="1184150"/>
                <a:ext cx="1682750" cy="670560"/>
              </a:xfrm>
              <a:custGeom>
                <a:avLst/>
                <a:gdLst/>
                <a:ahLst/>
                <a:cxnLst/>
                <a:rect l="l" t="t" r="r" b="b"/>
                <a:pathLst>
                  <a:path w="1682750" h="670560">
                    <a:moveTo>
                      <a:pt x="1682496" y="0"/>
                    </a:moveTo>
                    <a:lnTo>
                      <a:pt x="0" y="0"/>
                    </a:lnTo>
                    <a:lnTo>
                      <a:pt x="0" y="670560"/>
                    </a:lnTo>
                    <a:lnTo>
                      <a:pt x="1682496" y="670560"/>
                    </a:lnTo>
                    <a:lnTo>
                      <a:pt x="1682496" y="0"/>
                    </a:ln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object 30"/>
          <p:cNvSpPr txBox="1"/>
          <p:nvPr/>
        </p:nvSpPr>
        <p:spPr>
          <a:xfrm>
            <a:off x="5264610" y="1185977"/>
            <a:ext cx="1955546" cy="670560"/>
          </a:xfrm>
          <a:prstGeom prst="rect">
            <a:avLst/>
          </a:prstGeom>
          <a:ln w="22225">
            <a:solidFill>
              <a:srgbClr val="117DA7"/>
            </a:solidFill>
          </a:ln>
        </p:spPr>
        <p:txBody>
          <a:bodyPr vert="horz" wrap="square" lIns="0" tIns="142240" rIns="0" bIns="0" rtlCol="0">
            <a:spAutoFit/>
          </a:bodyPr>
          <a:lstStyle/>
          <a:p>
            <a:pPr marL="230504">
              <a:lnSpc>
                <a:spcPct val="100000"/>
              </a:lnSpc>
              <a:spcBef>
                <a:spcPts val="1120"/>
              </a:spcBef>
            </a:pPr>
            <a:endParaRPr sz="1800" dirty="0">
              <a:latin typeface="Cambria Math"/>
              <a:cs typeface="Cambria Math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1539473" y="6515124"/>
            <a:ext cx="24828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7</a:t>
            </a:fld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A3E4C73-4C9B-AE3B-9947-D95FB50B471F}"/>
              </a:ext>
            </a:extLst>
          </p:cNvPr>
          <p:cNvSpPr txBox="1"/>
          <p:nvPr/>
        </p:nvSpPr>
        <p:spPr>
          <a:xfrm>
            <a:off x="8077200" y="914400"/>
            <a:ext cx="3352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On a des entrées qui seront pondérées (elles n’auront pas toutes la même influence) par s, et s va cumuler les entrées pour les envoyer à la fonction</a:t>
            </a:r>
            <a:endParaRPr lang="en-CA" dirty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8975" y="993140"/>
            <a:ext cx="28524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Franklin Gothic Medium"/>
                <a:cs typeface="Franklin Gothic Medium"/>
              </a:rPr>
              <a:t>Initialiser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spc="-5" dirty="0">
                <a:latin typeface="Franklin Gothic Medium"/>
                <a:cs typeface="Franklin Gothic Medium"/>
              </a:rPr>
              <a:t> au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hasard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88975" y="1542034"/>
            <a:ext cx="8540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5" dirty="0">
                <a:latin typeface="Franklin Gothic Medium"/>
                <a:cs typeface="Franklin Gothic Medium"/>
              </a:rPr>
              <a:t>R</a:t>
            </a:r>
            <a:r>
              <a:rPr sz="1800" spc="10" dirty="0">
                <a:latin typeface="Franklin Gothic Medium"/>
                <a:cs typeface="Franklin Gothic Medium"/>
              </a:rPr>
              <a:t>ép</a:t>
            </a:r>
            <a:r>
              <a:rPr sz="1800" spc="-25" dirty="0">
                <a:latin typeface="Franklin Gothic Medium"/>
                <a:cs typeface="Franklin Gothic Medium"/>
              </a:rPr>
              <a:t>é</a:t>
            </a:r>
            <a:r>
              <a:rPr sz="1800" spc="-45" dirty="0">
                <a:latin typeface="Franklin Gothic Medium"/>
                <a:cs typeface="Franklin Gothic Medium"/>
              </a:rPr>
              <a:t>t</a:t>
            </a:r>
            <a:r>
              <a:rPr sz="1800" spc="-10" dirty="0">
                <a:latin typeface="Franklin Gothic Medium"/>
                <a:cs typeface="Franklin Gothic Medium"/>
              </a:rPr>
              <a:t>e</a:t>
            </a:r>
            <a:r>
              <a:rPr sz="1800" spc="5" dirty="0">
                <a:latin typeface="Franklin Gothic Medium"/>
                <a:cs typeface="Franklin Gothic Medium"/>
              </a:rPr>
              <a:t>r</a:t>
            </a:r>
            <a:r>
              <a:rPr sz="1800" spc="15" dirty="0">
                <a:latin typeface="Franklin Gothic Medium"/>
                <a:cs typeface="Franklin Gothic Medium"/>
              </a:rPr>
              <a:t>: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20775" y="2091054"/>
            <a:ext cx="5166995" cy="14285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40" dirty="0">
                <a:latin typeface="Franklin Gothic Medium"/>
                <a:cs typeface="Franklin Gothic Medium"/>
              </a:rPr>
              <a:t>exemple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l’ensemble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d’entraînement:</a:t>
            </a:r>
            <a:endParaRPr sz="1800" dirty="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900" dirty="0">
              <a:latin typeface="Franklin Gothic Medium"/>
              <a:cs typeface="Franklin Gothic Medium"/>
            </a:endParaRPr>
          </a:p>
          <a:p>
            <a:pPr marL="495300" indent="-318135">
              <a:lnSpc>
                <a:spcPct val="100000"/>
              </a:lnSpc>
              <a:buSzPct val="77777"/>
              <a:buAutoNum type="alphaLcPeriod"/>
              <a:tabLst>
                <a:tab pos="495300" algn="l"/>
                <a:tab pos="495934" algn="l"/>
              </a:tabLst>
            </a:pPr>
            <a:r>
              <a:rPr sz="1800" spc="-55" dirty="0" err="1">
                <a:latin typeface="Franklin Gothic Medium"/>
                <a:cs typeface="Franklin Gothic Medium"/>
              </a:rPr>
              <a:t>P</a:t>
            </a:r>
            <a:r>
              <a:rPr sz="1800" spc="-25" dirty="0" err="1">
                <a:latin typeface="Franklin Gothic Medium"/>
                <a:cs typeface="Franklin Gothic Medium"/>
              </a:rPr>
              <a:t>r</a:t>
            </a:r>
            <a:r>
              <a:rPr sz="1800" spc="-5" dirty="0" err="1">
                <a:latin typeface="Franklin Gothic Medium"/>
                <a:cs typeface="Franklin Gothic Medium"/>
              </a:rPr>
              <a:t>é</a:t>
            </a:r>
            <a:r>
              <a:rPr sz="1800" spc="-20" dirty="0" err="1">
                <a:latin typeface="Franklin Gothic Medium"/>
                <a:cs typeface="Franklin Gothic Medium"/>
              </a:rPr>
              <a:t>d</a:t>
            </a:r>
            <a:r>
              <a:rPr sz="1800" spc="-15" dirty="0" err="1">
                <a:latin typeface="Franklin Gothic Medium"/>
                <a:cs typeface="Franklin Gothic Medium"/>
              </a:rPr>
              <a:t>ir</a:t>
            </a:r>
            <a:r>
              <a:rPr sz="1800" spc="-20" dirty="0" err="1">
                <a:latin typeface="Franklin Gothic Medium"/>
                <a:cs typeface="Franklin Gothic Medium"/>
              </a:rPr>
              <a:t>e</a:t>
            </a:r>
            <a:r>
              <a:rPr lang="fr-CA" sz="1800" spc="-20" dirty="0">
                <a:latin typeface="Franklin Gothic Medium"/>
                <a:cs typeface="Franklin Gothic Medium"/>
              </a:rPr>
              <a:t>       </a:t>
            </a:r>
            <a:r>
              <a:rPr sz="2700" baseline="9259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2700" spc="-15" baseline="9259" dirty="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(</a:t>
            </a:r>
            <a:r>
              <a:rPr sz="1800" spc="-80" dirty="0">
                <a:latin typeface="Franklin Gothic Medium"/>
                <a:cs typeface="Franklin Gothic Medium"/>
              </a:rPr>
              <a:t>f</a:t>
            </a:r>
            <a:r>
              <a:rPr sz="1800" spc="-15" dirty="0">
                <a:latin typeface="Franklin Gothic Medium"/>
                <a:cs typeface="Franklin Gothic Medium"/>
              </a:rPr>
              <a:t>o</a:t>
            </a:r>
            <a:r>
              <a:rPr sz="1800" spc="40" dirty="0">
                <a:latin typeface="Franklin Gothic Medium"/>
                <a:cs typeface="Franklin Gothic Medium"/>
              </a:rPr>
              <a:t>r</a:t>
            </a:r>
            <a:r>
              <a:rPr sz="1800" spc="-80" dirty="0">
                <a:latin typeface="Franklin Gothic Medium"/>
                <a:cs typeface="Franklin Gothic Medium"/>
              </a:rPr>
              <a:t>w</a:t>
            </a:r>
            <a:r>
              <a:rPr sz="1800" spc="-20" dirty="0">
                <a:latin typeface="Franklin Gothic Medium"/>
                <a:cs typeface="Franklin Gothic Medium"/>
              </a:rPr>
              <a:t>a</a:t>
            </a:r>
            <a:r>
              <a:rPr sz="1800" spc="-25" dirty="0">
                <a:latin typeface="Franklin Gothic Medium"/>
                <a:cs typeface="Franklin Gothic Medium"/>
              </a:rPr>
              <a:t>r</a:t>
            </a:r>
            <a:r>
              <a:rPr sz="1800" dirty="0">
                <a:latin typeface="Franklin Gothic Medium"/>
                <a:cs typeface="Franklin Gothic Medium"/>
              </a:rPr>
              <a:t>d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p</a:t>
            </a:r>
            <a:r>
              <a:rPr sz="1800" spc="-10" dirty="0">
                <a:latin typeface="Franklin Gothic Medium"/>
                <a:cs typeface="Franklin Gothic Medium"/>
              </a:rPr>
              <a:t>a</a:t>
            </a:r>
            <a:r>
              <a:rPr sz="1800" spc="15" dirty="0">
                <a:latin typeface="Franklin Gothic Medium"/>
                <a:cs typeface="Franklin Gothic Medium"/>
              </a:rPr>
              <a:t>s</a:t>
            </a:r>
            <a:r>
              <a:rPr sz="1800" spc="20" dirty="0">
                <a:latin typeface="Franklin Gothic Medium"/>
                <a:cs typeface="Franklin Gothic Medium"/>
              </a:rPr>
              <a:t>s</a:t>
            </a:r>
            <a:r>
              <a:rPr sz="1800" dirty="0">
                <a:latin typeface="Franklin Gothic Medium"/>
                <a:cs typeface="Franklin Gothic Medium"/>
              </a:rPr>
              <a:t>)</a:t>
            </a:r>
          </a:p>
          <a:p>
            <a:pPr>
              <a:lnSpc>
                <a:spcPct val="100000"/>
              </a:lnSpc>
              <a:spcBef>
                <a:spcPts val="5"/>
              </a:spcBef>
              <a:buFont typeface="Franklin Gothic Medium"/>
              <a:buAutoNum type="alphaLcPeriod"/>
            </a:pPr>
            <a:endParaRPr sz="1900" dirty="0">
              <a:latin typeface="Franklin Gothic Medium"/>
              <a:cs typeface="Franklin Gothic Medium"/>
            </a:endParaRPr>
          </a:p>
          <a:p>
            <a:pPr marL="495300" indent="-318135">
              <a:lnSpc>
                <a:spcPct val="100000"/>
              </a:lnSpc>
              <a:buSzPct val="77777"/>
              <a:buAutoNum type="alphaLcPeriod"/>
              <a:tabLst>
                <a:tab pos="495300" algn="l"/>
                <a:tab pos="495934" algn="l"/>
              </a:tabLst>
            </a:pP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spc="150" dirty="0">
                <a:latin typeface="Franklin Gothic Medium"/>
                <a:cs typeface="Franklin Gothic Medium"/>
              </a:rPr>
              <a:t> </a:t>
            </a:r>
            <a:r>
              <a:rPr sz="2700" spc="-7" baseline="3086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950" spc="-7" baseline="-10683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950" baseline="-10683" dirty="0">
              <a:latin typeface="Cambria Math"/>
              <a:cs typeface="Cambria Math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43888" y="3737305"/>
            <a:ext cx="317944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a.	</a:t>
            </a:r>
            <a:r>
              <a:rPr sz="1800" spc="-15" dirty="0">
                <a:latin typeface="Franklin Gothic Medium"/>
                <a:cs typeface="Franklin Gothic Medium"/>
              </a:rPr>
              <a:t>Calculer</a:t>
            </a:r>
            <a:r>
              <a:rPr sz="1800" spc="-20" dirty="0">
                <a:latin typeface="Franklin Gothic Medium"/>
                <a:cs typeface="Franklin Gothic Medium"/>
              </a:rPr>
              <a:t> </a:t>
            </a:r>
            <a:r>
              <a:rPr sz="1800" spc="-30" dirty="0">
                <a:latin typeface="Franklin Gothic Medium"/>
                <a:cs typeface="Franklin Gothic Medium"/>
              </a:rPr>
              <a:t>la</a:t>
            </a:r>
            <a:r>
              <a:rPr sz="1800" spc="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dérivée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spc="-5" dirty="0">
                <a:latin typeface="Franklin Gothic Medium"/>
                <a:cs typeface="Franklin Gothic Medium"/>
              </a:rPr>
              <a:t> l’erreur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43888" y="4286504"/>
            <a:ext cx="24980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b.	</a:t>
            </a:r>
            <a:r>
              <a:rPr sz="1800" spc="-15" dirty="0">
                <a:latin typeface="Franklin Gothic Medium"/>
                <a:cs typeface="Franklin Gothic Medium"/>
              </a:rPr>
              <a:t>Mettre</a:t>
            </a:r>
            <a:r>
              <a:rPr sz="1800" spc="-25" dirty="0">
                <a:latin typeface="Franklin Gothic Medium"/>
                <a:cs typeface="Franklin Gothic Medium"/>
              </a:rPr>
              <a:t> à </a:t>
            </a:r>
            <a:r>
              <a:rPr sz="1800" spc="-15" dirty="0">
                <a:latin typeface="Franklin Gothic Medium"/>
                <a:cs typeface="Franklin Gothic Medium"/>
              </a:rPr>
              <a:t>jour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88975" y="4835397"/>
            <a:ext cx="24549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5" dirty="0">
                <a:latin typeface="Franklin Gothic Medium"/>
                <a:cs typeface="Franklin Gothic Medium"/>
              </a:rPr>
              <a:t>Jusqu’à</a:t>
            </a:r>
            <a:r>
              <a:rPr sz="1800" spc="-80" dirty="0">
                <a:latin typeface="Franklin Gothic Medium"/>
                <a:cs typeface="Franklin Gothic Medium"/>
              </a:rPr>
              <a:t> </a:t>
            </a:r>
            <a:r>
              <a:rPr sz="1800" spc="5" dirty="0">
                <a:latin typeface="Franklin Gothic Medium"/>
                <a:cs typeface="Franklin Gothic Medium"/>
              </a:rPr>
              <a:t>ce</a:t>
            </a:r>
            <a:r>
              <a:rPr sz="1800" spc="-6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que</a:t>
            </a:r>
            <a:r>
              <a:rPr sz="1800" spc="-6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“terminé”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72402" y="3859225"/>
            <a:ext cx="84455" cy="22732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160" dirty="0">
                <a:solidFill>
                  <a:srgbClr val="FF0000"/>
                </a:solidFill>
                <a:latin typeface="Cambria Math"/>
                <a:cs typeface="Cambria Math"/>
              </a:rPr>
              <a:t>𝑖</a:t>
            </a:r>
            <a:endParaRPr sz="1300">
              <a:latin typeface="Cambria Math"/>
              <a:cs typeface="Cambria Math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7148004" y="880427"/>
            <a:ext cx="3776979" cy="3035300"/>
            <a:chOff x="7148004" y="880427"/>
            <a:chExt cx="3776979" cy="3035300"/>
          </a:xfrm>
        </p:grpSpPr>
        <p:sp>
          <p:nvSpPr>
            <p:cNvPr id="25" name="object 25"/>
            <p:cNvSpPr/>
            <p:nvPr/>
          </p:nvSpPr>
          <p:spPr>
            <a:xfrm>
              <a:off x="7159117" y="891539"/>
              <a:ext cx="3754754" cy="3013075"/>
            </a:xfrm>
            <a:custGeom>
              <a:avLst/>
              <a:gdLst/>
              <a:ahLst/>
              <a:cxnLst/>
              <a:rect l="l" t="t" r="r" b="b"/>
              <a:pathLst>
                <a:path w="3754754" h="3013075">
                  <a:moveTo>
                    <a:pt x="3754247" y="0"/>
                  </a:moveTo>
                  <a:lnTo>
                    <a:pt x="1053718" y="0"/>
                  </a:lnTo>
                  <a:lnTo>
                    <a:pt x="1053718" y="1146048"/>
                  </a:lnTo>
                  <a:lnTo>
                    <a:pt x="1503806" y="1146048"/>
                  </a:lnTo>
                  <a:lnTo>
                    <a:pt x="0" y="3012567"/>
                  </a:lnTo>
                  <a:lnTo>
                    <a:pt x="2178938" y="1146048"/>
                  </a:lnTo>
                  <a:lnTo>
                    <a:pt x="3754247" y="1146048"/>
                  </a:lnTo>
                  <a:lnTo>
                    <a:pt x="3754247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7159117" y="891539"/>
              <a:ext cx="3754754" cy="3013075"/>
            </a:xfrm>
            <a:custGeom>
              <a:avLst/>
              <a:gdLst/>
              <a:ahLst/>
              <a:cxnLst/>
              <a:rect l="l" t="t" r="r" b="b"/>
              <a:pathLst>
                <a:path w="3754754" h="3013075">
                  <a:moveTo>
                    <a:pt x="1053718" y="0"/>
                  </a:moveTo>
                  <a:lnTo>
                    <a:pt x="1503806" y="0"/>
                  </a:lnTo>
                  <a:lnTo>
                    <a:pt x="2178938" y="0"/>
                  </a:lnTo>
                  <a:lnTo>
                    <a:pt x="3754247" y="0"/>
                  </a:lnTo>
                  <a:lnTo>
                    <a:pt x="3754247" y="668527"/>
                  </a:lnTo>
                  <a:lnTo>
                    <a:pt x="3754247" y="955039"/>
                  </a:lnTo>
                  <a:lnTo>
                    <a:pt x="3754247" y="1146048"/>
                  </a:lnTo>
                  <a:lnTo>
                    <a:pt x="2178938" y="1146048"/>
                  </a:lnTo>
                  <a:lnTo>
                    <a:pt x="0" y="3012567"/>
                  </a:lnTo>
                  <a:lnTo>
                    <a:pt x="1503806" y="1146048"/>
                  </a:lnTo>
                  <a:lnTo>
                    <a:pt x="1053718" y="1146048"/>
                  </a:lnTo>
                  <a:lnTo>
                    <a:pt x="1053718" y="955039"/>
                  </a:lnTo>
                  <a:lnTo>
                    <a:pt x="1053718" y="668527"/>
                  </a:lnTo>
                  <a:lnTo>
                    <a:pt x="1053718" y="0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8424164" y="1128141"/>
            <a:ext cx="2278380" cy="6648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30480" algn="just">
              <a:lnSpc>
                <a:spcPct val="100000"/>
              </a:lnSpc>
              <a:spcBef>
                <a:spcPts val="90"/>
              </a:spcBef>
            </a:pPr>
            <a:r>
              <a:rPr sz="14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Tentez </a:t>
            </a:r>
            <a:r>
              <a:rPr sz="14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de </a:t>
            </a:r>
            <a:r>
              <a:rPr sz="14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faire </a:t>
            </a:r>
            <a:r>
              <a:rPr sz="14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la </a:t>
            </a:r>
            <a:r>
              <a:rPr sz="14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dérivée… </a:t>
            </a:r>
            <a:r>
              <a:rPr sz="14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et </a:t>
            </a:r>
            <a:r>
              <a:rPr sz="14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4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étrangement </a:t>
            </a:r>
            <a:r>
              <a:rPr sz="14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nous arrivons </a:t>
            </a:r>
            <a:r>
              <a:rPr sz="14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au </a:t>
            </a:r>
            <a:r>
              <a:rPr sz="1400" spc="-3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400" spc="-5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même</a:t>
            </a:r>
            <a:r>
              <a:rPr sz="14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4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résultat</a:t>
            </a:r>
            <a:r>
              <a:rPr sz="14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que</a:t>
            </a:r>
            <a:r>
              <a:rPr sz="1400" spc="4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4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pour</a:t>
            </a:r>
            <a:r>
              <a:rPr sz="14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L2.</a:t>
            </a:r>
            <a:endParaRPr sz="1400">
              <a:latin typeface="Franklin Gothic Medium"/>
              <a:cs typeface="Franklin Gothic Medium"/>
            </a:endParaRPr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70</a:t>
            </a:fld>
            <a:endParaRPr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7AA93E5-E7AA-2A53-C805-EA8488CF5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608607"/>
            <a:ext cx="373386" cy="45636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A45F9A5-605E-0919-4C06-B0B36FD39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928" y="4086554"/>
            <a:ext cx="2249796" cy="65868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085380A-5D22-B3FD-1ACD-47A980817A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7782" y="3524769"/>
            <a:ext cx="1681131" cy="573113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F2858997-5656-A1B6-742A-95F4D608B2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1000" y="4978207"/>
            <a:ext cx="3336450" cy="1128038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1880" y="868807"/>
            <a:ext cx="39947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15" dirty="0">
                <a:solidFill>
                  <a:srgbClr val="404040"/>
                </a:solidFill>
                <a:latin typeface="Trebuchet MS"/>
                <a:cs typeface="Trebuchet MS"/>
              </a:rPr>
              <a:t>EXEMPLE</a:t>
            </a:r>
            <a:r>
              <a:rPr sz="1800" b="1" spc="-12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1800" b="1" spc="-114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20" dirty="0">
                <a:solidFill>
                  <a:srgbClr val="404040"/>
                </a:solidFill>
                <a:latin typeface="Trebuchet MS"/>
                <a:cs typeface="Trebuchet MS"/>
              </a:rPr>
              <a:t>RÉGRESSION</a:t>
            </a:r>
            <a:r>
              <a:rPr sz="1800" b="1" spc="-11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-55" dirty="0">
                <a:solidFill>
                  <a:srgbClr val="404040"/>
                </a:solidFill>
                <a:latin typeface="Trebuchet MS"/>
                <a:cs typeface="Trebuchet MS"/>
              </a:rPr>
              <a:t>LOGISTIQUE</a:t>
            </a:r>
            <a:endParaRPr sz="18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84059" y="789431"/>
            <a:ext cx="8035290" cy="5636260"/>
            <a:chOff x="984059" y="789431"/>
            <a:chExt cx="8035290" cy="563626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684519" y="789431"/>
              <a:ext cx="3334512" cy="5635752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995172" y="1807971"/>
              <a:ext cx="4919345" cy="2037080"/>
            </a:xfrm>
            <a:custGeom>
              <a:avLst/>
              <a:gdLst/>
              <a:ahLst/>
              <a:cxnLst/>
              <a:rect l="l" t="t" r="r" b="b"/>
              <a:pathLst>
                <a:path w="4919345" h="2037079">
                  <a:moveTo>
                    <a:pt x="2962655" y="336295"/>
                  </a:moveTo>
                  <a:lnTo>
                    <a:pt x="283464" y="336295"/>
                  </a:lnTo>
                  <a:lnTo>
                    <a:pt x="237484" y="340005"/>
                  </a:lnTo>
                  <a:lnTo>
                    <a:pt x="193867" y="350743"/>
                  </a:lnTo>
                  <a:lnTo>
                    <a:pt x="153195" y="367928"/>
                  </a:lnTo>
                  <a:lnTo>
                    <a:pt x="116053" y="390977"/>
                  </a:lnTo>
                  <a:lnTo>
                    <a:pt x="83024" y="419306"/>
                  </a:lnTo>
                  <a:lnTo>
                    <a:pt x="54692" y="452333"/>
                  </a:lnTo>
                  <a:lnTo>
                    <a:pt x="31639" y="489475"/>
                  </a:lnTo>
                  <a:lnTo>
                    <a:pt x="14451" y="530148"/>
                  </a:lnTo>
                  <a:lnTo>
                    <a:pt x="3710" y="573771"/>
                  </a:lnTo>
                  <a:lnTo>
                    <a:pt x="0" y="619760"/>
                  </a:lnTo>
                  <a:lnTo>
                    <a:pt x="0" y="1753615"/>
                  </a:lnTo>
                  <a:lnTo>
                    <a:pt x="3710" y="1799604"/>
                  </a:lnTo>
                  <a:lnTo>
                    <a:pt x="14451" y="1843227"/>
                  </a:lnTo>
                  <a:lnTo>
                    <a:pt x="31639" y="1883900"/>
                  </a:lnTo>
                  <a:lnTo>
                    <a:pt x="54692" y="1921042"/>
                  </a:lnTo>
                  <a:lnTo>
                    <a:pt x="83024" y="1954069"/>
                  </a:lnTo>
                  <a:lnTo>
                    <a:pt x="116053" y="1982398"/>
                  </a:lnTo>
                  <a:lnTo>
                    <a:pt x="153195" y="2005447"/>
                  </a:lnTo>
                  <a:lnTo>
                    <a:pt x="193867" y="2022632"/>
                  </a:lnTo>
                  <a:lnTo>
                    <a:pt x="237484" y="2033370"/>
                  </a:lnTo>
                  <a:lnTo>
                    <a:pt x="283464" y="2037079"/>
                  </a:lnTo>
                  <a:lnTo>
                    <a:pt x="2962655" y="2037079"/>
                  </a:lnTo>
                  <a:lnTo>
                    <a:pt x="3008644" y="2033370"/>
                  </a:lnTo>
                  <a:lnTo>
                    <a:pt x="3052267" y="2022632"/>
                  </a:lnTo>
                  <a:lnTo>
                    <a:pt x="3092940" y="2005447"/>
                  </a:lnTo>
                  <a:lnTo>
                    <a:pt x="3130082" y="1982398"/>
                  </a:lnTo>
                  <a:lnTo>
                    <a:pt x="3163109" y="1954069"/>
                  </a:lnTo>
                  <a:lnTo>
                    <a:pt x="3191438" y="1921042"/>
                  </a:lnTo>
                  <a:lnTo>
                    <a:pt x="3214487" y="1883900"/>
                  </a:lnTo>
                  <a:lnTo>
                    <a:pt x="3231672" y="1843227"/>
                  </a:lnTo>
                  <a:lnTo>
                    <a:pt x="3242410" y="1799604"/>
                  </a:lnTo>
                  <a:lnTo>
                    <a:pt x="3246119" y="1753615"/>
                  </a:lnTo>
                  <a:lnTo>
                    <a:pt x="3246119" y="1044955"/>
                  </a:lnTo>
                  <a:lnTo>
                    <a:pt x="3926909" y="619760"/>
                  </a:lnTo>
                  <a:lnTo>
                    <a:pt x="3246119" y="619760"/>
                  </a:lnTo>
                  <a:lnTo>
                    <a:pt x="3242410" y="573771"/>
                  </a:lnTo>
                  <a:lnTo>
                    <a:pt x="3231672" y="530148"/>
                  </a:lnTo>
                  <a:lnTo>
                    <a:pt x="3214487" y="489475"/>
                  </a:lnTo>
                  <a:lnTo>
                    <a:pt x="3191438" y="452333"/>
                  </a:lnTo>
                  <a:lnTo>
                    <a:pt x="3163109" y="419306"/>
                  </a:lnTo>
                  <a:lnTo>
                    <a:pt x="3130082" y="390977"/>
                  </a:lnTo>
                  <a:lnTo>
                    <a:pt x="3092940" y="367928"/>
                  </a:lnTo>
                  <a:lnTo>
                    <a:pt x="3052267" y="350743"/>
                  </a:lnTo>
                  <a:lnTo>
                    <a:pt x="3008644" y="340005"/>
                  </a:lnTo>
                  <a:lnTo>
                    <a:pt x="2962655" y="336295"/>
                  </a:lnTo>
                  <a:close/>
                </a:path>
                <a:path w="4919345" h="2037079">
                  <a:moveTo>
                    <a:pt x="4919218" y="0"/>
                  </a:moveTo>
                  <a:lnTo>
                    <a:pt x="3246119" y="619760"/>
                  </a:lnTo>
                  <a:lnTo>
                    <a:pt x="3926909" y="619760"/>
                  </a:lnTo>
                  <a:lnTo>
                    <a:pt x="4919218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95172" y="1807971"/>
              <a:ext cx="4919345" cy="2037080"/>
            </a:xfrm>
            <a:custGeom>
              <a:avLst/>
              <a:gdLst/>
              <a:ahLst/>
              <a:cxnLst/>
              <a:rect l="l" t="t" r="r" b="b"/>
              <a:pathLst>
                <a:path w="4919345" h="2037079">
                  <a:moveTo>
                    <a:pt x="0" y="619760"/>
                  </a:moveTo>
                  <a:lnTo>
                    <a:pt x="3710" y="573771"/>
                  </a:lnTo>
                  <a:lnTo>
                    <a:pt x="14451" y="530148"/>
                  </a:lnTo>
                  <a:lnTo>
                    <a:pt x="31639" y="489475"/>
                  </a:lnTo>
                  <a:lnTo>
                    <a:pt x="54692" y="452333"/>
                  </a:lnTo>
                  <a:lnTo>
                    <a:pt x="83024" y="419306"/>
                  </a:lnTo>
                  <a:lnTo>
                    <a:pt x="116053" y="390977"/>
                  </a:lnTo>
                  <a:lnTo>
                    <a:pt x="153195" y="367928"/>
                  </a:lnTo>
                  <a:lnTo>
                    <a:pt x="193867" y="350743"/>
                  </a:lnTo>
                  <a:lnTo>
                    <a:pt x="237484" y="340005"/>
                  </a:lnTo>
                  <a:lnTo>
                    <a:pt x="283464" y="336295"/>
                  </a:lnTo>
                  <a:lnTo>
                    <a:pt x="1893570" y="336295"/>
                  </a:lnTo>
                  <a:lnTo>
                    <a:pt x="2705100" y="336295"/>
                  </a:lnTo>
                  <a:lnTo>
                    <a:pt x="2962655" y="336295"/>
                  </a:lnTo>
                  <a:lnTo>
                    <a:pt x="3008644" y="340005"/>
                  </a:lnTo>
                  <a:lnTo>
                    <a:pt x="3052267" y="350743"/>
                  </a:lnTo>
                  <a:lnTo>
                    <a:pt x="3092940" y="367928"/>
                  </a:lnTo>
                  <a:lnTo>
                    <a:pt x="3130082" y="390977"/>
                  </a:lnTo>
                  <a:lnTo>
                    <a:pt x="3163109" y="419306"/>
                  </a:lnTo>
                  <a:lnTo>
                    <a:pt x="3191438" y="452333"/>
                  </a:lnTo>
                  <a:lnTo>
                    <a:pt x="3214487" y="489475"/>
                  </a:lnTo>
                  <a:lnTo>
                    <a:pt x="3231672" y="530148"/>
                  </a:lnTo>
                  <a:lnTo>
                    <a:pt x="3242410" y="573771"/>
                  </a:lnTo>
                  <a:lnTo>
                    <a:pt x="3246119" y="619760"/>
                  </a:lnTo>
                  <a:lnTo>
                    <a:pt x="4919218" y="0"/>
                  </a:lnTo>
                  <a:lnTo>
                    <a:pt x="3246119" y="1044955"/>
                  </a:lnTo>
                  <a:lnTo>
                    <a:pt x="3246119" y="1753615"/>
                  </a:lnTo>
                  <a:lnTo>
                    <a:pt x="3242410" y="1799604"/>
                  </a:lnTo>
                  <a:lnTo>
                    <a:pt x="3231672" y="1843227"/>
                  </a:lnTo>
                  <a:lnTo>
                    <a:pt x="3214487" y="1883900"/>
                  </a:lnTo>
                  <a:lnTo>
                    <a:pt x="3191438" y="1921042"/>
                  </a:lnTo>
                  <a:lnTo>
                    <a:pt x="3163109" y="1954069"/>
                  </a:lnTo>
                  <a:lnTo>
                    <a:pt x="3130082" y="1982398"/>
                  </a:lnTo>
                  <a:lnTo>
                    <a:pt x="3092940" y="2005447"/>
                  </a:lnTo>
                  <a:lnTo>
                    <a:pt x="3052267" y="2022632"/>
                  </a:lnTo>
                  <a:lnTo>
                    <a:pt x="3008644" y="2033370"/>
                  </a:lnTo>
                  <a:lnTo>
                    <a:pt x="2962655" y="2037079"/>
                  </a:lnTo>
                  <a:lnTo>
                    <a:pt x="2705100" y="2037079"/>
                  </a:lnTo>
                  <a:lnTo>
                    <a:pt x="1893570" y="2037079"/>
                  </a:lnTo>
                  <a:lnTo>
                    <a:pt x="283464" y="2037079"/>
                  </a:lnTo>
                  <a:lnTo>
                    <a:pt x="237484" y="2033370"/>
                  </a:lnTo>
                  <a:lnTo>
                    <a:pt x="193867" y="2022632"/>
                  </a:lnTo>
                  <a:lnTo>
                    <a:pt x="153195" y="2005447"/>
                  </a:lnTo>
                  <a:lnTo>
                    <a:pt x="116053" y="1982398"/>
                  </a:lnTo>
                  <a:lnTo>
                    <a:pt x="83024" y="1954069"/>
                  </a:lnTo>
                  <a:lnTo>
                    <a:pt x="54692" y="1921042"/>
                  </a:lnTo>
                  <a:lnTo>
                    <a:pt x="31639" y="1883900"/>
                  </a:lnTo>
                  <a:lnTo>
                    <a:pt x="14451" y="1843227"/>
                  </a:lnTo>
                  <a:lnTo>
                    <a:pt x="3710" y="1799604"/>
                  </a:lnTo>
                  <a:lnTo>
                    <a:pt x="0" y="1753615"/>
                  </a:lnTo>
                  <a:lnTo>
                    <a:pt x="0" y="1044955"/>
                  </a:lnTo>
                  <a:lnTo>
                    <a:pt x="0" y="619760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1155293" y="2290953"/>
            <a:ext cx="2923540" cy="1397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Est-ce</a:t>
            </a:r>
            <a:r>
              <a:rPr sz="18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qu’un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modèle</a:t>
            </a:r>
            <a:r>
              <a:rPr sz="1800" spc="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peut être </a:t>
            </a:r>
            <a:r>
              <a:rPr sz="1800" spc="-434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appris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pour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prédire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si</a:t>
            </a:r>
            <a:r>
              <a:rPr sz="18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une </a:t>
            </a:r>
            <a:r>
              <a:rPr sz="18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personne</a:t>
            </a:r>
            <a:r>
              <a:rPr sz="18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aimera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ses </a:t>
            </a:r>
            <a:r>
              <a:rPr sz="1800" spc="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vacances en </a:t>
            </a:r>
            <a:r>
              <a:rPr sz="18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fonction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de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certains</a:t>
            </a:r>
            <a:r>
              <a:rPr sz="1800" spc="-4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attributs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71</a:t>
            </a:fld>
            <a:endParaRPr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57655" y="1182624"/>
            <a:ext cx="9809480" cy="4003040"/>
            <a:chOff x="1057655" y="1182624"/>
            <a:chExt cx="9809480" cy="400304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57655" y="1182624"/>
              <a:ext cx="8647176" cy="244449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6621017" y="3280283"/>
              <a:ext cx="4234815" cy="1894205"/>
            </a:xfrm>
            <a:custGeom>
              <a:avLst/>
              <a:gdLst/>
              <a:ahLst/>
              <a:cxnLst/>
              <a:rect l="l" t="t" r="r" b="b"/>
              <a:pathLst>
                <a:path w="4234815" h="1894204">
                  <a:moveTo>
                    <a:pt x="0" y="0"/>
                  </a:moveTo>
                  <a:lnTo>
                    <a:pt x="1530857" y="940688"/>
                  </a:lnTo>
                  <a:lnTo>
                    <a:pt x="1530857" y="1621408"/>
                  </a:lnTo>
                  <a:lnTo>
                    <a:pt x="1535245" y="1670349"/>
                  </a:lnTo>
                  <a:lnTo>
                    <a:pt x="1547894" y="1716414"/>
                  </a:lnTo>
                  <a:lnTo>
                    <a:pt x="1568036" y="1758832"/>
                  </a:lnTo>
                  <a:lnTo>
                    <a:pt x="1594900" y="1796835"/>
                  </a:lnTo>
                  <a:lnTo>
                    <a:pt x="1627719" y="1829654"/>
                  </a:lnTo>
                  <a:lnTo>
                    <a:pt x="1665722" y="1856518"/>
                  </a:lnTo>
                  <a:lnTo>
                    <a:pt x="1708140" y="1876660"/>
                  </a:lnTo>
                  <a:lnTo>
                    <a:pt x="1754205" y="1889309"/>
                  </a:lnTo>
                  <a:lnTo>
                    <a:pt x="1803146" y="1893696"/>
                  </a:lnTo>
                  <a:lnTo>
                    <a:pt x="3962146" y="1893696"/>
                  </a:lnTo>
                  <a:lnTo>
                    <a:pt x="4011086" y="1889309"/>
                  </a:lnTo>
                  <a:lnTo>
                    <a:pt x="4057151" y="1876660"/>
                  </a:lnTo>
                  <a:lnTo>
                    <a:pt x="4099569" y="1856518"/>
                  </a:lnTo>
                  <a:lnTo>
                    <a:pt x="4137572" y="1829654"/>
                  </a:lnTo>
                  <a:lnTo>
                    <a:pt x="4170391" y="1796835"/>
                  </a:lnTo>
                  <a:lnTo>
                    <a:pt x="4197255" y="1758832"/>
                  </a:lnTo>
                  <a:lnTo>
                    <a:pt x="4217397" y="1716414"/>
                  </a:lnTo>
                  <a:lnTo>
                    <a:pt x="4230046" y="1670349"/>
                  </a:lnTo>
                  <a:lnTo>
                    <a:pt x="4234433" y="1621408"/>
                  </a:lnTo>
                  <a:lnTo>
                    <a:pt x="4234433" y="532256"/>
                  </a:lnTo>
                  <a:lnTo>
                    <a:pt x="1530857" y="532256"/>
                  </a:lnTo>
                  <a:lnTo>
                    <a:pt x="0" y="0"/>
                  </a:lnTo>
                  <a:close/>
                </a:path>
                <a:path w="4234815" h="1894204">
                  <a:moveTo>
                    <a:pt x="3962146" y="259968"/>
                  </a:moveTo>
                  <a:lnTo>
                    <a:pt x="1803146" y="259968"/>
                  </a:lnTo>
                  <a:lnTo>
                    <a:pt x="1754205" y="264356"/>
                  </a:lnTo>
                  <a:lnTo>
                    <a:pt x="1708140" y="277005"/>
                  </a:lnTo>
                  <a:lnTo>
                    <a:pt x="1665722" y="297147"/>
                  </a:lnTo>
                  <a:lnTo>
                    <a:pt x="1627719" y="324011"/>
                  </a:lnTo>
                  <a:lnTo>
                    <a:pt x="1594900" y="356830"/>
                  </a:lnTo>
                  <a:lnTo>
                    <a:pt x="1568036" y="394833"/>
                  </a:lnTo>
                  <a:lnTo>
                    <a:pt x="1547894" y="437251"/>
                  </a:lnTo>
                  <a:lnTo>
                    <a:pt x="1535245" y="483316"/>
                  </a:lnTo>
                  <a:lnTo>
                    <a:pt x="1530857" y="532256"/>
                  </a:lnTo>
                  <a:lnTo>
                    <a:pt x="4234433" y="532256"/>
                  </a:lnTo>
                  <a:lnTo>
                    <a:pt x="4230046" y="483316"/>
                  </a:lnTo>
                  <a:lnTo>
                    <a:pt x="4217397" y="437251"/>
                  </a:lnTo>
                  <a:lnTo>
                    <a:pt x="4197255" y="394833"/>
                  </a:lnTo>
                  <a:lnTo>
                    <a:pt x="4170391" y="356830"/>
                  </a:lnTo>
                  <a:lnTo>
                    <a:pt x="4137572" y="324011"/>
                  </a:lnTo>
                  <a:lnTo>
                    <a:pt x="4099569" y="297147"/>
                  </a:lnTo>
                  <a:lnTo>
                    <a:pt x="4057151" y="277005"/>
                  </a:lnTo>
                  <a:lnTo>
                    <a:pt x="4011086" y="264356"/>
                  </a:lnTo>
                  <a:lnTo>
                    <a:pt x="3962146" y="259968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621017" y="3280283"/>
              <a:ext cx="4234815" cy="1894205"/>
            </a:xfrm>
            <a:custGeom>
              <a:avLst/>
              <a:gdLst/>
              <a:ahLst/>
              <a:cxnLst/>
              <a:rect l="l" t="t" r="r" b="b"/>
              <a:pathLst>
                <a:path w="4234815" h="1894204">
                  <a:moveTo>
                    <a:pt x="1530857" y="532256"/>
                  </a:moveTo>
                  <a:lnTo>
                    <a:pt x="1535245" y="483316"/>
                  </a:lnTo>
                  <a:lnTo>
                    <a:pt x="1547894" y="437251"/>
                  </a:lnTo>
                  <a:lnTo>
                    <a:pt x="1568036" y="394833"/>
                  </a:lnTo>
                  <a:lnTo>
                    <a:pt x="1594900" y="356830"/>
                  </a:lnTo>
                  <a:lnTo>
                    <a:pt x="1627719" y="324011"/>
                  </a:lnTo>
                  <a:lnTo>
                    <a:pt x="1665722" y="297147"/>
                  </a:lnTo>
                  <a:lnTo>
                    <a:pt x="1708140" y="277005"/>
                  </a:lnTo>
                  <a:lnTo>
                    <a:pt x="1754205" y="264356"/>
                  </a:lnTo>
                  <a:lnTo>
                    <a:pt x="1803146" y="259968"/>
                  </a:lnTo>
                  <a:lnTo>
                    <a:pt x="1981453" y="259968"/>
                  </a:lnTo>
                  <a:lnTo>
                    <a:pt x="2657348" y="259968"/>
                  </a:lnTo>
                  <a:lnTo>
                    <a:pt x="3962146" y="259968"/>
                  </a:lnTo>
                  <a:lnTo>
                    <a:pt x="4011086" y="264356"/>
                  </a:lnTo>
                  <a:lnTo>
                    <a:pt x="4057151" y="277005"/>
                  </a:lnTo>
                  <a:lnTo>
                    <a:pt x="4099569" y="297147"/>
                  </a:lnTo>
                  <a:lnTo>
                    <a:pt x="4137572" y="324011"/>
                  </a:lnTo>
                  <a:lnTo>
                    <a:pt x="4170391" y="356830"/>
                  </a:lnTo>
                  <a:lnTo>
                    <a:pt x="4197255" y="394833"/>
                  </a:lnTo>
                  <a:lnTo>
                    <a:pt x="4217397" y="437251"/>
                  </a:lnTo>
                  <a:lnTo>
                    <a:pt x="4230046" y="483316"/>
                  </a:lnTo>
                  <a:lnTo>
                    <a:pt x="4234433" y="532256"/>
                  </a:lnTo>
                  <a:lnTo>
                    <a:pt x="4234433" y="940688"/>
                  </a:lnTo>
                  <a:lnTo>
                    <a:pt x="4234433" y="1621408"/>
                  </a:lnTo>
                  <a:lnTo>
                    <a:pt x="4230046" y="1670349"/>
                  </a:lnTo>
                  <a:lnTo>
                    <a:pt x="4217397" y="1716414"/>
                  </a:lnTo>
                  <a:lnTo>
                    <a:pt x="4197255" y="1758832"/>
                  </a:lnTo>
                  <a:lnTo>
                    <a:pt x="4170391" y="1796835"/>
                  </a:lnTo>
                  <a:lnTo>
                    <a:pt x="4137572" y="1829654"/>
                  </a:lnTo>
                  <a:lnTo>
                    <a:pt x="4099569" y="1856518"/>
                  </a:lnTo>
                  <a:lnTo>
                    <a:pt x="4057151" y="1876660"/>
                  </a:lnTo>
                  <a:lnTo>
                    <a:pt x="4011086" y="1889309"/>
                  </a:lnTo>
                  <a:lnTo>
                    <a:pt x="3962146" y="1893696"/>
                  </a:lnTo>
                  <a:lnTo>
                    <a:pt x="2657348" y="1893696"/>
                  </a:lnTo>
                  <a:lnTo>
                    <a:pt x="1981453" y="1893696"/>
                  </a:lnTo>
                  <a:lnTo>
                    <a:pt x="1803146" y="1893696"/>
                  </a:lnTo>
                  <a:lnTo>
                    <a:pt x="1754205" y="1889309"/>
                  </a:lnTo>
                  <a:lnTo>
                    <a:pt x="1708140" y="1876660"/>
                  </a:lnTo>
                  <a:lnTo>
                    <a:pt x="1665722" y="1856518"/>
                  </a:lnTo>
                  <a:lnTo>
                    <a:pt x="1627719" y="1829654"/>
                  </a:lnTo>
                  <a:lnTo>
                    <a:pt x="1594900" y="1796835"/>
                  </a:lnTo>
                  <a:lnTo>
                    <a:pt x="1568036" y="1758832"/>
                  </a:lnTo>
                  <a:lnTo>
                    <a:pt x="1547894" y="1716414"/>
                  </a:lnTo>
                  <a:lnTo>
                    <a:pt x="1535245" y="1670349"/>
                  </a:lnTo>
                  <a:lnTo>
                    <a:pt x="1530857" y="1621408"/>
                  </a:lnTo>
                  <a:lnTo>
                    <a:pt x="1530857" y="940688"/>
                  </a:lnTo>
                  <a:lnTo>
                    <a:pt x="0" y="0"/>
                  </a:lnTo>
                  <a:lnTo>
                    <a:pt x="1530857" y="532256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8394318" y="3926535"/>
            <a:ext cx="221615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Dans</a:t>
            </a:r>
            <a:r>
              <a:rPr sz="1800" spc="-6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un</a:t>
            </a:r>
            <a:r>
              <a:rPr sz="18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Perceptron,</a:t>
            </a:r>
            <a:r>
              <a:rPr sz="1800" spc="-6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le </a:t>
            </a:r>
            <a:r>
              <a:rPr sz="1800" spc="-434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modèle</a:t>
            </a:r>
            <a:r>
              <a:rPr sz="1800" spc="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appris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est</a:t>
            </a:r>
            <a:r>
              <a:rPr sz="18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une </a:t>
            </a:r>
            <a:r>
              <a:rPr sz="1800" spc="-434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équation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72</a:t>
            </a:fld>
            <a:endParaRPr dirty="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859536" y="892936"/>
            <a:ext cx="10805795" cy="4045585"/>
            <a:chOff x="859536" y="892936"/>
            <a:chExt cx="10805795" cy="404558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59536" y="892936"/>
              <a:ext cx="5705856" cy="396252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6553581" y="3011932"/>
              <a:ext cx="5100955" cy="1915160"/>
            </a:xfrm>
            <a:custGeom>
              <a:avLst/>
              <a:gdLst/>
              <a:ahLst/>
              <a:cxnLst/>
              <a:rect l="l" t="t" r="r" b="b"/>
              <a:pathLst>
                <a:path w="5100955" h="1915160">
                  <a:moveTo>
                    <a:pt x="0" y="0"/>
                  </a:moveTo>
                  <a:lnTo>
                    <a:pt x="1467230" y="937259"/>
                  </a:lnTo>
                  <a:lnTo>
                    <a:pt x="1467230" y="1635759"/>
                  </a:lnTo>
                  <a:lnTo>
                    <a:pt x="1470887" y="1681079"/>
                  </a:lnTo>
                  <a:lnTo>
                    <a:pt x="1481475" y="1724070"/>
                  </a:lnTo>
                  <a:lnTo>
                    <a:pt x="1498417" y="1764158"/>
                  </a:lnTo>
                  <a:lnTo>
                    <a:pt x="1521139" y="1800768"/>
                  </a:lnTo>
                  <a:lnTo>
                    <a:pt x="1549066" y="1833324"/>
                  </a:lnTo>
                  <a:lnTo>
                    <a:pt x="1581622" y="1861251"/>
                  </a:lnTo>
                  <a:lnTo>
                    <a:pt x="1618232" y="1883973"/>
                  </a:lnTo>
                  <a:lnTo>
                    <a:pt x="1658320" y="1900915"/>
                  </a:lnTo>
                  <a:lnTo>
                    <a:pt x="1701311" y="1911503"/>
                  </a:lnTo>
                  <a:lnTo>
                    <a:pt x="1746630" y="1915159"/>
                  </a:lnTo>
                  <a:lnTo>
                    <a:pt x="4821047" y="1915159"/>
                  </a:lnTo>
                  <a:lnTo>
                    <a:pt x="4866366" y="1911503"/>
                  </a:lnTo>
                  <a:lnTo>
                    <a:pt x="4909357" y="1900915"/>
                  </a:lnTo>
                  <a:lnTo>
                    <a:pt x="4949445" y="1883973"/>
                  </a:lnTo>
                  <a:lnTo>
                    <a:pt x="4986055" y="1861251"/>
                  </a:lnTo>
                  <a:lnTo>
                    <a:pt x="5018611" y="1833324"/>
                  </a:lnTo>
                  <a:lnTo>
                    <a:pt x="5046538" y="1800768"/>
                  </a:lnTo>
                  <a:lnTo>
                    <a:pt x="5069260" y="1764158"/>
                  </a:lnTo>
                  <a:lnTo>
                    <a:pt x="5086202" y="1724070"/>
                  </a:lnTo>
                  <a:lnTo>
                    <a:pt x="5096790" y="1681079"/>
                  </a:lnTo>
                  <a:lnTo>
                    <a:pt x="5100447" y="1635759"/>
                  </a:lnTo>
                  <a:lnTo>
                    <a:pt x="5100447" y="518159"/>
                  </a:lnTo>
                  <a:lnTo>
                    <a:pt x="1467230" y="518159"/>
                  </a:lnTo>
                  <a:lnTo>
                    <a:pt x="0" y="0"/>
                  </a:lnTo>
                  <a:close/>
                </a:path>
                <a:path w="5100955" h="1915160">
                  <a:moveTo>
                    <a:pt x="4821047" y="238759"/>
                  </a:moveTo>
                  <a:lnTo>
                    <a:pt x="1746630" y="238759"/>
                  </a:lnTo>
                  <a:lnTo>
                    <a:pt x="1701311" y="242416"/>
                  </a:lnTo>
                  <a:lnTo>
                    <a:pt x="1658320" y="253004"/>
                  </a:lnTo>
                  <a:lnTo>
                    <a:pt x="1618232" y="269946"/>
                  </a:lnTo>
                  <a:lnTo>
                    <a:pt x="1581622" y="292668"/>
                  </a:lnTo>
                  <a:lnTo>
                    <a:pt x="1549066" y="320595"/>
                  </a:lnTo>
                  <a:lnTo>
                    <a:pt x="1521139" y="353151"/>
                  </a:lnTo>
                  <a:lnTo>
                    <a:pt x="1498417" y="389761"/>
                  </a:lnTo>
                  <a:lnTo>
                    <a:pt x="1481475" y="429849"/>
                  </a:lnTo>
                  <a:lnTo>
                    <a:pt x="1470887" y="472840"/>
                  </a:lnTo>
                  <a:lnTo>
                    <a:pt x="1467230" y="518159"/>
                  </a:lnTo>
                  <a:lnTo>
                    <a:pt x="5100447" y="518159"/>
                  </a:lnTo>
                  <a:lnTo>
                    <a:pt x="5096790" y="472840"/>
                  </a:lnTo>
                  <a:lnTo>
                    <a:pt x="5086202" y="429849"/>
                  </a:lnTo>
                  <a:lnTo>
                    <a:pt x="5069260" y="389761"/>
                  </a:lnTo>
                  <a:lnTo>
                    <a:pt x="5046538" y="353151"/>
                  </a:lnTo>
                  <a:lnTo>
                    <a:pt x="5018611" y="320595"/>
                  </a:lnTo>
                  <a:lnTo>
                    <a:pt x="4986055" y="292668"/>
                  </a:lnTo>
                  <a:lnTo>
                    <a:pt x="4949445" y="269946"/>
                  </a:lnTo>
                  <a:lnTo>
                    <a:pt x="4909357" y="253004"/>
                  </a:lnTo>
                  <a:lnTo>
                    <a:pt x="4866366" y="242416"/>
                  </a:lnTo>
                  <a:lnTo>
                    <a:pt x="4821047" y="238759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553581" y="3011932"/>
              <a:ext cx="5100955" cy="1915160"/>
            </a:xfrm>
            <a:custGeom>
              <a:avLst/>
              <a:gdLst/>
              <a:ahLst/>
              <a:cxnLst/>
              <a:rect l="l" t="t" r="r" b="b"/>
              <a:pathLst>
                <a:path w="5100955" h="1915160">
                  <a:moveTo>
                    <a:pt x="1467230" y="518159"/>
                  </a:moveTo>
                  <a:lnTo>
                    <a:pt x="1470887" y="472840"/>
                  </a:lnTo>
                  <a:lnTo>
                    <a:pt x="1481475" y="429849"/>
                  </a:lnTo>
                  <a:lnTo>
                    <a:pt x="1498417" y="389761"/>
                  </a:lnTo>
                  <a:lnTo>
                    <a:pt x="1521139" y="353151"/>
                  </a:lnTo>
                  <a:lnTo>
                    <a:pt x="1549066" y="320595"/>
                  </a:lnTo>
                  <a:lnTo>
                    <a:pt x="1581622" y="292668"/>
                  </a:lnTo>
                  <a:lnTo>
                    <a:pt x="1618232" y="269946"/>
                  </a:lnTo>
                  <a:lnTo>
                    <a:pt x="1658320" y="253004"/>
                  </a:lnTo>
                  <a:lnTo>
                    <a:pt x="1701311" y="242416"/>
                  </a:lnTo>
                  <a:lnTo>
                    <a:pt x="1746630" y="238759"/>
                  </a:lnTo>
                  <a:lnTo>
                    <a:pt x="2072767" y="238759"/>
                  </a:lnTo>
                  <a:lnTo>
                    <a:pt x="2981071" y="238759"/>
                  </a:lnTo>
                  <a:lnTo>
                    <a:pt x="4821047" y="238759"/>
                  </a:lnTo>
                  <a:lnTo>
                    <a:pt x="4866366" y="242416"/>
                  </a:lnTo>
                  <a:lnTo>
                    <a:pt x="4909357" y="253004"/>
                  </a:lnTo>
                  <a:lnTo>
                    <a:pt x="4949445" y="269946"/>
                  </a:lnTo>
                  <a:lnTo>
                    <a:pt x="4986055" y="292668"/>
                  </a:lnTo>
                  <a:lnTo>
                    <a:pt x="5018611" y="320595"/>
                  </a:lnTo>
                  <a:lnTo>
                    <a:pt x="5046538" y="353151"/>
                  </a:lnTo>
                  <a:lnTo>
                    <a:pt x="5069260" y="389761"/>
                  </a:lnTo>
                  <a:lnTo>
                    <a:pt x="5086202" y="429849"/>
                  </a:lnTo>
                  <a:lnTo>
                    <a:pt x="5096790" y="472840"/>
                  </a:lnTo>
                  <a:lnTo>
                    <a:pt x="5100447" y="518159"/>
                  </a:lnTo>
                  <a:lnTo>
                    <a:pt x="5100447" y="937259"/>
                  </a:lnTo>
                  <a:lnTo>
                    <a:pt x="5100447" y="1635759"/>
                  </a:lnTo>
                  <a:lnTo>
                    <a:pt x="5096790" y="1681079"/>
                  </a:lnTo>
                  <a:lnTo>
                    <a:pt x="5086202" y="1724070"/>
                  </a:lnTo>
                  <a:lnTo>
                    <a:pt x="5069260" y="1764158"/>
                  </a:lnTo>
                  <a:lnTo>
                    <a:pt x="5046538" y="1800768"/>
                  </a:lnTo>
                  <a:lnTo>
                    <a:pt x="5018611" y="1833324"/>
                  </a:lnTo>
                  <a:lnTo>
                    <a:pt x="4986055" y="1861251"/>
                  </a:lnTo>
                  <a:lnTo>
                    <a:pt x="4949445" y="1883973"/>
                  </a:lnTo>
                  <a:lnTo>
                    <a:pt x="4909357" y="1900915"/>
                  </a:lnTo>
                  <a:lnTo>
                    <a:pt x="4866366" y="1911503"/>
                  </a:lnTo>
                  <a:lnTo>
                    <a:pt x="4821047" y="1915159"/>
                  </a:lnTo>
                  <a:lnTo>
                    <a:pt x="2981071" y="1915159"/>
                  </a:lnTo>
                  <a:lnTo>
                    <a:pt x="2072767" y="1915159"/>
                  </a:lnTo>
                  <a:lnTo>
                    <a:pt x="1746630" y="1915159"/>
                  </a:lnTo>
                  <a:lnTo>
                    <a:pt x="1701311" y="1911503"/>
                  </a:lnTo>
                  <a:lnTo>
                    <a:pt x="1658320" y="1900915"/>
                  </a:lnTo>
                  <a:lnTo>
                    <a:pt x="1618232" y="1883973"/>
                  </a:lnTo>
                  <a:lnTo>
                    <a:pt x="1581622" y="1861251"/>
                  </a:lnTo>
                  <a:lnTo>
                    <a:pt x="1549066" y="1833324"/>
                  </a:lnTo>
                  <a:lnTo>
                    <a:pt x="1521139" y="1800768"/>
                  </a:lnTo>
                  <a:lnTo>
                    <a:pt x="1498417" y="1764158"/>
                  </a:lnTo>
                  <a:lnTo>
                    <a:pt x="1481475" y="1724070"/>
                  </a:lnTo>
                  <a:lnTo>
                    <a:pt x="1470887" y="1681079"/>
                  </a:lnTo>
                  <a:lnTo>
                    <a:pt x="1467230" y="1635759"/>
                  </a:lnTo>
                  <a:lnTo>
                    <a:pt x="1467230" y="937259"/>
                  </a:lnTo>
                  <a:lnTo>
                    <a:pt x="0" y="0"/>
                  </a:lnTo>
                  <a:lnTo>
                    <a:pt x="1467230" y="518159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6802945" y="1197419"/>
            <a:ext cx="3877945" cy="1453515"/>
            <a:chOff x="6802945" y="1197419"/>
            <a:chExt cx="3877945" cy="1453515"/>
          </a:xfrm>
        </p:grpSpPr>
        <p:sp>
          <p:nvSpPr>
            <p:cNvPr id="8" name="object 8"/>
            <p:cNvSpPr/>
            <p:nvPr/>
          </p:nvSpPr>
          <p:spPr>
            <a:xfrm>
              <a:off x="6814057" y="1208532"/>
              <a:ext cx="3855720" cy="1431290"/>
            </a:xfrm>
            <a:custGeom>
              <a:avLst/>
              <a:gdLst/>
              <a:ahLst/>
              <a:cxnLst/>
              <a:rect l="l" t="t" r="r" b="b"/>
              <a:pathLst>
                <a:path w="3855720" h="1431289">
                  <a:moveTo>
                    <a:pt x="3629406" y="0"/>
                  </a:moveTo>
                  <a:lnTo>
                    <a:pt x="1499870" y="0"/>
                  </a:lnTo>
                  <a:lnTo>
                    <a:pt x="1454313" y="4593"/>
                  </a:lnTo>
                  <a:lnTo>
                    <a:pt x="1411880" y="17766"/>
                  </a:lnTo>
                  <a:lnTo>
                    <a:pt x="1373481" y="38609"/>
                  </a:lnTo>
                  <a:lnTo>
                    <a:pt x="1340024" y="66214"/>
                  </a:lnTo>
                  <a:lnTo>
                    <a:pt x="1312419" y="99671"/>
                  </a:lnTo>
                  <a:lnTo>
                    <a:pt x="1291576" y="138070"/>
                  </a:lnTo>
                  <a:lnTo>
                    <a:pt x="1278403" y="180503"/>
                  </a:lnTo>
                  <a:lnTo>
                    <a:pt x="1273810" y="226059"/>
                  </a:lnTo>
                  <a:lnTo>
                    <a:pt x="1273810" y="791209"/>
                  </a:lnTo>
                  <a:lnTo>
                    <a:pt x="0" y="1431289"/>
                  </a:lnTo>
                  <a:lnTo>
                    <a:pt x="1273810" y="1130300"/>
                  </a:lnTo>
                  <a:lnTo>
                    <a:pt x="3855466" y="1130300"/>
                  </a:lnTo>
                  <a:lnTo>
                    <a:pt x="3855466" y="226059"/>
                  </a:lnTo>
                  <a:lnTo>
                    <a:pt x="3850872" y="180503"/>
                  </a:lnTo>
                  <a:lnTo>
                    <a:pt x="3837699" y="138070"/>
                  </a:lnTo>
                  <a:lnTo>
                    <a:pt x="3816856" y="99671"/>
                  </a:lnTo>
                  <a:lnTo>
                    <a:pt x="3789251" y="66214"/>
                  </a:lnTo>
                  <a:lnTo>
                    <a:pt x="3755794" y="38609"/>
                  </a:lnTo>
                  <a:lnTo>
                    <a:pt x="3717395" y="17766"/>
                  </a:lnTo>
                  <a:lnTo>
                    <a:pt x="3674962" y="4593"/>
                  </a:lnTo>
                  <a:lnTo>
                    <a:pt x="3629406" y="0"/>
                  </a:lnTo>
                  <a:close/>
                </a:path>
                <a:path w="3855720" h="1431289">
                  <a:moveTo>
                    <a:pt x="3855466" y="1130300"/>
                  </a:moveTo>
                  <a:lnTo>
                    <a:pt x="1273810" y="1130300"/>
                  </a:lnTo>
                  <a:lnTo>
                    <a:pt x="1278403" y="1175856"/>
                  </a:lnTo>
                  <a:lnTo>
                    <a:pt x="1291576" y="1218289"/>
                  </a:lnTo>
                  <a:lnTo>
                    <a:pt x="1312419" y="1256688"/>
                  </a:lnTo>
                  <a:lnTo>
                    <a:pt x="1340024" y="1290145"/>
                  </a:lnTo>
                  <a:lnTo>
                    <a:pt x="1373481" y="1317750"/>
                  </a:lnTo>
                  <a:lnTo>
                    <a:pt x="1411880" y="1338593"/>
                  </a:lnTo>
                  <a:lnTo>
                    <a:pt x="1454313" y="1351766"/>
                  </a:lnTo>
                  <a:lnTo>
                    <a:pt x="1499870" y="1356359"/>
                  </a:lnTo>
                  <a:lnTo>
                    <a:pt x="3629406" y="1356359"/>
                  </a:lnTo>
                  <a:lnTo>
                    <a:pt x="3674962" y="1351766"/>
                  </a:lnTo>
                  <a:lnTo>
                    <a:pt x="3717395" y="1338593"/>
                  </a:lnTo>
                  <a:lnTo>
                    <a:pt x="3755794" y="1317750"/>
                  </a:lnTo>
                  <a:lnTo>
                    <a:pt x="3789251" y="1290145"/>
                  </a:lnTo>
                  <a:lnTo>
                    <a:pt x="3816856" y="1256688"/>
                  </a:lnTo>
                  <a:lnTo>
                    <a:pt x="3837699" y="1218289"/>
                  </a:lnTo>
                  <a:lnTo>
                    <a:pt x="3850872" y="1175856"/>
                  </a:lnTo>
                  <a:lnTo>
                    <a:pt x="3855466" y="113030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814057" y="1208532"/>
              <a:ext cx="3855720" cy="1431290"/>
            </a:xfrm>
            <a:custGeom>
              <a:avLst/>
              <a:gdLst/>
              <a:ahLst/>
              <a:cxnLst/>
              <a:rect l="l" t="t" r="r" b="b"/>
              <a:pathLst>
                <a:path w="3855720" h="1431289">
                  <a:moveTo>
                    <a:pt x="1273810" y="226059"/>
                  </a:moveTo>
                  <a:lnTo>
                    <a:pt x="1278403" y="180503"/>
                  </a:lnTo>
                  <a:lnTo>
                    <a:pt x="1291576" y="138070"/>
                  </a:lnTo>
                  <a:lnTo>
                    <a:pt x="1312419" y="99671"/>
                  </a:lnTo>
                  <a:lnTo>
                    <a:pt x="1340024" y="66214"/>
                  </a:lnTo>
                  <a:lnTo>
                    <a:pt x="1373481" y="38609"/>
                  </a:lnTo>
                  <a:lnTo>
                    <a:pt x="1411880" y="17766"/>
                  </a:lnTo>
                  <a:lnTo>
                    <a:pt x="1454313" y="4593"/>
                  </a:lnTo>
                  <a:lnTo>
                    <a:pt x="1499870" y="0"/>
                  </a:lnTo>
                  <a:lnTo>
                    <a:pt x="1704086" y="0"/>
                  </a:lnTo>
                  <a:lnTo>
                    <a:pt x="2349500" y="0"/>
                  </a:lnTo>
                  <a:lnTo>
                    <a:pt x="3629406" y="0"/>
                  </a:lnTo>
                  <a:lnTo>
                    <a:pt x="3674962" y="4593"/>
                  </a:lnTo>
                  <a:lnTo>
                    <a:pt x="3717395" y="17766"/>
                  </a:lnTo>
                  <a:lnTo>
                    <a:pt x="3755794" y="38609"/>
                  </a:lnTo>
                  <a:lnTo>
                    <a:pt x="3789251" y="66214"/>
                  </a:lnTo>
                  <a:lnTo>
                    <a:pt x="3816856" y="99671"/>
                  </a:lnTo>
                  <a:lnTo>
                    <a:pt x="3837699" y="138070"/>
                  </a:lnTo>
                  <a:lnTo>
                    <a:pt x="3850872" y="180503"/>
                  </a:lnTo>
                  <a:lnTo>
                    <a:pt x="3855466" y="226059"/>
                  </a:lnTo>
                  <a:lnTo>
                    <a:pt x="3855466" y="791209"/>
                  </a:lnTo>
                  <a:lnTo>
                    <a:pt x="3855466" y="1130300"/>
                  </a:lnTo>
                  <a:lnTo>
                    <a:pt x="3850872" y="1175856"/>
                  </a:lnTo>
                  <a:lnTo>
                    <a:pt x="3837699" y="1218289"/>
                  </a:lnTo>
                  <a:lnTo>
                    <a:pt x="3816856" y="1256688"/>
                  </a:lnTo>
                  <a:lnTo>
                    <a:pt x="3789251" y="1290145"/>
                  </a:lnTo>
                  <a:lnTo>
                    <a:pt x="3755794" y="1317750"/>
                  </a:lnTo>
                  <a:lnTo>
                    <a:pt x="3717395" y="1338593"/>
                  </a:lnTo>
                  <a:lnTo>
                    <a:pt x="3674962" y="1351766"/>
                  </a:lnTo>
                  <a:lnTo>
                    <a:pt x="3629406" y="1356359"/>
                  </a:lnTo>
                  <a:lnTo>
                    <a:pt x="2349500" y="1356359"/>
                  </a:lnTo>
                  <a:lnTo>
                    <a:pt x="1704086" y="1356359"/>
                  </a:lnTo>
                  <a:lnTo>
                    <a:pt x="1499870" y="1356359"/>
                  </a:lnTo>
                  <a:lnTo>
                    <a:pt x="1454313" y="1351766"/>
                  </a:lnTo>
                  <a:lnTo>
                    <a:pt x="1411880" y="1338593"/>
                  </a:lnTo>
                  <a:lnTo>
                    <a:pt x="1373481" y="1317750"/>
                  </a:lnTo>
                  <a:lnTo>
                    <a:pt x="1340024" y="1290145"/>
                  </a:lnTo>
                  <a:lnTo>
                    <a:pt x="1312419" y="1256688"/>
                  </a:lnTo>
                  <a:lnTo>
                    <a:pt x="1291576" y="1218289"/>
                  </a:lnTo>
                  <a:lnTo>
                    <a:pt x="1278403" y="1175856"/>
                  </a:lnTo>
                  <a:lnTo>
                    <a:pt x="1273810" y="1130300"/>
                  </a:lnTo>
                  <a:lnTo>
                    <a:pt x="0" y="1431289"/>
                  </a:lnTo>
                  <a:lnTo>
                    <a:pt x="1273810" y="791209"/>
                  </a:lnTo>
                  <a:lnTo>
                    <a:pt x="1273810" y="226059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8320785" y="1454658"/>
            <a:ext cx="212090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1800" dirty="0"/>
              <a:t>Est-ce </a:t>
            </a:r>
            <a:r>
              <a:rPr sz="1800" spc="-15" dirty="0"/>
              <a:t>que </a:t>
            </a:r>
            <a:r>
              <a:rPr sz="1800" spc="-20" dirty="0"/>
              <a:t>le </a:t>
            </a:r>
            <a:r>
              <a:rPr sz="1800" spc="-25" dirty="0"/>
              <a:t>système </a:t>
            </a:r>
            <a:r>
              <a:rPr sz="1800" spc="-434" dirty="0"/>
              <a:t> </a:t>
            </a:r>
            <a:r>
              <a:rPr sz="1800" spc="-35" dirty="0"/>
              <a:t>fait</a:t>
            </a:r>
            <a:r>
              <a:rPr sz="1800" spc="-10" dirty="0"/>
              <a:t> de</a:t>
            </a:r>
            <a:r>
              <a:rPr sz="1800" spc="25" dirty="0"/>
              <a:t> </a:t>
            </a:r>
            <a:r>
              <a:rPr sz="1800" spc="-5" dirty="0"/>
              <a:t>bonne </a:t>
            </a:r>
            <a:r>
              <a:rPr sz="1800" dirty="0"/>
              <a:t> </a:t>
            </a:r>
            <a:r>
              <a:rPr sz="1800" spc="-15" dirty="0"/>
              <a:t>prédictions?</a:t>
            </a:r>
            <a:endParaRPr sz="1800"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73</a:t>
            </a:fld>
            <a:endParaRPr dirty="0"/>
          </a:p>
        </p:txBody>
      </p:sp>
      <p:sp>
        <p:nvSpPr>
          <p:cNvPr id="11" name="object 11"/>
          <p:cNvSpPr txBox="1"/>
          <p:nvPr/>
        </p:nvSpPr>
        <p:spPr>
          <a:xfrm>
            <a:off x="8243443" y="3385184"/>
            <a:ext cx="3183890" cy="1397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Le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but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de</a:t>
            </a:r>
            <a:r>
              <a:rPr sz="1800" spc="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l’apprentissage</a:t>
            </a:r>
            <a:r>
              <a:rPr sz="1800" spc="-5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était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la </a:t>
            </a:r>
            <a:r>
              <a:rPr sz="1800" spc="-434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minimisation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du</a:t>
            </a:r>
            <a:r>
              <a:rPr sz="18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LL,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alors 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nous </a:t>
            </a:r>
            <a:r>
              <a:rPr sz="18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pourrions</a:t>
            </a:r>
            <a:r>
              <a:rPr sz="1800" spc="-4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évaluer </a:t>
            </a: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le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LL</a:t>
            </a:r>
            <a:r>
              <a:rPr sz="18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sur </a:t>
            </a:r>
            <a:r>
              <a:rPr sz="18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l’ensemble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d’apprentissage,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mais…</a:t>
            </a:r>
            <a:endParaRPr sz="18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74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071168" y="789254"/>
            <a:ext cx="4815840" cy="2122376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b="1" spc="-5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1600" b="1" spc="-155" dirty="0">
                <a:solidFill>
                  <a:srgbClr val="404040"/>
                </a:solidFill>
                <a:latin typeface="Trebuchet MS"/>
                <a:cs typeface="Trebuchet MS"/>
              </a:rPr>
              <a:t>V</a:t>
            </a:r>
            <a:r>
              <a:rPr sz="1600" b="1" spc="-3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600" b="1" spc="-75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600" b="1" spc="-55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600" b="1" spc="-10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600" b="1" spc="-12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600" b="1" spc="-6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600" b="1" spc="-7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600" b="1" spc="-6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600" b="1" spc="-15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600" b="1" spc="-12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600" b="1" spc="-65" dirty="0">
                <a:solidFill>
                  <a:srgbClr val="404040"/>
                </a:solidFill>
                <a:latin typeface="Trebuchet MS"/>
                <a:cs typeface="Trebuchet MS"/>
              </a:rPr>
              <a:t>Y</a:t>
            </a:r>
            <a:r>
              <a:rPr sz="1600" b="1" spc="-70" dirty="0">
                <a:solidFill>
                  <a:srgbClr val="404040"/>
                </a:solidFill>
                <a:latin typeface="Trebuchet MS"/>
                <a:cs typeface="Trebuchet MS"/>
              </a:rPr>
              <a:t>P</a:t>
            </a:r>
            <a:r>
              <a:rPr sz="1600" b="1" spc="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600" b="1" spc="-105" dirty="0">
                <a:solidFill>
                  <a:srgbClr val="404040"/>
                </a:solidFill>
                <a:latin typeface="Trebuchet MS"/>
                <a:cs typeface="Trebuchet MS"/>
              </a:rPr>
              <a:t>Q</a:t>
            </a:r>
            <a:r>
              <a:rPr sz="1600" b="1" spc="-35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600" b="1" spc="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600" b="1" spc="-13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600" b="1" dirty="0">
                <a:solidFill>
                  <a:srgbClr val="404040"/>
                </a:solidFill>
                <a:latin typeface="Trebuchet MS"/>
                <a:cs typeface="Trebuchet MS"/>
              </a:rPr>
              <a:t>D</a:t>
            </a:r>
            <a:r>
              <a:rPr sz="1600" b="1" spc="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600" b="1" spc="-8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600" b="1" spc="-30" dirty="0">
                <a:solidFill>
                  <a:srgbClr val="404040"/>
                </a:solidFill>
                <a:latin typeface="Trebuchet MS"/>
                <a:cs typeface="Trebuchet MS"/>
              </a:rPr>
              <a:t>CL</a:t>
            </a:r>
            <a:r>
              <a:rPr sz="1600" b="1" spc="-2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600" b="1" spc="100" dirty="0">
                <a:solidFill>
                  <a:srgbClr val="404040"/>
                </a:solidFill>
                <a:latin typeface="Trebuchet MS"/>
                <a:cs typeface="Trebuchet MS"/>
              </a:rPr>
              <a:t>SS</a:t>
            </a:r>
            <a:r>
              <a:rPr sz="1600" b="1" spc="40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600" b="1" spc="-20" dirty="0">
                <a:solidFill>
                  <a:srgbClr val="404040"/>
                </a:solidFill>
                <a:latin typeface="Trebuchet MS"/>
                <a:cs typeface="Trebuchet MS"/>
              </a:rPr>
              <a:t>F</a:t>
            </a:r>
            <a:r>
              <a:rPr sz="1600" b="1" spc="-2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600" b="1" spc="-10" dirty="0">
                <a:solidFill>
                  <a:srgbClr val="404040"/>
                </a:solidFill>
                <a:latin typeface="Trebuchet MS"/>
                <a:cs typeface="Trebuchet MS"/>
              </a:rPr>
              <a:t>C</a:t>
            </a:r>
            <a:r>
              <a:rPr sz="1600" b="1" spc="-7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600" b="1" spc="-12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600" b="1" spc="-6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600" b="1" spc="-70" dirty="0">
                <a:solidFill>
                  <a:srgbClr val="404040"/>
                </a:solidFill>
                <a:latin typeface="Trebuchet MS"/>
                <a:cs typeface="Trebuchet MS"/>
              </a:rPr>
              <a:t>ON</a:t>
            </a:r>
            <a:endParaRPr sz="16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18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2300" dirty="0">
              <a:latin typeface="Trebuchet MS"/>
              <a:cs typeface="Trebuchet MS"/>
            </a:endParaRPr>
          </a:p>
          <a:p>
            <a:pPr marL="2226945">
              <a:lnSpc>
                <a:spcPct val="100000"/>
              </a:lnSpc>
            </a:pPr>
            <a:r>
              <a:rPr sz="1600" spc="5" dirty="0">
                <a:latin typeface="Roboto"/>
                <a:cs typeface="Roboto"/>
              </a:rPr>
              <a:t>Píécision</a:t>
            </a:r>
            <a:r>
              <a:rPr sz="1600" spc="-40" dirty="0">
                <a:latin typeface="Roboto"/>
                <a:cs typeface="Roboto"/>
              </a:rPr>
              <a:t> </a:t>
            </a:r>
            <a:r>
              <a:rPr sz="1600" spc="-20" dirty="0">
                <a:latin typeface="Roboto"/>
                <a:cs typeface="Roboto"/>
              </a:rPr>
              <a:t>=</a:t>
            </a:r>
            <a:r>
              <a:rPr sz="1600" spc="-15" dirty="0">
                <a:latin typeface="Roboto"/>
                <a:cs typeface="Roboto"/>
              </a:rPr>
              <a:t> </a:t>
            </a:r>
            <a:r>
              <a:rPr lang="fr-CA" sz="1600" spc="270" dirty="0">
                <a:latin typeface="Roboto"/>
                <a:cs typeface="Roboto"/>
              </a:rPr>
              <a:t>T</a:t>
            </a:r>
            <a:r>
              <a:rPr sz="1600" spc="270" dirty="0">
                <a:latin typeface="Roboto"/>
                <a:cs typeface="Roboto"/>
              </a:rPr>
              <a:t>p</a:t>
            </a:r>
            <a:r>
              <a:rPr sz="1600" spc="-5" dirty="0">
                <a:latin typeface="Roboto"/>
                <a:cs typeface="Roboto"/>
              </a:rPr>
              <a:t> /</a:t>
            </a:r>
            <a:r>
              <a:rPr sz="1600" spc="-15" dirty="0">
                <a:latin typeface="Roboto"/>
                <a:cs typeface="Roboto"/>
              </a:rPr>
              <a:t> </a:t>
            </a:r>
            <a:r>
              <a:rPr sz="1600" spc="190" dirty="0">
                <a:latin typeface="Roboto"/>
                <a:cs typeface="Roboto"/>
              </a:rPr>
              <a:t>(</a:t>
            </a:r>
            <a:r>
              <a:rPr lang="fr-CA" sz="1600" spc="190" dirty="0">
                <a:latin typeface="Roboto"/>
                <a:cs typeface="Roboto"/>
              </a:rPr>
              <a:t>T</a:t>
            </a:r>
            <a:r>
              <a:rPr sz="1600" spc="190" dirty="0">
                <a:latin typeface="Roboto"/>
                <a:cs typeface="Roboto"/>
              </a:rPr>
              <a:t>p</a:t>
            </a:r>
            <a:r>
              <a:rPr sz="1600" spc="-10" dirty="0">
                <a:latin typeface="Roboto"/>
                <a:cs typeface="Roboto"/>
              </a:rPr>
              <a:t> </a:t>
            </a:r>
            <a:r>
              <a:rPr sz="1600" dirty="0">
                <a:latin typeface="Roboto"/>
                <a:cs typeface="Roboto"/>
              </a:rPr>
              <a:t>+</a:t>
            </a:r>
            <a:r>
              <a:rPr sz="1600" spc="10" dirty="0">
                <a:latin typeface="Roboto"/>
                <a:cs typeface="Roboto"/>
              </a:rPr>
              <a:t> </a:t>
            </a:r>
            <a:r>
              <a:rPr sz="1600" spc="5" dirty="0">
                <a:latin typeface="Roboto"/>
                <a:cs typeface="Roboto"/>
              </a:rPr>
              <a:t>Fp)</a:t>
            </a:r>
            <a:endParaRPr sz="1600" dirty="0">
              <a:latin typeface="Roboto"/>
              <a:cs typeface="Roboto"/>
            </a:endParaRPr>
          </a:p>
          <a:p>
            <a:pPr marL="3141980">
              <a:lnSpc>
                <a:spcPct val="100000"/>
              </a:lnSpc>
            </a:pPr>
            <a:r>
              <a:rPr sz="1600" spc="-20" dirty="0">
                <a:latin typeface="Roboto"/>
                <a:cs typeface="Roboto"/>
              </a:rPr>
              <a:t>= </a:t>
            </a:r>
            <a:r>
              <a:rPr sz="1600" dirty="0">
                <a:latin typeface="Roboto"/>
                <a:cs typeface="Roboto"/>
              </a:rPr>
              <a:t>3</a:t>
            </a:r>
            <a:r>
              <a:rPr sz="1600" spc="-20" dirty="0">
                <a:latin typeface="Roboto"/>
                <a:cs typeface="Roboto"/>
              </a:rPr>
              <a:t> </a:t>
            </a:r>
            <a:r>
              <a:rPr sz="1600" dirty="0">
                <a:latin typeface="Roboto"/>
                <a:cs typeface="Roboto"/>
              </a:rPr>
              <a:t>/ </a:t>
            </a:r>
            <a:r>
              <a:rPr sz="1600" spc="10" dirty="0">
                <a:latin typeface="Roboto"/>
                <a:cs typeface="Roboto"/>
              </a:rPr>
              <a:t>(3</a:t>
            </a:r>
            <a:r>
              <a:rPr sz="1600" spc="-20" dirty="0">
                <a:latin typeface="Roboto"/>
                <a:cs typeface="Roboto"/>
              </a:rPr>
              <a:t> </a:t>
            </a:r>
            <a:r>
              <a:rPr sz="1600" spc="5" dirty="0">
                <a:latin typeface="Roboto"/>
                <a:cs typeface="Roboto"/>
              </a:rPr>
              <a:t>+</a:t>
            </a:r>
            <a:r>
              <a:rPr sz="1600" spc="-25" dirty="0">
                <a:latin typeface="Roboto"/>
                <a:cs typeface="Roboto"/>
              </a:rPr>
              <a:t> </a:t>
            </a:r>
            <a:r>
              <a:rPr sz="1600" spc="10" dirty="0">
                <a:latin typeface="Roboto"/>
                <a:cs typeface="Roboto"/>
              </a:rPr>
              <a:t>1)</a:t>
            </a:r>
            <a:r>
              <a:rPr sz="1600" spc="-15" dirty="0">
                <a:latin typeface="Roboto"/>
                <a:cs typeface="Roboto"/>
              </a:rPr>
              <a:t> </a:t>
            </a:r>
            <a:r>
              <a:rPr sz="1600" spc="-20" dirty="0">
                <a:latin typeface="Roboto"/>
                <a:cs typeface="Roboto"/>
              </a:rPr>
              <a:t>= </a:t>
            </a:r>
            <a:r>
              <a:rPr sz="1600" dirty="0">
                <a:latin typeface="Roboto"/>
                <a:cs typeface="Roboto"/>
              </a:rPr>
              <a:t>0.75</a:t>
            </a:r>
          </a:p>
          <a:p>
            <a:pPr>
              <a:lnSpc>
                <a:spcPct val="100000"/>
              </a:lnSpc>
            </a:pPr>
            <a:endParaRPr sz="1600" dirty="0">
              <a:latin typeface="Roboto"/>
              <a:cs typeface="Roboto"/>
            </a:endParaRPr>
          </a:p>
          <a:p>
            <a:pPr marL="2226945">
              <a:lnSpc>
                <a:spcPct val="100000"/>
              </a:lnSpc>
            </a:pPr>
            <a:r>
              <a:rPr sz="1600" spc="-10" dirty="0">
                <a:latin typeface="Roboto"/>
                <a:cs typeface="Roboto"/>
              </a:rPr>
              <a:t>Rappel</a:t>
            </a:r>
            <a:r>
              <a:rPr sz="1600" spc="-30" dirty="0">
                <a:latin typeface="Roboto"/>
                <a:cs typeface="Roboto"/>
              </a:rPr>
              <a:t> </a:t>
            </a:r>
            <a:r>
              <a:rPr sz="1600" spc="-20" dirty="0">
                <a:latin typeface="Roboto"/>
                <a:cs typeface="Roboto"/>
              </a:rPr>
              <a:t>=</a:t>
            </a:r>
            <a:r>
              <a:rPr sz="1600" spc="-10" dirty="0">
                <a:latin typeface="Roboto"/>
                <a:cs typeface="Roboto"/>
              </a:rPr>
              <a:t> </a:t>
            </a:r>
            <a:r>
              <a:rPr lang="fr-CA" sz="1600" spc="-10" dirty="0">
                <a:latin typeface="Roboto"/>
                <a:cs typeface="Roboto"/>
              </a:rPr>
              <a:t>T</a:t>
            </a:r>
            <a:r>
              <a:rPr sz="1600" spc="270" dirty="0">
                <a:latin typeface="Roboto"/>
                <a:cs typeface="Roboto"/>
              </a:rPr>
              <a:t>p</a:t>
            </a:r>
            <a:r>
              <a:rPr sz="1600" spc="-15" dirty="0">
                <a:latin typeface="Roboto"/>
                <a:cs typeface="Roboto"/>
              </a:rPr>
              <a:t> </a:t>
            </a:r>
            <a:r>
              <a:rPr sz="1600" spc="-5" dirty="0">
                <a:latin typeface="Roboto"/>
                <a:cs typeface="Roboto"/>
              </a:rPr>
              <a:t>/</a:t>
            </a:r>
            <a:r>
              <a:rPr sz="1600" spc="-15" dirty="0">
                <a:latin typeface="Roboto"/>
                <a:cs typeface="Roboto"/>
              </a:rPr>
              <a:t> </a:t>
            </a:r>
            <a:r>
              <a:rPr sz="1600" spc="185" dirty="0">
                <a:latin typeface="Roboto"/>
                <a:cs typeface="Roboto"/>
              </a:rPr>
              <a:t>(</a:t>
            </a:r>
            <a:r>
              <a:rPr lang="fr-CA" sz="1600" spc="185" dirty="0">
                <a:latin typeface="Roboto"/>
                <a:cs typeface="Roboto"/>
              </a:rPr>
              <a:t>T</a:t>
            </a:r>
            <a:r>
              <a:rPr sz="1600" spc="185" dirty="0">
                <a:latin typeface="Roboto"/>
                <a:cs typeface="Roboto"/>
              </a:rPr>
              <a:t>p</a:t>
            </a:r>
            <a:r>
              <a:rPr sz="1600" spc="-15" dirty="0">
                <a:latin typeface="Roboto"/>
                <a:cs typeface="Roboto"/>
              </a:rPr>
              <a:t> </a:t>
            </a:r>
            <a:r>
              <a:rPr sz="1600" dirty="0">
                <a:latin typeface="Roboto"/>
                <a:cs typeface="Roboto"/>
              </a:rPr>
              <a:t>+</a:t>
            </a:r>
            <a:r>
              <a:rPr sz="1600" spc="-20" dirty="0">
                <a:latin typeface="Roboto"/>
                <a:cs typeface="Roboto"/>
              </a:rPr>
              <a:t> </a:t>
            </a:r>
            <a:r>
              <a:rPr sz="1600" dirty="0">
                <a:latin typeface="Roboto"/>
                <a:cs typeface="Roboto"/>
              </a:rPr>
              <a:t>Fn)</a:t>
            </a:r>
          </a:p>
          <a:p>
            <a:pPr marL="2888615">
              <a:lnSpc>
                <a:spcPct val="100000"/>
              </a:lnSpc>
            </a:pPr>
            <a:r>
              <a:rPr sz="1600" spc="-20" dirty="0">
                <a:latin typeface="Roboto"/>
                <a:cs typeface="Roboto"/>
              </a:rPr>
              <a:t>= </a:t>
            </a:r>
            <a:r>
              <a:rPr sz="1600" dirty="0">
                <a:latin typeface="Roboto"/>
                <a:cs typeface="Roboto"/>
              </a:rPr>
              <a:t>3</a:t>
            </a:r>
            <a:r>
              <a:rPr sz="1600" spc="-20" dirty="0">
                <a:latin typeface="Roboto"/>
                <a:cs typeface="Roboto"/>
              </a:rPr>
              <a:t> </a:t>
            </a:r>
            <a:r>
              <a:rPr sz="1600" dirty="0">
                <a:latin typeface="Roboto"/>
                <a:cs typeface="Roboto"/>
              </a:rPr>
              <a:t>/</a:t>
            </a:r>
            <a:r>
              <a:rPr sz="1600" spc="-15" dirty="0">
                <a:latin typeface="Roboto"/>
                <a:cs typeface="Roboto"/>
              </a:rPr>
              <a:t> </a:t>
            </a:r>
            <a:r>
              <a:rPr sz="1600" spc="10" dirty="0">
                <a:latin typeface="Roboto"/>
                <a:cs typeface="Roboto"/>
              </a:rPr>
              <a:t>(3</a:t>
            </a:r>
            <a:r>
              <a:rPr sz="1600" spc="-20" dirty="0">
                <a:latin typeface="Roboto"/>
                <a:cs typeface="Roboto"/>
              </a:rPr>
              <a:t> </a:t>
            </a:r>
            <a:r>
              <a:rPr sz="1600" spc="5" dirty="0">
                <a:latin typeface="Roboto"/>
                <a:cs typeface="Roboto"/>
              </a:rPr>
              <a:t>+</a:t>
            </a:r>
            <a:r>
              <a:rPr sz="1600" spc="-5" dirty="0">
                <a:latin typeface="Roboto"/>
                <a:cs typeface="Roboto"/>
              </a:rPr>
              <a:t> </a:t>
            </a:r>
            <a:r>
              <a:rPr sz="1600" spc="10" dirty="0">
                <a:latin typeface="Roboto"/>
                <a:cs typeface="Roboto"/>
              </a:rPr>
              <a:t>3)</a:t>
            </a:r>
            <a:r>
              <a:rPr sz="1600" spc="-15" dirty="0">
                <a:latin typeface="Roboto"/>
                <a:cs typeface="Roboto"/>
              </a:rPr>
              <a:t> </a:t>
            </a:r>
            <a:r>
              <a:rPr sz="1600" spc="-20" dirty="0">
                <a:latin typeface="Roboto"/>
                <a:cs typeface="Roboto"/>
              </a:rPr>
              <a:t>=</a:t>
            </a:r>
            <a:r>
              <a:rPr sz="1600" spc="-15" dirty="0">
                <a:latin typeface="Roboto"/>
                <a:cs typeface="Roboto"/>
              </a:rPr>
              <a:t> </a:t>
            </a:r>
            <a:r>
              <a:rPr sz="1600" dirty="0">
                <a:latin typeface="Roboto"/>
                <a:cs typeface="Roboto"/>
              </a:rPr>
              <a:t>0.5</a:t>
            </a: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8178418" y="996822"/>
          <a:ext cx="2707003" cy="49678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750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2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77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1400" spc="-45" dirty="0">
                          <a:latin typeface="Arial MT"/>
                          <a:cs typeface="Arial MT"/>
                        </a:rPr>
                        <a:t>Test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76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Gold</a:t>
                      </a:r>
                      <a:endParaRPr sz="1400">
                        <a:latin typeface="Arial MT"/>
                        <a:cs typeface="Arial MT"/>
                      </a:endParaRPr>
                    </a:p>
                    <a:p>
                      <a:pPr marL="93345">
                        <a:lnSpc>
                          <a:spcPct val="100000"/>
                        </a:lnSpc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Standard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76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Prediction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76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113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1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A3C2F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A3C2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39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2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39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3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39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4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A3C2F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A3C2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113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5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B6D6A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B6D6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39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6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7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B6D6A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B6D6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239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8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9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A3C2F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A3C2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6112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15" dirty="0">
                          <a:latin typeface="Arial MT"/>
                          <a:cs typeface="Arial MT"/>
                        </a:rPr>
                        <a:t>10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B6D6A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B6D6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6252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400" spc="-110" dirty="0">
                          <a:latin typeface="Arial MT"/>
                          <a:cs typeface="Arial MT"/>
                        </a:rPr>
                        <a:t>11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3176206" y="3692080"/>
          <a:ext cx="3773169" cy="21334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78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5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5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92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7200">
                <a:tc rowSpan="2"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9525">
                      <a:solidFill>
                        <a:srgbClr val="434343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Predicted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9525">
                      <a:solidFill>
                        <a:srgbClr val="434343"/>
                      </a:solidFill>
                      <a:prstDash val="solid"/>
                    </a:lnL>
                    <a:lnR w="9525">
                      <a:solidFill>
                        <a:srgbClr val="434343"/>
                      </a:solidFill>
                      <a:prstDash val="solid"/>
                    </a:lnR>
                    <a:lnT w="9525">
                      <a:solidFill>
                        <a:srgbClr val="434343"/>
                      </a:solidFill>
                      <a:prstDash val="solid"/>
                    </a:lnT>
                    <a:lnB w="9525">
                      <a:solidFill>
                        <a:srgbClr val="434343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434343"/>
                      </a:solidFill>
                      <a:prstDash val="solid"/>
                    </a:lnL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 gridSpan="2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9525">
                      <a:solidFill>
                        <a:srgbClr val="434343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9525">
                      <a:solidFill>
                        <a:srgbClr val="434343"/>
                      </a:solidFill>
                      <a:prstDash val="solid"/>
                    </a:lnL>
                    <a:lnR w="9525">
                      <a:solidFill>
                        <a:srgbClr val="434343"/>
                      </a:solidFill>
                      <a:prstDash val="solid"/>
                    </a:lnR>
                    <a:lnT w="9525">
                      <a:solidFill>
                        <a:srgbClr val="434343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400" spc="-10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2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9525">
                      <a:solidFill>
                        <a:srgbClr val="434343"/>
                      </a:solidFill>
                      <a:prstDash val="solid"/>
                    </a:lnL>
                    <a:lnR w="9525">
                      <a:solidFill>
                        <a:srgbClr val="434343"/>
                      </a:solidFill>
                      <a:prstDash val="solid"/>
                    </a:lnR>
                    <a:lnT w="9525">
                      <a:solidFill>
                        <a:srgbClr val="434343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34343"/>
                      </a:solidFill>
                      <a:prstDash val="solid"/>
                    </a:lnL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113">
                <a:tc rowSpan="2">
                  <a:txBody>
                    <a:bodyPr/>
                    <a:lstStyle/>
                    <a:p>
                      <a:pPr marL="92075" marR="144780" algn="just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G</a:t>
                      </a:r>
                      <a:r>
                        <a:rPr sz="1400" spc="-10" dirty="0">
                          <a:latin typeface="Arial MT"/>
                          <a:cs typeface="Arial MT"/>
                        </a:rPr>
                        <a:t>o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ld  St</a:t>
                      </a:r>
                      <a:r>
                        <a:rPr sz="1400" spc="-15" dirty="0">
                          <a:latin typeface="Arial MT"/>
                          <a:cs typeface="Arial MT"/>
                        </a:rPr>
                        <a:t>a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n  </a:t>
                      </a:r>
                      <a:r>
                        <a:rPr sz="1400" spc="-15" dirty="0">
                          <a:latin typeface="Arial MT"/>
                          <a:cs typeface="Arial MT"/>
                        </a:rPr>
                        <a:t>dard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Tp</a:t>
                      </a:r>
                      <a:r>
                        <a:rPr sz="1400" spc="-4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spc="-5" dirty="0">
                          <a:latin typeface="Arial MT"/>
                          <a:cs typeface="Arial MT"/>
                        </a:rPr>
                        <a:t>=</a:t>
                      </a:r>
                      <a:r>
                        <a:rPr sz="14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spc="-5" dirty="0">
                          <a:latin typeface="Arial MT"/>
                          <a:cs typeface="Arial MT"/>
                        </a:rPr>
                        <a:t>3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B6D6A8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15" dirty="0">
                          <a:latin typeface="Arial MT"/>
                          <a:cs typeface="Arial MT"/>
                        </a:rPr>
                        <a:t>Fn</a:t>
                      </a:r>
                      <a:r>
                        <a:rPr sz="1400" spc="-2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spc="-5" dirty="0">
                          <a:latin typeface="Arial MT"/>
                          <a:cs typeface="Arial MT"/>
                        </a:rPr>
                        <a:t>=</a:t>
                      </a:r>
                      <a:r>
                        <a:rPr sz="1400" spc="-3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spc="-5" dirty="0">
                          <a:latin typeface="Arial MT"/>
                          <a:cs typeface="Arial MT"/>
                        </a:rPr>
                        <a:t>3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A3C2F4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6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719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8953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400" spc="-5" dirty="0">
                          <a:latin typeface="Arial MT"/>
                          <a:cs typeface="Arial MT"/>
                        </a:rPr>
                        <a:t>Not</a:t>
                      </a:r>
                      <a:r>
                        <a:rPr sz="14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dirty="0">
                          <a:latin typeface="Arial MT"/>
                          <a:cs typeface="Arial MT"/>
                        </a:rPr>
                        <a:t>like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9017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400" spc="-15" dirty="0">
                          <a:latin typeface="Arial MT"/>
                          <a:cs typeface="Arial MT"/>
                        </a:rPr>
                        <a:t>Fp</a:t>
                      </a:r>
                      <a:r>
                        <a:rPr sz="1400" spc="-2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spc="-5" dirty="0">
                          <a:latin typeface="Arial MT"/>
                          <a:cs typeface="Arial MT"/>
                        </a:rPr>
                        <a:t>=</a:t>
                      </a:r>
                      <a:r>
                        <a:rPr sz="14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spc="-5" dirty="0">
                          <a:latin typeface="Arial MT"/>
                          <a:cs typeface="Arial MT"/>
                        </a:rPr>
                        <a:t>1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9017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Tn</a:t>
                      </a:r>
                      <a:r>
                        <a:rPr sz="1400" spc="-4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spc="-5" dirty="0">
                          <a:latin typeface="Arial MT"/>
                          <a:cs typeface="Arial MT"/>
                        </a:rPr>
                        <a:t>=</a:t>
                      </a:r>
                      <a:r>
                        <a:rPr sz="14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400" spc="-5" dirty="0">
                          <a:latin typeface="Arial MT"/>
                          <a:cs typeface="Arial MT"/>
                        </a:rPr>
                        <a:t>4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9017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5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9017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43434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65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9525">
                      <a:solidFill>
                        <a:srgbClr val="434343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4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9525">
                      <a:solidFill>
                        <a:srgbClr val="434343"/>
                      </a:solidFill>
                      <a:prstDash val="solid"/>
                    </a:lnL>
                    <a:lnR w="9525">
                      <a:solidFill>
                        <a:srgbClr val="434343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43434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dirty="0">
                          <a:latin typeface="Arial MT"/>
                          <a:cs typeface="Arial MT"/>
                        </a:rPr>
                        <a:t>7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9525">
                      <a:solidFill>
                        <a:srgbClr val="434343"/>
                      </a:solidFill>
                      <a:prstDash val="solid"/>
                    </a:lnL>
                    <a:lnR w="9525">
                      <a:solidFill>
                        <a:srgbClr val="434343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43434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400" spc="-110" dirty="0">
                          <a:latin typeface="Arial MT"/>
                          <a:cs typeface="Arial MT"/>
                        </a:rPr>
                        <a:t>11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9525">
                      <a:solidFill>
                        <a:srgbClr val="434343"/>
                      </a:solidFill>
                      <a:prstDash val="solid"/>
                    </a:lnL>
                    <a:lnR w="9525">
                      <a:solidFill>
                        <a:srgbClr val="434343"/>
                      </a:solidFill>
                      <a:prstDash val="solid"/>
                    </a:lnR>
                    <a:lnT w="9525">
                      <a:solidFill>
                        <a:srgbClr val="434343"/>
                      </a:solidFill>
                      <a:prstDash val="solid"/>
                    </a:lnT>
                    <a:lnB w="9525">
                      <a:solidFill>
                        <a:srgbClr val="43434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76476" y="1518869"/>
            <a:ext cx="1791970" cy="4210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6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600" b="1" spc="-6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600" b="1" spc="-14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600" b="1" spc="5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2600" b="1" spc="60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2600" b="1" spc="95" dirty="0">
                <a:solidFill>
                  <a:srgbClr val="404040"/>
                </a:solidFill>
                <a:latin typeface="Trebuchet MS"/>
                <a:cs typeface="Trebuchet MS"/>
              </a:rPr>
              <a:t>SUMÉ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30323" y="2442972"/>
            <a:ext cx="0" cy="2886075"/>
          </a:xfrm>
          <a:custGeom>
            <a:avLst/>
            <a:gdLst/>
            <a:ahLst/>
            <a:cxnLst/>
            <a:rect l="l" t="t" r="r" b="b"/>
            <a:pathLst>
              <a:path h="2886075">
                <a:moveTo>
                  <a:pt x="0" y="0"/>
                </a:moveTo>
                <a:lnTo>
                  <a:pt x="0" y="2885821"/>
                </a:lnTo>
              </a:path>
            </a:pathLst>
          </a:custGeom>
          <a:ln w="57150">
            <a:solidFill>
              <a:srgbClr val="179C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64552" y="1313929"/>
            <a:ext cx="746760" cy="744220"/>
          </a:xfrm>
          <a:custGeom>
            <a:avLst/>
            <a:gdLst/>
            <a:ahLst/>
            <a:cxnLst/>
            <a:rect l="l" t="t" r="r" b="b"/>
            <a:pathLst>
              <a:path w="746760" h="744219">
                <a:moveTo>
                  <a:pt x="699427" y="77762"/>
                </a:moveTo>
                <a:lnTo>
                  <a:pt x="680847" y="55016"/>
                </a:lnTo>
                <a:lnTo>
                  <a:pt x="680847" y="77762"/>
                </a:lnTo>
                <a:lnTo>
                  <a:pt x="680643" y="78625"/>
                </a:lnTo>
                <a:lnTo>
                  <a:pt x="674878" y="100952"/>
                </a:lnTo>
                <a:lnTo>
                  <a:pt x="674243" y="101549"/>
                </a:lnTo>
                <a:lnTo>
                  <a:pt x="653669" y="104686"/>
                </a:lnTo>
                <a:lnTo>
                  <a:pt x="633653" y="100533"/>
                </a:lnTo>
                <a:lnTo>
                  <a:pt x="633653" y="120472"/>
                </a:lnTo>
                <a:lnTo>
                  <a:pt x="622046" y="159804"/>
                </a:lnTo>
                <a:lnTo>
                  <a:pt x="622046" y="282536"/>
                </a:lnTo>
                <a:lnTo>
                  <a:pt x="619747" y="297929"/>
                </a:lnTo>
                <a:lnTo>
                  <a:pt x="618769" y="297967"/>
                </a:lnTo>
                <a:lnTo>
                  <a:pt x="616813" y="297967"/>
                </a:lnTo>
                <a:lnTo>
                  <a:pt x="595744" y="295567"/>
                </a:lnTo>
                <a:lnTo>
                  <a:pt x="562279" y="291769"/>
                </a:lnTo>
                <a:lnTo>
                  <a:pt x="511035" y="273977"/>
                </a:lnTo>
                <a:lnTo>
                  <a:pt x="464896" y="245465"/>
                </a:lnTo>
                <a:lnTo>
                  <a:pt x="425678" y="207098"/>
                </a:lnTo>
                <a:lnTo>
                  <a:pt x="435800" y="195668"/>
                </a:lnTo>
                <a:lnTo>
                  <a:pt x="447776" y="186436"/>
                </a:lnTo>
                <a:lnTo>
                  <a:pt x="461264" y="179628"/>
                </a:lnTo>
                <a:lnTo>
                  <a:pt x="475932" y="175463"/>
                </a:lnTo>
                <a:lnTo>
                  <a:pt x="506285" y="198005"/>
                </a:lnTo>
                <a:lnTo>
                  <a:pt x="539267" y="216077"/>
                </a:lnTo>
                <a:lnTo>
                  <a:pt x="574421" y="229489"/>
                </a:lnTo>
                <a:lnTo>
                  <a:pt x="611238" y="237985"/>
                </a:lnTo>
                <a:lnTo>
                  <a:pt x="617728" y="252145"/>
                </a:lnTo>
                <a:lnTo>
                  <a:pt x="621347" y="267131"/>
                </a:lnTo>
                <a:lnTo>
                  <a:pt x="622046" y="282536"/>
                </a:lnTo>
                <a:lnTo>
                  <a:pt x="622046" y="159804"/>
                </a:lnTo>
                <a:lnTo>
                  <a:pt x="604989" y="217576"/>
                </a:lnTo>
                <a:lnTo>
                  <a:pt x="575754" y="210007"/>
                </a:lnTo>
                <a:lnTo>
                  <a:pt x="547725" y="199085"/>
                </a:lnTo>
                <a:lnTo>
                  <a:pt x="521182" y="184950"/>
                </a:lnTo>
                <a:lnTo>
                  <a:pt x="507517" y="175463"/>
                </a:lnTo>
                <a:lnTo>
                  <a:pt x="496392" y="167728"/>
                </a:lnTo>
                <a:lnTo>
                  <a:pt x="552259" y="83096"/>
                </a:lnTo>
                <a:lnTo>
                  <a:pt x="571157" y="95427"/>
                </a:lnTo>
                <a:lnTo>
                  <a:pt x="591121" y="105816"/>
                </a:lnTo>
                <a:lnTo>
                  <a:pt x="612000" y="114185"/>
                </a:lnTo>
                <a:lnTo>
                  <a:pt x="633653" y="120472"/>
                </a:lnTo>
                <a:lnTo>
                  <a:pt x="633653" y="100533"/>
                </a:lnTo>
                <a:lnTo>
                  <a:pt x="625119" y="98755"/>
                </a:lnTo>
                <a:lnTo>
                  <a:pt x="596379" y="87579"/>
                </a:lnTo>
                <a:lnTo>
                  <a:pt x="588365" y="83096"/>
                </a:lnTo>
                <a:lnTo>
                  <a:pt x="571080" y="73444"/>
                </a:lnTo>
                <a:lnTo>
                  <a:pt x="552894" y="58686"/>
                </a:lnTo>
                <a:lnTo>
                  <a:pt x="541185" y="39255"/>
                </a:lnTo>
                <a:lnTo>
                  <a:pt x="541223" y="38392"/>
                </a:lnTo>
                <a:lnTo>
                  <a:pt x="541655" y="37757"/>
                </a:lnTo>
                <a:lnTo>
                  <a:pt x="555091" y="19113"/>
                </a:lnTo>
                <a:lnTo>
                  <a:pt x="555675" y="18808"/>
                </a:lnTo>
                <a:lnTo>
                  <a:pt x="556539" y="18808"/>
                </a:lnTo>
                <a:lnTo>
                  <a:pt x="620458" y="43205"/>
                </a:lnTo>
                <a:lnTo>
                  <a:pt x="679780" y="76390"/>
                </a:lnTo>
                <a:lnTo>
                  <a:pt x="680847" y="77762"/>
                </a:lnTo>
                <a:lnTo>
                  <a:pt x="680847" y="55016"/>
                </a:lnTo>
                <a:lnTo>
                  <a:pt x="659917" y="42303"/>
                </a:lnTo>
                <a:lnTo>
                  <a:pt x="628434" y="26149"/>
                </a:lnTo>
                <a:lnTo>
                  <a:pt x="611136" y="18808"/>
                </a:lnTo>
                <a:lnTo>
                  <a:pt x="595871" y="12319"/>
                </a:lnTo>
                <a:lnTo>
                  <a:pt x="562356" y="863"/>
                </a:lnTo>
                <a:lnTo>
                  <a:pt x="555891" y="0"/>
                </a:lnTo>
                <a:lnTo>
                  <a:pt x="549617" y="1104"/>
                </a:lnTo>
                <a:lnTo>
                  <a:pt x="543966" y="4051"/>
                </a:lnTo>
                <a:lnTo>
                  <a:pt x="539381" y="8674"/>
                </a:lnTo>
                <a:lnTo>
                  <a:pt x="521512" y="33528"/>
                </a:lnTo>
                <a:lnTo>
                  <a:pt x="521169" y="42557"/>
                </a:lnTo>
                <a:lnTo>
                  <a:pt x="525449" y="49695"/>
                </a:lnTo>
                <a:lnTo>
                  <a:pt x="538010" y="70459"/>
                </a:lnTo>
                <a:lnTo>
                  <a:pt x="482015" y="155244"/>
                </a:lnTo>
                <a:lnTo>
                  <a:pt x="457619" y="160642"/>
                </a:lnTo>
                <a:lnTo>
                  <a:pt x="435673" y="171792"/>
                </a:lnTo>
                <a:lnTo>
                  <a:pt x="417169" y="188036"/>
                </a:lnTo>
                <a:lnTo>
                  <a:pt x="403098" y="208699"/>
                </a:lnTo>
                <a:lnTo>
                  <a:pt x="422732" y="232371"/>
                </a:lnTo>
                <a:lnTo>
                  <a:pt x="444893" y="253530"/>
                </a:lnTo>
                <a:lnTo>
                  <a:pt x="469353" y="271995"/>
                </a:lnTo>
                <a:lnTo>
                  <a:pt x="495884" y="287566"/>
                </a:lnTo>
                <a:lnTo>
                  <a:pt x="466788" y="349770"/>
                </a:lnTo>
                <a:lnTo>
                  <a:pt x="464388" y="354368"/>
                </a:lnTo>
                <a:lnTo>
                  <a:pt x="466204" y="360057"/>
                </a:lnTo>
                <a:lnTo>
                  <a:pt x="475462" y="364807"/>
                </a:lnTo>
                <a:lnTo>
                  <a:pt x="481152" y="363004"/>
                </a:lnTo>
                <a:lnTo>
                  <a:pt x="483514" y="358368"/>
                </a:lnTo>
                <a:lnTo>
                  <a:pt x="483743" y="357936"/>
                </a:lnTo>
                <a:lnTo>
                  <a:pt x="512953" y="295567"/>
                </a:lnTo>
                <a:lnTo>
                  <a:pt x="538010" y="304774"/>
                </a:lnTo>
                <a:lnTo>
                  <a:pt x="563803" y="311416"/>
                </a:lnTo>
                <a:lnTo>
                  <a:pt x="590143" y="315429"/>
                </a:lnTo>
                <a:lnTo>
                  <a:pt x="616813" y="316801"/>
                </a:lnTo>
                <a:lnTo>
                  <a:pt x="621753" y="316801"/>
                </a:lnTo>
                <a:lnTo>
                  <a:pt x="626706" y="316649"/>
                </a:lnTo>
                <a:lnTo>
                  <a:pt x="632942" y="316293"/>
                </a:lnTo>
                <a:lnTo>
                  <a:pt x="638187" y="297967"/>
                </a:lnTo>
                <a:lnTo>
                  <a:pt x="639826" y="292265"/>
                </a:lnTo>
                <a:lnTo>
                  <a:pt x="640346" y="271995"/>
                </a:lnTo>
                <a:lnTo>
                  <a:pt x="640346" y="267131"/>
                </a:lnTo>
                <a:lnTo>
                  <a:pt x="634974" y="243662"/>
                </a:lnTo>
                <a:lnTo>
                  <a:pt x="623481" y="221462"/>
                </a:lnTo>
                <a:lnTo>
                  <a:pt x="624624" y="217576"/>
                </a:lnTo>
                <a:lnTo>
                  <a:pt x="652259" y="123964"/>
                </a:lnTo>
                <a:lnTo>
                  <a:pt x="684530" y="119049"/>
                </a:lnTo>
                <a:lnTo>
                  <a:pt x="691248" y="112966"/>
                </a:lnTo>
                <a:lnTo>
                  <a:pt x="693381" y="104686"/>
                </a:lnTo>
                <a:lnTo>
                  <a:pt x="698906" y="83337"/>
                </a:lnTo>
                <a:lnTo>
                  <a:pt x="699427" y="77762"/>
                </a:lnTo>
                <a:close/>
              </a:path>
              <a:path w="746760" h="744219">
                <a:moveTo>
                  <a:pt x="746683" y="242620"/>
                </a:moveTo>
                <a:lnTo>
                  <a:pt x="654024" y="242620"/>
                </a:lnTo>
                <a:lnTo>
                  <a:pt x="656069" y="248780"/>
                </a:lnTo>
                <a:lnTo>
                  <a:pt x="657555" y="255066"/>
                </a:lnTo>
                <a:lnTo>
                  <a:pt x="658583" y="261454"/>
                </a:lnTo>
                <a:lnTo>
                  <a:pt x="727837" y="261454"/>
                </a:lnTo>
                <a:lnTo>
                  <a:pt x="727837" y="489839"/>
                </a:lnTo>
                <a:lnTo>
                  <a:pt x="722617" y="515493"/>
                </a:lnTo>
                <a:lnTo>
                  <a:pt x="721042" y="517829"/>
                </a:lnTo>
                <a:lnTo>
                  <a:pt x="721042" y="550456"/>
                </a:lnTo>
                <a:lnTo>
                  <a:pt x="701103" y="588556"/>
                </a:lnTo>
                <a:lnTo>
                  <a:pt x="612051" y="684022"/>
                </a:lnTo>
                <a:lnTo>
                  <a:pt x="578472" y="709561"/>
                </a:lnTo>
                <a:lnTo>
                  <a:pt x="565645" y="715530"/>
                </a:lnTo>
                <a:lnTo>
                  <a:pt x="574738" y="703326"/>
                </a:lnTo>
                <a:lnTo>
                  <a:pt x="581431" y="689800"/>
                </a:lnTo>
                <a:lnTo>
                  <a:pt x="585609" y="675297"/>
                </a:lnTo>
                <a:lnTo>
                  <a:pt x="587121" y="660158"/>
                </a:lnTo>
                <a:lnTo>
                  <a:pt x="587908" y="574624"/>
                </a:lnTo>
                <a:lnTo>
                  <a:pt x="661885" y="574624"/>
                </a:lnTo>
                <a:lnTo>
                  <a:pt x="678230" y="573024"/>
                </a:lnTo>
                <a:lnTo>
                  <a:pt x="693813" y="568350"/>
                </a:lnTo>
                <a:lnTo>
                  <a:pt x="708240" y="560768"/>
                </a:lnTo>
                <a:lnTo>
                  <a:pt x="721042" y="550456"/>
                </a:lnTo>
                <a:lnTo>
                  <a:pt x="721042" y="517829"/>
                </a:lnTo>
                <a:lnTo>
                  <a:pt x="708482" y="536448"/>
                </a:lnTo>
                <a:lnTo>
                  <a:pt x="687527" y="550583"/>
                </a:lnTo>
                <a:lnTo>
                  <a:pt x="661885" y="555777"/>
                </a:lnTo>
                <a:lnTo>
                  <a:pt x="569226" y="555777"/>
                </a:lnTo>
                <a:lnTo>
                  <a:pt x="568312" y="656412"/>
                </a:lnTo>
                <a:lnTo>
                  <a:pt x="548703" y="706183"/>
                </a:lnTo>
                <a:lnTo>
                  <a:pt x="502361" y="725347"/>
                </a:lnTo>
                <a:lnTo>
                  <a:pt x="247256" y="725347"/>
                </a:lnTo>
                <a:lnTo>
                  <a:pt x="247256" y="656412"/>
                </a:lnTo>
                <a:lnTo>
                  <a:pt x="247256" y="261454"/>
                </a:lnTo>
                <a:lnTo>
                  <a:pt x="425602" y="261454"/>
                </a:lnTo>
                <a:lnTo>
                  <a:pt x="420725" y="256921"/>
                </a:lnTo>
                <a:lnTo>
                  <a:pt x="415950" y="252272"/>
                </a:lnTo>
                <a:lnTo>
                  <a:pt x="411264" y="247510"/>
                </a:lnTo>
                <a:lnTo>
                  <a:pt x="406679" y="242620"/>
                </a:lnTo>
                <a:lnTo>
                  <a:pt x="228409" y="242620"/>
                </a:lnTo>
                <a:lnTo>
                  <a:pt x="228409" y="656412"/>
                </a:lnTo>
                <a:lnTo>
                  <a:pt x="23368" y="596582"/>
                </a:lnTo>
                <a:lnTo>
                  <a:pt x="160375" y="127254"/>
                </a:lnTo>
                <a:lnTo>
                  <a:pt x="389636" y="194144"/>
                </a:lnTo>
                <a:lnTo>
                  <a:pt x="392823" y="188366"/>
                </a:lnTo>
                <a:lnTo>
                  <a:pt x="396506" y="182880"/>
                </a:lnTo>
                <a:lnTo>
                  <a:pt x="400710" y="177736"/>
                </a:lnTo>
                <a:lnTo>
                  <a:pt x="227647" y="127254"/>
                </a:lnTo>
                <a:lnTo>
                  <a:pt x="147561" y="103898"/>
                </a:lnTo>
                <a:lnTo>
                  <a:pt x="0" y="609384"/>
                </a:lnTo>
                <a:lnTo>
                  <a:pt x="228409" y="676033"/>
                </a:lnTo>
                <a:lnTo>
                  <a:pt x="228409" y="744194"/>
                </a:lnTo>
                <a:lnTo>
                  <a:pt x="516140" y="744194"/>
                </a:lnTo>
                <a:lnTo>
                  <a:pt x="546747" y="741006"/>
                </a:lnTo>
                <a:lnTo>
                  <a:pt x="587438" y="725347"/>
                </a:lnTo>
                <a:lnTo>
                  <a:pt x="625716" y="696950"/>
                </a:lnTo>
                <a:lnTo>
                  <a:pt x="705497" y="612508"/>
                </a:lnTo>
                <a:lnTo>
                  <a:pt x="736041" y="564718"/>
                </a:lnTo>
                <a:lnTo>
                  <a:pt x="740206" y="550456"/>
                </a:lnTo>
                <a:lnTo>
                  <a:pt x="743991" y="537502"/>
                </a:lnTo>
                <a:lnTo>
                  <a:pt x="746683" y="509016"/>
                </a:lnTo>
                <a:lnTo>
                  <a:pt x="746683" y="242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23998" y="2434209"/>
            <a:ext cx="520382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0"/>
              </a:spcBef>
              <a:buChar char="●"/>
              <a:tabLst>
                <a:tab pos="353695" algn="l"/>
                <a:tab pos="354330" algn="l"/>
              </a:tabLst>
            </a:pPr>
            <a:r>
              <a:rPr sz="1800" spc="-15" dirty="0">
                <a:latin typeface="Franklin Gothic Medium"/>
                <a:cs typeface="Franklin Gothic Medium"/>
              </a:rPr>
              <a:t>Introduction</a:t>
            </a:r>
            <a:r>
              <a:rPr sz="1800" spc="-40" dirty="0">
                <a:latin typeface="Franklin Gothic Medium"/>
                <a:cs typeface="Franklin Gothic Medium"/>
              </a:rPr>
              <a:t> </a:t>
            </a:r>
            <a:r>
              <a:rPr sz="1800" spc="-25" dirty="0">
                <a:latin typeface="Franklin Gothic Medium"/>
                <a:cs typeface="Franklin Gothic Medium"/>
              </a:rPr>
              <a:t>à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l’erreur</a:t>
            </a:r>
            <a:r>
              <a:rPr sz="1800" spc="-7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d’entropie</a:t>
            </a:r>
            <a:r>
              <a:rPr sz="1800" spc="-10" dirty="0">
                <a:latin typeface="Franklin Gothic Medium"/>
                <a:cs typeface="Franklin Gothic Medium"/>
              </a:rPr>
              <a:t> croisée</a:t>
            </a:r>
            <a:endParaRPr sz="1800">
              <a:latin typeface="Franklin Gothic Medium"/>
              <a:cs typeface="Franklin Gothic Medium"/>
            </a:endParaRPr>
          </a:p>
          <a:p>
            <a:pPr marL="353695" indent="-341630">
              <a:lnSpc>
                <a:spcPct val="100000"/>
              </a:lnSpc>
              <a:buChar char="●"/>
              <a:tabLst>
                <a:tab pos="353695" algn="l"/>
                <a:tab pos="354330" algn="l"/>
              </a:tabLst>
            </a:pPr>
            <a:r>
              <a:rPr sz="1800" spc="-10" dirty="0">
                <a:latin typeface="Franklin Gothic Medium"/>
                <a:cs typeface="Franklin Gothic Medium"/>
              </a:rPr>
              <a:t>Descente</a:t>
            </a:r>
            <a:r>
              <a:rPr sz="1800" spc="-4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</a:t>
            </a:r>
            <a:r>
              <a:rPr sz="1800" spc="3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gradient</a:t>
            </a:r>
            <a:r>
              <a:rPr sz="1800" spc="-10" dirty="0">
                <a:latin typeface="Franklin Gothic Medium"/>
                <a:cs typeface="Franklin Gothic Medium"/>
              </a:rPr>
              <a:t> pour </a:t>
            </a:r>
            <a:r>
              <a:rPr sz="1800" spc="-30" dirty="0">
                <a:latin typeface="Franklin Gothic Medium"/>
                <a:cs typeface="Franklin Gothic Medium"/>
              </a:rPr>
              <a:t>la</a:t>
            </a:r>
            <a:r>
              <a:rPr sz="1800" spc="1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régression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25" dirty="0">
                <a:latin typeface="Franklin Gothic Medium"/>
                <a:cs typeface="Franklin Gothic Medium"/>
              </a:rPr>
              <a:t>logistique</a:t>
            </a:r>
            <a:endParaRPr sz="1800">
              <a:latin typeface="Franklin Gothic Medium"/>
              <a:cs typeface="Franklin Gothic Medium"/>
            </a:endParaRPr>
          </a:p>
          <a:p>
            <a:pPr marL="353695" indent="-341630">
              <a:lnSpc>
                <a:spcPct val="100000"/>
              </a:lnSpc>
              <a:buChar char="●"/>
              <a:tabLst>
                <a:tab pos="353695" algn="l"/>
                <a:tab pos="354330" algn="l"/>
              </a:tabLst>
            </a:pPr>
            <a:r>
              <a:rPr sz="1800" spc="-15" dirty="0">
                <a:latin typeface="Franklin Gothic Medium"/>
                <a:cs typeface="Franklin Gothic Medium"/>
              </a:rPr>
              <a:t>Évaluation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50" dirty="0">
                <a:latin typeface="Franklin Gothic Medium"/>
                <a:cs typeface="Franklin Gothic Medium"/>
              </a:rPr>
              <a:t>comme</a:t>
            </a:r>
            <a:r>
              <a:rPr sz="1800" spc="-3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classificateur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75</a:t>
            </a:fld>
            <a:endParaRPr dirty="0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53896" y="2410967"/>
            <a:ext cx="8717280" cy="2816860"/>
            <a:chOff x="1453896" y="2410967"/>
            <a:chExt cx="8717280" cy="2816860"/>
          </a:xfrm>
        </p:grpSpPr>
        <p:sp>
          <p:nvSpPr>
            <p:cNvPr id="3" name="object 3"/>
            <p:cNvSpPr/>
            <p:nvPr/>
          </p:nvSpPr>
          <p:spPr>
            <a:xfrm>
              <a:off x="2020824" y="2889503"/>
              <a:ext cx="8150859" cy="2338070"/>
            </a:xfrm>
            <a:custGeom>
              <a:avLst/>
              <a:gdLst/>
              <a:ahLst/>
              <a:cxnLst/>
              <a:rect l="l" t="t" r="r" b="b"/>
              <a:pathLst>
                <a:path w="8150859" h="2338070">
                  <a:moveTo>
                    <a:pt x="8150352" y="0"/>
                  </a:moveTo>
                  <a:lnTo>
                    <a:pt x="0" y="0"/>
                  </a:lnTo>
                  <a:lnTo>
                    <a:pt x="0" y="1859280"/>
                  </a:lnTo>
                  <a:lnTo>
                    <a:pt x="0" y="2337816"/>
                  </a:lnTo>
                  <a:lnTo>
                    <a:pt x="8150352" y="2337816"/>
                  </a:lnTo>
                  <a:lnTo>
                    <a:pt x="8150352" y="1859280"/>
                  </a:lnTo>
                  <a:lnTo>
                    <a:pt x="815035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53896" y="2410967"/>
              <a:ext cx="8153400" cy="2338070"/>
            </a:xfrm>
            <a:custGeom>
              <a:avLst/>
              <a:gdLst/>
              <a:ahLst/>
              <a:cxnLst/>
              <a:rect l="l" t="t" r="r" b="b"/>
              <a:pathLst>
                <a:path w="8153400" h="2338070">
                  <a:moveTo>
                    <a:pt x="8153400" y="0"/>
                  </a:moveTo>
                  <a:lnTo>
                    <a:pt x="0" y="0"/>
                  </a:lnTo>
                  <a:lnTo>
                    <a:pt x="0" y="2337816"/>
                  </a:lnTo>
                  <a:lnTo>
                    <a:pt x="8153400" y="2337816"/>
                  </a:lnTo>
                  <a:lnTo>
                    <a:pt x="8153400" y="0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183369" y="209245"/>
            <a:ext cx="2577465" cy="194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100" spc="-5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1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CSI4106,</a:t>
            </a:r>
            <a:r>
              <a:rPr sz="11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FALL</a:t>
            </a:r>
            <a:r>
              <a:rPr sz="1100" spc="-3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1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76</a:t>
            </a:fld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453896" y="2889504"/>
            <a:ext cx="8153400" cy="1859280"/>
          </a:xfrm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1544955" marR="1616075" indent="1579245">
              <a:lnSpc>
                <a:spcPct val="100000"/>
              </a:lnSpc>
              <a:spcBef>
                <a:spcPts val="560"/>
              </a:spcBef>
            </a:pPr>
            <a:r>
              <a:rPr spc="-45" dirty="0"/>
              <a:t>Partie</a:t>
            </a:r>
            <a:r>
              <a:rPr spc="-25" dirty="0"/>
              <a:t> </a:t>
            </a:r>
            <a:r>
              <a:rPr dirty="0"/>
              <a:t>6 </a:t>
            </a:r>
            <a:r>
              <a:rPr spc="5" dirty="0"/>
              <a:t> </a:t>
            </a:r>
            <a:r>
              <a:rPr spc="-55" dirty="0"/>
              <a:t>Perceptron</a:t>
            </a:r>
            <a:r>
              <a:rPr spc="-105" dirty="0"/>
              <a:t> </a:t>
            </a:r>
            <a:r>
              <a:rPr spc="-75" dirty="0"/>
              <a:t>multinomial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687181" y="894410"/>
            <a:ext cx="1918335" cy="439420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259715" marR="5080" indent="-247650">
              <a:lnSpc>
                <a:spcPct val="80000"/>
              </a:lnSpc>
              <a:spcBef>
                <a:spcPts val="475"/>
              </a:spcBef>
            </a:pP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500" b="1" spc="10" dirty="0">
                <a:solidFill>
                  <a:srgbClr val="404040"/>
                </a:solidFill>
                <a:latin typeface="Trebuchet MS"/>
                <a:cs typeface="Trebuchet MS"/>
              </a:rPr>
              <a:t>X</a:t>
            </a:r>
            <a:r>
              <a:rPr sz="1500" b="1" spc="40" dirty="0">
                <a:solidFill>
                  <a:srgbClr val="404040"/>
                </a:solidFill>
                <a:latin typeface="Trebuchet MS"/>
                <a:cs typeface="Trebuchet MS"/>
              </a:rPr>
              <a:t>EMPL</a:t>
            </a: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500" b="1" spc="-16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-55" dirty="0">
                <a:solidFill>
                  <a:srgbClr val="404040"/>
                </a:solidFill>
                <a:latin typeface="Trebuchet MS"/>
                <a:cs typeface="Trebuchet MS"/>
              </a:rPr>
              <a:t>TR</a:t>
            </a:r>
            <a:r>
              <a:rPr sz="1500" b="1" spc="-40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500" b="1" spc="-2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500" b="1" spc="114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500" b="1" spc="-25" dirty="0">
                <a:solidFill>
                  <a:srgbClr val="404040"/>
                </a:solidFill>
                <a:latin typeface="Trebuchet MS"/>
                <a:cs typeface="Trebuchet MS"/>
              </a:rPr>
              <a:t>P</a:t>
            </a:r>
            <a:r>
              <a:rPr sz="1500" b="1" spc="-4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500" b="1" spc="6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500" b="1" spc="-120" dirty="0">
                <a:solidFill>
                  <a:srgbClr val="404040"/>
                </a:solidFill>
                <a:latin typeface="Trebuchet MS"/>
                <a:cs typeface="Trebuchet MS"/>
              </a:rPr>
              <a:t>T  </a:t>
            </a:r>
            <a:r>
              <a:rPr sz="1500" b="1" spc="-20" dirty="0">
                <a:solidFill>
                  <a:srgbClr val="404040"/>
                </a:solidFill>
                <a:latin typeface="Trebuchet MS"/>
                <a:cs typeface="Trebuchet MS"/>
              </a:rPr>
              <a:t>CLASSIFICATION</a:t>
            </a:r>
            <a:endParaRPr sz="1500">
              <a:latin typeface="Trebuchet MS"/>
              <a:cs typeface="Trebuchet MS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532498" y="641350"/>
          <a:ext cx="3804285" cy="6034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486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31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60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64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851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Exemple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Température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Pluie/neige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00" spc="-15" dirty="0">
                          <a:latin typeface="Franklin Gothic Medium"/>
                          <a:cs typeface="Franklin Gothic Medium"/>
                        </a:rPr>
                        <a:t>Transport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2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-22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-24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-15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63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s6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Drive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s7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Bus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632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Bus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5" dirty="0">
                          <a:latin typeface="Franklin Gothic Medium"/>
                          <a:cs typeface="Franklin Gothic Medium"/>
                        </a:rPr>
                        <a:t>Marche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5" dirty="0">
                          <a:latin typeface="Franklin Gothic Medium"/>
                          <a:cs typeface="Franklin Gothic Medium"/>
                        </a:rPr>
                        <a:t>Marche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5" dirty="0">
                          <a:latin typeface="Franklin Gothic Medium"/>
                          <a:cs typeface="Franklin Gothic Medium"/>
                        </a:rPr>
                        <a:t>Marche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5" dirty="0">
                          <a:latin typeface="Franklin Gothic Medium"/>
                          <a:cs typeface="Franklin Gothic Medium"/>
                        </a:rPr>
                        <a:t>Marche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567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573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572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Bike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12863" y="1885299"/>
            <a:ext cx="2748005" cy="234072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6981570" y="4945760"/>
            <a:ext cx="24758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Ne</a:t>
            </a:r>
            <a:r>
              <a:rPr sz="1800" spc="-1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peut</a:t>
            </a:r>
            <a:r>
              <a:rPr sz="1800" spc="-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prédire</a:t>
            </a:r>
            <a:r>
              <a:rPr sz="1800" spc="-1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80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4</a:t>
            </a:r>
            <a:r>
              <a:rPr sz="1800" spc="-25" dirty="0">
                <a:solidFill>
                  <a:srgbClr val="FF0000"/>
                </a:solidFill>
                <a:latin typeface="Franklin Gothic Medium"/>
                <a:cs typeface="Franklin Gothic Medium"/>
              </a:rPr>
              <a:t> </a:t>
            </a:r>
            <a:r>
              <a:rPr sz="1800" spc="-10" dirty="0">
                <a:solidFill>
                  <a:srgbClr val="FF0000"/>
                </a:solidFill>
                <a:latin typeface="Franklin Gothic Medium"/>
                <a:cs typeface="Franklin Gothic Medium"/>
              </a:rPr>
              <a:t>valeurs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77</a:t>
            </a:fld>
            <a:endParaRPr dirty="0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78</a:t>
            </a:fld>
            <a:endParaRPr dirty="0"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2943986" y="748156"/>
          <a:ext cx="5794372" cy="603452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845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72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3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27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27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27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279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48639">
                <a:tc>
                  <a:txBody>
                    <a:bodyPr/>
                    <a:lstStyle/>
                    <a:p>
                      <a:pPr marL="92075" marR="11938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E</a:t>
                      </a: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x</a:t>
                      </a: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e</a:t>
                      </a:r>
                      <a:r>
                        <a:rPr sz="1200" spc="5" dirty="0">
                          <a:latin typeface="Franklin Gothic Medium"/>
                          <a:cs typeface="Franklin Gothic Medium"/>
                        </a:rPr>
                        <a:t>mp</a:t>
                      </a: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l  </a:t>
                      </a: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es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Température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Pluie/neige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Vélo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5" dirty="0">
                          <a:latin typeface="Franklin Gothic Medium"/>
                          <a:cs typeface="Franklin Gothic Medium"/>
                        </a:rPr>
                        <a:t>Voiture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Bus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5" dirty="0">
                          <a:latin typeface="Franklin Gothic Medium"/>
                          <a:cs typeface="Franklin Gothic Medium"/>
                        </a:rPr>
                        <a:t>Marche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632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-22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-24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-15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89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632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s6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45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s7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latin typeface="Franklin Gothic Medium"/>
                          <a:cs typeface="Franklin Gothic Medium"/>
                        </a:rPr>
                        <a:t>-2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95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632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s9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901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5759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s11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5721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s12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5734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5" dirty="0">
                          <a:latin typeface="Franklin Gothic Medium"/>
                          <a:cs typeface="Franklin Gothic Medium"/>
                        </a:rPr>
                        <a:t>s13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spc="-60" dirty="0">
                          <a:latin typeface="Franklin Gothic Medium"/>
                          <a:cs typeface="Franklin Gothic Medium"/>
                        </a:rPr>
                        <a:t>10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908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5721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20" dirty="0">
                          <a:latin typeface="Franklin Gothic Medium"/>
                          <a:cs typeface="Franklin Gothic Medium"/>
                        </a:rPr>
                        <a:t>s14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18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dirty="0">
                          <a:latin typeface="Franklin Gothic Medium"/>
                          <a:cs typeface="Franklin Gothic Medium"/>
                        </a:rPr>
                        <a:t>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5733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s15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35" dirty="0">
                          <a:latin typeface="Franklin Gothic Medium"/>
                          <a:cs typeface="Franklin Gothic Medium"/>
                        </a:rPr>
                        <a:t>19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spc="-10" dirty="0">
                          <a:latin typeface="Franklin Gothic Medium"/>
                          <a:cs typeface="Franklin Gothic Medium"/>
                        </a:rPr>
                        <a:t>20</a:t>
                      </a:r>
                      <a:endParaRPr sz="12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200" dirty="0"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914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8DD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4299" y="630428"/>
            <a:ext cx="2896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5" dirty="0">
                <a:solidFill>
                  <a:srgbClr val="404040"/>
                </a:solidFill>
                <a:latin typeface="Trebuchet MS"/>
                <a:cs typeface="Trebuchet MS"/>
              </a:rPr>
              <a:t>PERCEPTRON</a:t>
            </a:r>
            <a:r>
              <a:rPr sz="1800" b="1" spc="-114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-35" dirty="0">
                <a:solidFill>
                  <a:srgbClr val="404040"/>
                </a:solidFill>
                <a:latin typeface="Trebuchet MS"/>
                <a:cs typeface="Trebuchet MS"/>
              </a:rPr>
              <a:t>MULTINOMIAL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34283" y="1787651"/>
            <a:ext cx="817244" cy="805180"/>
          </a:xfrm>
          <a:custGeom>
            <a:avLst/>
            <a:gdLst/>
            <a:ahLst/>
            <a:cxnLst/>
            <a:rect l="l" t="t" r="r" b="b"/>
            <a:pathLst>
              <a:path w="817245" h="805180">
                <a:moveTo>
                  <a:pt x="0" y="402336"/>
                </a:moveTo>
                <a:lnTo>
                  <a:pt x="2748" y="355406"/>
                </a:lnTo>
                <a:lnTo>
                  <a:pt x="10787" y="310069"/>
                </a:lnTo>
                <a:lnTo>
                  <a:pt x="23813" y="266626"/>
                </a:lnTo>
                <a:lnTo>
                  <a:pt x="41516" y="225378"/>
                </a:lnTo>
                <a:lnTo>
                  <a:pt x="63592" y="186628"/>
                </a:lnTo>
                <a:lnTo>
                  <a:pt x="89733" y="150676"/>
                </a:lnTo>
                <a:lnTo>
                  <a:pt x="119634" y="117824"/>
                </a:lnTo>
                <a:lnTo>
                  <a:pt x="152986" y="88374"/>
                </a:lnTo>
                <a:lnTo>
                  <a:pt x="189484" y="62627"/>
                </a:lnTo>
                <a:lnTo>
                  <a:pt x="228822" y="40885"/>
                </a:lnTo>
                <a:lnTo>
                  <a:pt x="270692" y="23450"/>
                </a:lnTo>
                <a:lnTo>
                  <a:pt x="314788" y="10623"/>
                </a:lnTo>
                <a:lnTo>
                  <a:pt x="360803" y="2706"/>
                </a:lnTo>
                <a:lnTo>
                  <a:pt x="408431" y="0"/>
                </a:lnTo>
                <a:lnTo>
                  <a:pt x="456060" y="2706"/>
                </a:lnTo>
                <a:lnTo>
                  <a:pt x="502075" y="10623"/>
                </a:lnTo>
                <a:lnTo>
                  <a:pt x="546171" y="23450"/>
                </a:lnTo>
                <a:lnTo>
                  <a:pt x="588041" y="40885"/>
                </a:lnTo>
                <a:lnTo>
                  <a:pt x="627379" y="62627"/>
                </a:lnTo>
                <a:lnTo>
                  <a:pt x="663877" y="88374"/>
                </a:lnTo>
                <a:lnTo>
                  <a:pt x="697230" y="117824"/>
                </a:lnTo>
                <a:lnTo>
                  <a:pt x="727130" y="150676"/>
                </a:lnTo>
                <a:lnTo>
                  <a:pt x="753271" y="186628"/>
                </a:lnTo>
                <a:lnTo>
                  <a:pt x="775347" y="225378"/>
                </a:lnTo>
                <a:lnTo>
                  <a:pt x="793050" y="266626"/>
                </a:lnTo>
                <a:lnTo>
                  <a:pt x="806076" y="310069"/>
                </a:lnTo>
                <a:lnTo>
                  <a:pt x="814115" y="355406"/>
                </a:lnTo>
                <a:lnTo>
                  <a:pt x="816864" y="402336"/>
                </a:lnTo>
                <a:lnTo>
                  <a:pt x="814115" y="449265"/>
                </a:lnTo>
                <a:lnTo>
                  <a:pt x="806076" y="494602"/>
                </a:lnTo>
                <a:lnTo>
                  <a:pt x="793050" y="538045"/>
                </a:lnTo>
                <a:lnTo>
                  <a:pt x="775347" y="579293"/>
                </a:lnTo>
                <a:lnTo>
                  <a:pt x="753271" y="618043"/>
                </a:lnTo>
                <a:lnTo>
                  <a:pt x="727130" y="653995"/>
                </a:lnTo>
                <a:lnTo>
                  <a:pt x="697230" y="686847"/>
                </a:lnTo>
                <a:lnTo>
                  <a:pt x="663877" y="716297"/>
                </a:lnTo>
                <a:lnTo>
                  <a:pt x="627379" y="742044"/>
                </a:lnTo>
                <a:lnTo>
                  <a:pt x="588041" y="763786"/>
                </a:lnTo>
                <a:lnTo>
                  <a:pt x="546171" y="781221"/>
                </a:lnTo>
                <a:lnTo>
                  <a:pt x="502075" y="794048"/>
                </a:lnTo>
                <a:lnTo>
                  <a:pt x="456060" y="801965"/>
                </a:lnTo>
                <a:lnTo>
                  <a:pt x="408431" y="804672"/>
                </a:lnTo>
                <a:lnTo>
                  <a:pt x="360803" y="801965"/>
                </a:lnTo>
                <a:lnTo>
                  <a:pt x="314788" y="794048"/>
                </a:lnTo>
                <a:lnTo>
                  <a:pt x="270692" y="781221"/>
                </a:lnTo>
                <a:lnTo>
                  <a:pt x="228822" y="763786"/>
                </a:lnTo>
                <a:lnTo>
                  <a:pt x="189484" y="742044"/>
                </a:lnTo>
                <a:lnTo>
                  <a:pt x="152986" y="716297"/>
                </a:lnTo>
                <a:lnTo>
                  <a:pt x="119633" y="686847"/>
                </a:lnTo>
                <a:lnTo>
                  <a:pt x="89733" y="653995"/>
                </a:lnTo>
                <a:lnTo>
                  <a:pt x="63592" y="618043"/>
                </a:lnTo>
                <a:lnTo>
                  <a:pt x="41516" y="579293"/>
                </a:lnTo>
                <a:lnTo>
                  <a:pt x="23813" y="538045"/>
                </a:lnTo>
                <a:lnTo>
                  <a:pt x="10787" y="494602"/>
                </a:lnTo>
                <a:lnTo>
                  <a:pt x="2748" y="449265"/>
                </a:lnTo>
                <a:lnTo>
                  <a:pt x="0" y="402336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236214" y="2067001"/>
            <a:ext cx="410209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35" dirty="0">
                <a:latin typeface="Arial MT"/>
                <a:cs typeface="Arial MT"/>
              </a:rPr>
              <a:t>x</a:t>
            </a:r>
            <a:r>
              <a:rPr sz="1400" spc="-15" dirty="0">
                <a:latin typeface="Arial MT"/>
                <a:cs typeface="Arial MT"/>
              </a:rPr>
              <a:t>0</a:t>
            </a:r>
            <a:r>
              <a:rPr sz="1400" spc="-5" dirty="0">
                <a:latin typeface="Arial MT"/>
                <a:cs typeface="Arial MT"/>
              </a:rPr>
              <a:t>=1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034283" y="2787395"/>
            <a:ext cx="817244" cy="805180"/>
          </a:xfrm>
          <a:custGeom>
            <a:avLst/>
            <a:gdLst/>
            <a:ahLst/>
            <a:cxnLst/>
            <a:rect l="l" t="t" r="r" b="b"/>
            <a:pathLst>
              <a:path w="817245" h="805179">
                <a:moveTo>
                  <a:pt x="0" y="402336"/>
                </a:moveTo>
                <a:lnTo>
                  <a:pt x="2748" y="355406"/>
                </a:lnTo>
                <a:lnTo>
                  <a:pt x="10787" y="310069"/>
                </a:lnTo>
                <a:lnTo>
                  <a:pt x="23813" y="266626"/>
                </a:lnTo>
                <a:lnTo>
                  <a:pt x="41516" y="225378"/>
                </a:lnTo>
                <a:lnTo>
                  <a:pt x="63592" y="186628"/>
                </a:lnTo>
                <a:lnTo>
                  <a:pt x="89733" y="150676"/>
                </a:lnTo>
                <a:lnTo>
                  <a:pt x="119634" y="117824"/>
                </a:lnTo>
                <a:lnTo>
                  <a:pt x="152986" y="88374"/>
                </a:lnTo>
                <a:lnTo>
                  <a:pt x="189484" y="62627"/>
                </a:lnTo>
                <a:lnTo>
                  <a:pt x="228822" y="40885"/>
                </a:lnTo>
                <a:lnTo>
                  <a:pt x="270692" y="23450"/>
                </a:lnTo>
                <a:lnTo>
                  <a:pt x="314788" y="10623"/>
                </a:lnTo>
                <a:lnTo>
                  <a:pt x="360803" y="2706"/>
                </a:lnTo>
                <a:lnTo>
                  <a:pt x="408431" y="0"/>
                </a:lnTo>
                <a:lnTo>
                  <a:pt x="456060" y="2706"/>
                </a:lnTo>
                <a:lnTo>
                  <a:pt x="502075" y="10623"/>
                </a:lnTo>
                <a:lnTo>
                  <a:pt x="546171" y="23450"/>
                </a:lnTo>
                <a:lnTo>
                  <a:pt x="588041" y="40885"/>
                </a:lnTo>
                <a:lnTo>
                  <a:pt x="627379" y="62627"/>
                </a:lnTo>
                <a:lnTo>
                  <a:pt x="663877" y="88374"/>
                </a:lnTo>
                <a:lnTo>
                  <a:pt x="697230" y="117824"/>
                </a:lnTo>
                <a:lnTo>
                  <a:pt x="727130" y="150676"/>
                </a:lnTo>
                <a:lnTo>
                  <a:pt x="753271" y="186628"/>
                </a:lnTo>
                <a:lnTo>
                  <a:pt x="775347" y="225378"/>
                </a:lnTo>
                <a:lnTo>
                  <a:pt x="793050" y="266626"/>
                </a:lnTo>
                <a:lnTo>
                  <a:pt x="806076" y="310069"/>
                </a:lnTo>
                <a:lnTo>
                  <a:pt x="814115" y="355406"/>
                </a:lnTo>
                <a:lnTo>
                  <a:pt x="816864" y="402336"/>
                </a:lnTo>
                <a:lnTo>
                  <a:pt x="814115" y="449265"/>
                </a:lnTo>
                <a:lnTo>
                  <a:pt x="806076" y="494602"/>
                </a:lnTo>
                <a:lnTo>
                  <a:pt x="793050" y="538045"/>
                </a:lnTo>
                <a:lnTo>
                  <a:pt x="775347" y="579293"/>
                </a:lnTo>
                <a:lnTo>
                  <a:pt x="753271" y="618043"/>
                </a:lnTo>
                <a:lnTo>
                  <a:pt x="727130" y="653995"/>
                </a:lnTo>
                <a:lnTo>
                  <a:pt x="697230" y="686847"/>
                </a:lnTo>
                <a:lnTo>
                  <a:pt x="663877" y="716297"/>
                </a:lnTo>
                <a:lnTo>
                  <a:pt x="627379" y="742044"/>
                </a:lnTo>
                <a:lnTo>
                  <a:pt x="588041" y="763786"/>
                </a:lnTo>
                <a:lnTo>
                  <a:pt x="546171" y="781221"/>
                </a:lnTo>
                <a:lnTo>
                  <a:pt x="502075" y="794048"/>
                </a:lnTo>
                <a:lnTo>
                  <a:pt x="456060" y="801965"/>
                </a:lnTo>
                <a:lnTo>
                  <a:pt x="408431" y="804671"/>
                </a:lnTo>
                <a:lnTo>
                  <a:pt x="360803" y="801965"/>
                </a:lnTo>
                <a:lnTo>
                  <a:pt x="314788" y="794048"/>
                </a:lnTo>
                <a:lnTo>
                  <a:pt x="270692" y="781221"/>
                </a:lnTo>
                <a:lnTo>
                  <a:pt x="228822" y="763786"/>
                </a:lnTo>
                <a:lnTo>
                  <a:pt x="189484" y="742044"/>
                </a:lnTo>
                <a:lnTo>
                  <a:pt x="152986" y="716297"/>
                </a:lnTo>
                <a:lnTo>
                  <a:pt x="119633" y="686847"/>
                </a:lnTo>
                <a:lnTo>
                  <a:pt x="89733" y="653995"/>
                </a:lnTo>
                <a:lnTo>
                  <a:pt x="63592" y="618043"/>
                </a:lnTo>
                <a:lnTo>
                  <a:pt x="41516" y="579293"/>
                </a:lnTo>
                <a:lnTo>
                  <a:pt x="23813" y="538045"/>
                </a:lnTo>
                <a:lnTo>
                  <a:pt x="10787" y="494602"/>
                </a:lnTo>
                <a:lnTo>
                  <a:pt x="2748" y="449265"/>
                </a:lnTo>
                <a:lnTo>
                  <a:pt x="0" y="402336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336797" y="3068193"/>
            <a:ext cx="20637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30" dirty="0">
                <a:latin typeface="Arial MT"/>
                <a:cs typeface="Arial MT"/>
              </a:rPr>
              <a:t>x1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3034283" y="3887723"/>
            <a:ext cx="817244" cy="805180"/>
          </a:xfrm>
          <a:custGeom>
            <a:avLst/>
            <a:gdLst/>
            <a:ahLst/>
            <a:cxnLst/>
            <a:rect l="l" t="t" r="r" b="b"/>
            <a:pathLst>
              <a:path w="817245" h="805179">
                <a:moveTo>
                  <a:pt x="0" y="402336"/>
                </a:moveTo>
                <a:lnTo>
                  <a:pt x="2748" y="355406"/>
                </a:lnTo>
                <a:lnTo>
                  <a:pt x="10787" y="310069"/>
                </a:lnTo>
                <a:lnTo>
                  <a:pt x="23813" y="266626"/>
                </a:lnTo>
                <a:lnTo>
                  <a:pt x="41516" y="225378"/>
                </a:lnTo>
                <a:lnTo>
                  <a:pt x="63592" y="186628"/>
                </a:lnTo>
                <a:lnTo>
                  <a:pt x="89733" y="150676"/>
                </a:lnTo>
                <a:lnTo>
                  <a:pt x="119634" y="117824"/>
                </a:lnTo>
                <a:lnTo>
                  <a:pt x="152986" y="88374"/>
                </a:lnTo>
                <a:lnTo>
                  <a:pt x="189484" y="62627"/>
                </a:lnTo>
                <a:lnTo>
                  <a:pt x="228822" y="40885"/>
                </a:lnTo>
                <a:lnTo>
                  <a:pt x="270692" y="23450"/>
                </a:lnTo>
                <a:lnTo>
                  <a:pt x="314788" y="10623"/>
                </a:lnTo>
                <a:lnTo>
                  <a:pt x="360803" y="2706"/>
                </a:lnTo>
                <a:lnTo>
                  <a:pt x="408431" y="0"/>
                </a:lnTo>
                <a:lnTo>
                  <a:pt x="456060" y="2706"/>
                </a:lnTo>
                <a:lnTo>
                  <a:pt x="502075" y="10623"/>
                </a:lnTo>
                <a:lnTo>
                  <a:pt x="546171" y="23450"/>
                </a:lnTo>
                <a:lnTo>
                  <a:pt x="588041" y="40885"/>
                </a:lnTo>
                <a:lnTo>
                  <a:pt x="627379" y="62627"/>
                </a:lnTo>
                <a:lnTo>
                  <a:pt x="663877" y="88374"/>
                </a:lnTo>
                <a:lnTo>
                  <a:pt x="697230" y="117824"/>
                </a:lnTo>
                <a:lnTo>
                  <a:pt x="727130" y="150676"/>
                </a:lnTo>
                <a:lnTo>
                  <a:pt x="753271" y="186628"/>
                </a:lnTo>
                <a:lnTo>
                  <a:pt x="775347" y="225378"/>
                </a:lnTo>
                <a:lnTo>
                  <a:pt x="793050" y="266626"/>
                </a:lnTo>
                <a:lnTo>
                  <a:pt x="806076" y="310069"/>
                </a:lnTo>
                <a:lnTo>
                  <a:pt x="814115" y="355406"/>
                </a:lnTo>
                <a:lnTo>
                  <a:pt x="816864" y="402336"/>
                </a:lnTo>
                <a:lnTo>
                  <a:pt x="814115" y="449265"/>
                </a:lnTo>
                <a:lnTo>
                  <a:pt x="806076" y="494602"/>
                </a:lnTo>
                <a:lnTo>
                  <a:pt x="793050" y="538045"/>
                </a:lnTo>
                <a:lnTo>
                  <a:pt x="775347" y="579293"/>
                </a:lnTo>
                <a:lnTo>
                  <a:pt x="753271" y="618043"/>
                </a:lnTo>
                <a:lnTo>
                  <a:pt x="727130" y="653995"/>
                </a:lnTo>
                <a:lnTo>
                  <a:pt x="697230" y="686847"/>
                </a:lnTo>
                <a:lnTo>
                  <a:pt x="663877" y="716297"/>
                </a:lnTo>
                <a:lnTo>
                  <a:pt x="627379" y="742044"/>
                </a:lnTo>
                <a:lnTo>
                  <a:pt x="588041" y="763786"/>
                </a:lnTo>
                <a:lnTo>
                  <a:pt x="546171" y="781221"/>
                </a:lnTo>
                <a:lnTo>
                  <a:pt x="502075" y="794048"/>
                </a:lnTo>
                <a:lnTo>
                  <a:pt x="456060" y="801965"/>
                </a:lnTo>
                <a:lnTo>
                  <a:pt x="408431" y="804671"/>
                </a:lnTo>
                <a:lnTo>
                  <a:pt x="360803" y="801965"/>
                </a:lnTo>
                <a:lnTo>
                  <a:pt x="314788" y="794048"/>
                </a:lnTo>
                <a:lnTo>
                  <a:pt x="270692" y="781221"/>
                </a:lnTo>
                <a:lnTo>
                  <a:pt x="228822" y="763786"/>
                </a:lnTo>
                <a:lnTo>
                  <a:pt x="189484" y="742044"/>
                </a:lnTo>
                <a:lnTo>
                  <a:pt x="152986" y="716297"/>
                </a:lnTo>
                <a:lnTo>
                  <a:pt x="119633" y="686847"/>
                </a:lnTo>
                <a:lnTo>
                  <a:pt x="89733" y="653995"/>
                </a:lnTo>
                <a:lnTo>
                  <a:pt x="63592" y="618043"/>
                </a:lnTo>
                <a:lnTo>
                  <a:pt x="41516" y="579293"/>
                </a:lnTo>
                <a:lnTo>
                  <a:pt x="23813" y="538045"/>
                </a:lnTo>
                <a:lnTo>
                  <a:pt x="10787" y="494602"/>
                </a:lnTo>
                <a:lnTo>
                  <a:pt x="2748" y="449265"/>
                </a:lnTo>
                <a:lnTo>
                  <a:pt x="0" y="402336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336797" y="4168520"/>
            <a:ext cx="20637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30" dirty="0">
                <a:latin typeface="Arial MT"/>
                <a:cs typeface="Arial MT"/>
              </a:rPr>
              <a:t>x2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009132" y="4564379"/>
            <a:ext cx="911860" cy="805180"/>
          </a:xfrm>
          <a:custGeom>
            <a:avLst/>
            <a:gdLst/>
            <a:ahLst/>
            <a:cxnLst/>
            <a:rect l="l" t="t" r="r" b="b"/>
            <a:pathLst>
              <a:path w="911859" h="805179">
                <a:moveTo>
                  <a:pt x="0" y="402336"/>
                </a:moveTo>
                <a:lnTo>
                  <a:pt x="2673" y="358489"/>
                </a:lnTo>
                <a:lnTo>
                  <a:pt x="10507" y="316011"/>
                </a:lnTo>
                <a:lnTo>
                  <a:pt x="23225" y="275149"/>
                </a:lnTo>
                <a:lnTo>
                  <a:pt x="40549" y="236146"/>
                </a:lnTo>
                <a:lnTo>
                  <a:pt x="62201" y="199248"/>
                </a:lnTo>
                <a:lnTo>
                  <a:pt x="87904" y="164701"/>
                </a:lnTo>
                <a:lnTo>
                  <a:pt x="117379" y="132750"/>
                </a:lnTo>
                <a:lnTo>
                  <a:pt x="150349" y="103639"/>
                </a:lnTo>
                <a:lnTo>
                  <a:pt x="186537" y="77614"/>
                </a:lnTo>
                <a:lnTo>
                  <a:pt x="225664" y="54920"/>
                </a:lnTo>
                <a:lnTo>
                  <a:pt x="267454" y="35802"/>
                </a:lnTo>
                <a:lnTo>
                  <a:pt x="311627" y="20506"/>
                </a:lnTo>
                <a:lnTo>
                  <a:pt x="357907" y="9277"/>
                </a:lnTo>
                <a:lnTo>
                  <a:pt x="406016" y="2360"/>
                </a:lnTo>
                <a:lnTo>
                  <a:pt x="455675" y="0"/>
                </a:lnTo>
                <a:lnTo>
                  <a:pt x="505335" y="2360"/>
                </a:lnTo>
                <a:lnTo>
                  <a:pt x="553444" y="9277"/>
                </a:lnTo>
                <a:lnTo>
                  <a:pt x="599724" y="20506"/>
                </a:lnTo>
                <a:lnTo>
                  <a:pt x="643897" y="35802"/>
                </a:lnTo>
                <a:lnTo>
                  <a:pt x="685687" y="54920"/>
                </a:lnTo>
                <a:lnTo>
                  <a:pt x="724814" y="77614"/>
                </a:lnTo>
                <a:lnTo>
                  <a:pt x="761002" y="103639"/>
                </a:lnTo>
                <a:lnTo>
                  <a:pt x="793972" y="132750"/>
                </a:lnTo>
                <a:lnTo>
                  <a:pt x="823447" y="164701"/>
                </a:lnTo>
                <a:lnTo>
                  <a:pt x="849150" y="199248"/>
                </a:lnTo>
                <a:lnTo>
                  <a:pt x="870802" y="236146"/>
                </a:lnTo>
                <a:lnTo>
                  <a:pt x="888126" y="275149"/>
                </a:lnTo>
                <a:lnTo>
                  <a:pt x="900844" y="316011"/>
                </a:lnTo>
                <a:lnTo>
                  <a:pt x="908678" y="358489"/>
                </a:lnTo>
                <a:lnTo>
                  <a:pt x="911351" y="402336"/>
                </a:lnTo>
                <a:lnTo>
                  <a:pt x="908678" y="446182"/>
                </a:lnTo>
                <a:lnTo>
                  <a:pt x="900844" y="488660"/>
                </a:lnTo>
                <a:lnTo>
                  <a:pt x="888126" y="529522"/>
                </a:lnTo>
                <a:lnTo>
                  <a:pt x="870802" y="568525"/>
                </a:lnTo>
                <a:lnTo>
                  <a:pt x="849150" y="605423"/>
                </a:lnTo>
                <a:lnTo>
                  <a:pt x="823447" y="639970"/>
                </a:lnTo>
                <a:lnTo>
                  <a:pt x="793972" y="671921"/>
                </a:lnTo>
                <a:lnTo>
                  <a:pt x="761002" y="701032"/>
                </a:lnTo>
                <a:lnTo>
                  <a:pt x="724814" y="727057"/>
                </a:lnTo>
                <a:lnTo>
                  <a:pt x="685687" y="749751"/>
                </a:lnTo>
                <a:lnTo>
                  <a:pt x="643897" y="768869"/>
                </a:lnTo>
                <a:lnTo>
                  <a:pt x="599724" y="784165"/>
                </a:lnTo>
                <a:lnTo>
                  <a:pt x="553444" y="795394"/>
                </a:lnTo>
                <a:lnTo>
                  <a:pt x="505335" y="802311"/>
                </a:lnTo>
                <a:lnTo>
                  <a:pt x="455675" y="804672"/>
                </a:lnTo>
                <a:lnTo>
                  <a:pt x="406016" y="802311"/>
                </a:lnTo>
                <a:lnTo>
                  <a:pt x="357907" y="795394"/>
                </a:lnTo>
                <a:lnTo>
                  <a:pt x="311627" y="784165"/>
                </a:lnTo>
                <a:lnTo>
                  <a:pt x="267454" y="768869"/>
                </a:lnTo>
                <a:lnTo>
                  <a:pt x="225664" y="749751"/>
                </a:lnTo>
                <a:lnTo>
                  <a:pt x="186537" y="727057"/>
                </a:lnTo>
                <a:lnTo>
                  <a:pt x="150349" y="701032"/>
                </a:lnTo>
                <a:lnTo>
                  <a:pt x="117379" y="671921"/>
                </a:lnTo>
                <a:lnTo>
                  <a:pt x="87904" y="639970"/>
                </a:lnTo>
                <a:lnTo>
                  <a:pt x="62201" y="605423"/>
                </a:lnTo>
                <a:lnTo>
                  <a:pt x="40549" y="568525"/>
                </a:lnTo>
                <a:lnTo>
                  <a:pt x="23225" y="529522"/>
                </a:lnTo>
                <a:lnTo>
                  <a:pt x="10507" y="488660"/>
                </a:lnTo>
                <a:lnTo>
                  <a:pt x="2673" y="446182"/>
                </a:lnTo>
                <a:lnTo>
                  <a:pt x="0" y="402336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238747" y="4769865"/>
            <a:ext cx="450215" cy="392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Arial MT"/>
                <a:cs typeface="Arial MT"/>
              </a:rPr>
              <a:t>o4</a:t>
            </a:r>
            <a:endParaRPr sz="140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  <a:spcBef>
                <a:spcPts val="15"/>
              </a:spcBef>
            </a:pPr>
            <a:r>
              <a:rPr sz="1000" i="1" dirty="0">
                <a:latin typeface="Arial"/>
                <a:cs typeface="Arial"/>
              </a:rPr>
              <a:t>marche</a:t>
            </a:r>
            <a:endParaRPr sz="10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6009132" y="3302508"/>
            <a:ext cx="911860" cy="802005"/>
          </a:xfrm>
          <a:custGeom>
            <a:avLst/>
            <a:gdLst/>
            <a:ahLst/>
            <a:cxnLst/>
            <a:rect l="l" t="t" r="r" b="b"/>
            <a:pathLst>
              <a:path w="911859" h="802004">
                <a:moveTo>
                  <a:pt x="0" y="400811"/>
                </a:moveTo>
                <a:lnTo>
                  <a:pt x="2673" y="357139"/>
                </a:lnTo>
                <a:lnTo>
                  <a:pt x="10507" y="314828"/>
                </a:lnTo>
                <a:lnTo>
                  <a:pt x="23225" y="274124"/>
                </a:lnTo>
                <a:lnTo>
                  <a:pt x="40549" y="235272"/>
                </a:lnTo>
                <a:lnTo>
                  <a:pt x="62201" y="198515"/>
                </a:lnTo>
                <a:lnTo>
                  <a:pt x="87904" y="164098"/>
                </a:lnTo>
                <a:lnTo>
                  <a:pt x="117379" y="132266"/>
                </a:lnTo>
                <a:lnTo>
                  <a:pt x="150349" y="103263"/>
                </a:lnTo>
                <a:lnTo>
                  <a:pt x="186537" y="77333"/>
                </a:lnTo>
                <a:lnTo>
                  <a:pt x="225664" y="54722"/>
                </a:lnTo>
                <a:lnTo>
                  <a:pt x="267454" y="35674"/>
                </a:lnTo>
                <a:lnTo>
                  <a:pt x="311627" y="20433"/>
                </a:lnTo>
                <a:lnTo>
                  <a:pt x="357907" y="9244"/>
                </a:lnTo>
                <a:lnTo>
                  <a:pt x="406016" y="2351"/>
                </a:lnTo>
                <a:lnTo>
                  <a:pt x="455675" y="0"/>
                </a:lnTo>
                <a:lnTo>
                  <a:pt x="505335" y="2351"/>
                </a:lnTo>
                <a:lnTo>
                  <a:pt x="553444" y="9244"/>
                </a:lnTo>
                <a:lnTo>
                  <a:pt x="599724" y="20433"/>
                </a:lnTo>
                <a:lnTo>
                  <a:pt x="643897" y="35674"/>
                </a:lnTo>
                <a:lnTo>
                  <a:pt x="685687" y="54722"/>
                </a:lnTo>
                <a:lnTo>
                  <a:pt x="724814" y="77333"/>
                </a:lnTo>
                <a:lnTo>
                  <a:pt x="761002" y="103263"/>
                </a:lnTo>
                <a:lnTo>
                  <a:pt x="793972" y="132266"/>
                </a:lnTo>
                <a:lnTo>
                  <a:pt x="823447" y="164098"/>
                </a:lnTo>
                <a:lnTo>
                  <a:pt x="849150" y="198515"/>
                </a:lnTo>
                <a:lnTo>
                  <a:pt x="870802" y="235272"/>
                </a:lnTo>
                <a:lnTo>
                  <a:pt x="888126" y="274124"/>
                </a:lnTo>
                <a:lnTo>
                  <a:pt x="900844" y="314828"/>
                </a:lnTo>
                <a:lnTo>
                  <a:pt x="908678" y="357139"/>
                </a:lnTo>
                <a:lnTo>
                  <a:pt x="911351" y="400811"/>
                </a:lnTo>
                <a:lnTo>
                  <a:pt x="908678" y="444484"/>
                </a:lnTo>
                <a:lnTo>
                  <a:pt x="900844" y="486795"/>
                </a:lnTo>
                <a:lnTo>
                  <a:pt x="888126" y="527499"/>
                </a:lnTo>
                <a:lnTo>
                  <a:pt x="870802" y="566351"/>
                </a:lnTo>
                <a:lnTo>
                  <a:pt x="849150" y="603108"/>
                </a:lnTo>
                <a:lnTo>
                  <a:pt x="823447" y="637525"/>
                </a:lnTo>
                <a:lnTo>
                  <a:pt x="793972" y="669357"/>
                </a:lnTo>
                <a:lnTo>
                  <a:pt x="761002" y="698360"/>
                </a:lnTo>
                <a:lnTo>
                  <a:pt x="724814" y="724290"/>
                </a:lnTo>
                <a:lnTo>
                  <a:pt x="685687" y="746901"/>
                </a:lnTo>
                <a:lnTo>
                  <a:pt x="643897" y="765949"/>
                </a:lnTo>
                <a:lnTo>
                  <a:pt x="599724" y="781190"/>
                </a:lnTo>
                <a:lnTo>
                  <a:pt x="553444" y="792379"/>
                </a:lnTo>
                <a:lnTo>
                  <a:pt x="505335" y="799272"/>
                </a:lnTo>
                <a:lnTo>
                  <a:pt x="455675" y="801623"/>
                </a:lnTo>
                <a:lnTo>
                  <a:pt x="406016" y="799272"/>
                </a:lnTo>
                <a:lnTo>
                  <a:pt x="357907" y="792379"/>
                </a:lnTo>
                <a:lnTo>
                  <a:pt x="311627" y="781190"/>
                </a:lnTo>
                <a:lnTo>
                  <a:pt x="267454" y="765949"/>
                </a:lnTo>
                <a:lnTo>
                  <a:pt x="225664" y="746901"/>
                </a:lnTo>
                <a:lnTo>
                  <a:pt x="186537" y="724290"/>
                </a:lnTo>
                <a:lnTo>
                  <a:pt x="150349" y="698360"/>
                </a:lnTo>
                <a:lnTo>
                  <a:pt x="117379" y="669357"/>
                </a:lnTo>
                <a:lnTo>
                  <a:pt x="87904" y="637525"/>
                </a:lnTo>
                <a:lnTo>
                  <a:pt x="62201" y="603108"/>
                </a:lnTo>
                <a:lnTo>
                  <a:pt x="40549" y="566351"/>
                </a:lnTo>
                <a:lnTo>
                  <a:pt x="23225" y="527499"/>
                </a:lnTo>
                <a:lnTo>
                  <a:pt x="10507" y="486795"/>
                </a:lnTo>
                <a:lnTo>
                  <a:pt x="2673" y="444484"/>
                </a:lnTo>
                <a:lnTo>
                  <a:pt x="0" y="400811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348476" y="3505326"/>
            <a:ext cx="229870" cy="392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524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Arial MT"/>
                <a:cs typeface="Arial MT"/>
              </a:rPr>
              <a:t>o3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1000" i="1" spc="-10" dirty="0">
                <a:latin typeface="Arial"/>
                <a:cs typeface="Arial"/>
              </a:rPr>
              <a:t>bus</a:t>
            </a:r>
            <a:endParaRPr sz="10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009132" y="2193035"/>
            <a:ext cx="911860" cy="805180"/>
          </a:xfrm>
          <a:custGeom>
            <a:avLst/>
            <a:gdLst/>
            <a:ahLst/>
            <a:cxnLst/>
            <a:rect l="l" t="t" r="r" b="b"/>
            <a:pathLst>
              <a:path w="911859" h="805180">
                <a:moveTo>
                  <a:pt x="0" y="402336"/>
                </a:moveTo>
                <a:lnTo>
                  <a:pt x="2673" y="358489"/>
                </a:lnTo>
                <a:lnTo>
                  <a:pt x="10507" y="316011"/>
                </a:lnTo>
                <a:lnTo>
                  <a:pt x="23225" y="275149"/>
                </a:lnTo>
                <a:lnTo>
                  <a:pt x="40549" y="236146"/>
                </a:lnTo>
                <a:lnTo>
                  <a:pt x="62201" y="199248"/>
                </a:lnTo>
                <a:lnTo>
                  <a:pt x="87904" y="164701"/>
                </a:lnTo>
                <a:lnTo>
                  <a:pt x="117379" y="132750"/>
                </a:lnTo>
                <a:lnTo>
                  <a:pt x="150349" y="103639"/>
                </a:lnTo>
                <a:lnTo>
                  <a:pt x="186537" y="77614"/>
                </a:lnTo>
                <a:lnTo>
                  <a:pt x="225664" y="54920"/>
                </a:lnTo>
                <a:lnTo>
                  <a:pt x="267454" y="35802"/>
                </a:lnTo>
                <a:lnTo>
                  <a:pt x="311627" y="20506"/>
                </a:lnTo>
                <a:lnTo>
                  <a:pt x="357907" y="9277"/>
                </a:lnTo>
                <a:lnTo>
                  <a:pt x="406016" y="2360"/>
                </a:lnTo>
                <a:lnTo>
                  <a:pt x="455675" y="0"/>
                </a:lnTo>
                <a:lnTo>
                  <a:pt x="505335" y="2360"/>
                </a:lnTo>
                <a:lnTo>
                  <a:pt x="553444" y="9277"/>
                </a:lnTo>
                <a:lnTo>
                  <a:pt x="599724" y="20506"/>
                </a:lnTo>
                <a:lnTo>
                  <a:pt x="643897" y="35802"/>
                </a:lnTo>
                <a:lnTo>
                  <a:pt x="685687" y="54920"/>
                </a:lnTo>
                <a:lnTo>
                  <a:pt x="724814" y="77614"/>
                </a:lnTo>
                <a:lnTo>
                  <a:pt x="761002" y="103639"/>
                </a:lnTo>
                <a:lnTo>
                  <a:pt x="793972" y="132750"/>
                </a:lnTo>
                <a:lnTo>
                  <a:pt x="823447" y="164701"/>
                </a:lnTo>
                <a:lnTo>
                  <a:pt x="849150" y="199248"/>
                </a:lnTo>
                <a:lnTo>
                  <a:pt x="870802" y="236146"/>
                </a:lnTo>
                <a:lnTo>
                  <a:pt x="888126" y="275149"/>
                </a:lnTo>
                <a:lnTo>
                  <a:pt x="900844" y="316011"/>
                </a:lnTo>
                <a:lnTo>
                  <a:pt x="908678" y="358489"/>
                </a:lnTo>
                <a:lnTo>
                  <a:pt x="911351" y="402336"/>
                </a:lnTo>
                <a:lnTo>
                  <a:pt x="908678" y="446182"/>
                </a:lnTo>
                <a:lnTo>
                  <a:pt x="900844" y="488660"/>
                </a:lnTo>
                <a:lnTo>
                  <a:pt x="888126" y="529522"/>
                </a:lnTo>
                <a:lnTo>
                  <a:pt x="870802" y="568525"/>
                </a:lnTo>
                <a:lnTo>
                  <a:pt x="849150" y="605423"/>
                </a:lnTo>
                <a:lnTo>
                  <a:pt x="823447" y="639970"/>
                </a:lnTo>
                <a:lnTo>
                  <a:pt x="793972" y="671921"/>
                </a:lnTo>
                <a:lnTo>
                  <a:pt x="761002" y="701032"/>
                </a:lnTo>
                <a:lnTo>
                  <a:pt x="724814" y="727057"/>
                </a:lnTo>
                <a:lnTo>
                  <a:pt x="685687" y="749751"/>
                </a:lnTo>
                <a:lnTo>
                  <a:pt x="643897" y="768869"/>
                </a:lnTo>
                <a:lnTo>
                  <a:pt x="599724" y="784165"/>
                </a:lnTo>
                <a:lnTo>
                  <a:pt x="553444" y="795394"/>
                </a:lnTo>
                <a:lnTo>
                  <a:pt x="505335" y="802311"/>
                </a:lnTo>
                <a:lnTo>
                  <a:pt x="455675" y="804672"/>
                </a:lnTo>
                <a:lnTo>
                  <a:pt x="406016" y="802311"/>
                </a:lnTo>
                <a:lnTo>
                  <a:pt x="357907" y="795394"/>
                </a:lnTo>
                <a:lnTo>
                  <a:pt x="311627" y="784165"/>
                </a:lnTo>
                <a:lnTo>
                  <a:pt x="267454" y="768869"/>
                </a:lnTo>
                <a:lnTo>
                  <a:pt x="225664" y="749751"/>
                </a:lnTo>
                <a:lnTo>
                  <a:pt x="186537" y="727057"/>
                </a:lnTo>
                <a:lnTo>
                  <a:pt x="150349" y="701032"/>
                </a:lnTo>
                <a:lnTo>
                  <a:pt x="117379" y="671921"/>
                </a:lnTo>
                <a:lnTo>
                  <a:pt x="87904" y="639970"/>
                </a:lnTo>
                <a:lnTo>
                  <a:pt x="62201" y="605423"/>
                </a:lnTo>
                <a:lnTo>
                  <a:pt x="40549" y="568525"/>
                </a:lnTo>
                <a:lnTo>
                  <a:pt x="23225" y="529522"/>
                </a:lnTo>
                <a:lnTo>
                  <a:pt x="10507" y="488660"/>
                </a:lnTo>
                <a:lnTo>
                  <a:pt x="2673" y="446182"/>
                </a:lnTo>
                <a:lnTo>
                  <a:pt x="0" y="402336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6260338" y="2396108"/>
            <a:ext cx="407670" cy="3930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0"/>
              </a:spcBef>
            </a:pPr>
            <a:r>
              <a:rPr sz="1400" spc="-15" dirty="0">
                <a:latin typeface="Arial MT"/>
                <a:cs typeface="Arial MT"/>
              </a:rPr>
              <a:t>o2</a:t>
            </a:r>
            <a:endParaRPr sz="140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  <a:spcBef>
                <a:spcPts val="15"/>
              </a:spcBef>
            </a:pPr>
            <a:r>
              <a:rPr sz="1000" i="1" spc="-5" dirty="0">
                <a:latin typeface="Arial"/>
                <a:cs typeface="Arial"/>
              </a:rPr>
              <a:t>voiture</a:t>
            </a:r>
            <a:endParaRPr sz="100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6009132" y="1083563"/>
            <a:ext cx="911860" cy="805180"/>
          </a:xfrm>
          <a:custGeom>
            <a:avLst/>
            <a:gdLst/>
            <a:ahLst/>
            <a:cxnLst/>
            <a:rect l="l" t="t" r="r" b="b"/>
            <a:pathLst>
              <a:path w="911859" h="805180">
                <a:moveTo>
                  <a:pt x="0" y="402336"/>
                </a:moveTo>
                <a:lnTo>
                  <a:pt x="2673" y="358489"/>
                </a:lnTo>
                <a:lnTo>
                  <a:pt x="10507" y="316011"/>
                </a:lnTo>
                <a:lnTo>
                  <a:pt x="23225" y="275149"/>
                </a:lnTo>
                <a:lnTo>
                  <a:pt x="40549" y="236146"/>
                </a:lnTo>
                <a:lnTo>
                  <a:pt x="62201" y="199248"/>
                </a:lnTo>
                <a:lnTo>
                  <a:pt x="87904" y="164701"/>
                </a:lnTo>
                <a:lnTo>
                  <a:pt x="117379" y="132750"/>
                </a:lnTo>
                <a:lnTo>
                  <a:pt x="150349" y="103639"/>
                </a:lnTo>
                <a:lnTo>
                  <a:pt x="186537" y="77614"/>
                </a:lnTo>
                <a:lnTo>
                  <a:pt x="225664" y="54920"/>
                </a:lnTo>
                <a:lnTo>
                  <a:pt x="267454" y="35802"/>
                </a:lnTo>
                <a:lnTo>
                  <a:pt x="311627" y="20506"/>
                </a:lnTo>
                <a:lnTo>
                  <a:pt x="357907" y="9277"/>
                </a:lnTo>
                <a:lnTo>
                  <a:pt x="406016" y="2360"/>
                </a:lnTo>
                <a:lnTo>
                  <a:pt x="455675" y="0"/>
                </a:lnTo>
                <a:lnTo>
                  <a:pt x="505335" y="2360"/>
                </a:lnTo>
                <a:lnTo>
                  <a:pt x="553444" y="9277"/>
                </a:lnTo>
                <a:lnTo>
                  <a:pt x="599724" y="20506"/>
                </a:lnTo>
                <a:lnTo>
                  <a:pt x="643897" y="35802"/>
                </a:lnTo>
                <a:lnTo>
                  <a:pt x="685687" y="54920"/>
                </a:lnTo>
                <a:lnTo>
                  <a:pt x="724814" y="77614"/>
                </a:lnTo>
                <a:lnTo>
                  <a:pt x="761002" y="103639"/>
                </a:lnTo>
                <a:lnTo>
                  <a:pt x="793972" y="132750"/>
                </a:lnTo>
                <a:lnTo>
                  <a:pt x="823447" y="164701"/>
                </a:lnTo>
                <a:lnTo>
                  <a:pt x="849150" y="199248"/>
                </a:lnTo>
                <a:lnTo>
                  <a:pt x="870802" y="236146"/>
                </a:lnTo>
                <a:lnTo>
                  <a:pt x="888126" y="275149"/>
                </a:lnTo>
                <a:lnTo>
                  <a:pt x="900844" y="316011"/>
                </a:lnTo>
                <a:lnTo>
                  <a:pt x="908678" y="358489"/>
                </a:lnTo>
                <a:lnTo>
                  <a:pt x="911351" y="402336"/>
                </a:lnTo>
                <a:lnTo>
                  <a:pt x="908678" y="446182"/>
                </a:lnTo>
                <a:lnTo>
                  <a:pt x="900844" y="488660"/>
                </a:lnTo>
                <a:lnTo>
                  <a:pt x="888126" y="529522"/>
                </a:lnTo>
                <a:lnTo>
                  <a:pt x="870802" y="568525"/>
                </a:lnTo>
                <a:lnTo>
                  <a:pt x="849150" y="605423"/>
                </a:lnTo>
                <a:lnTo>
                  <a:pt x="823447" y="639970"/>
                </a:lnTo>
                <a:lnTo>
                  <a:pt x="793972" y="671921"/>
                </a:lnTo>
                <a:lnTo>
                  <a:pt x="761002" y="701032"/>
                </a:lnTo>
                <a:lnTo>
                  <a:pt x="724814" y="727057"/>
                </a:lnTo>
                <a:lnTo>
                  <a:pt x="685687" y="749751"/>
                </a:lnTo>
                <a:lnTo>
                  <a:pt x="643897" y="768869"/>
                </a:lnTo>
                <a:lnTo>
                  <a:pt x="599724" y="784165"/>
                </a:lnTo>
                <a:lnTo>
                  <a:pt x="553444" y="795394"/>
                </a:lnTo>
                <a:lnTo>
                  <a:pt x="505335" y="802311"/>
                </a:lnTo>
                <a:lnTo>
                  <a:pt x="455675" y="804672"/>
                </a:lnTo>
                <a:lnTo>
                  <a:pt x="406016" y="802311"/>
                </a:lnTo>
                <a:lnTo>
                  <a:pt x="357907" y="795394"/>
                </a:lnTo>
                <a:lnTo>
                  <a:pt x="311627" y="784165"/>
                </a:lnTo>
                <a:lnTo>
                  <a:pt x="267454" y="768869"/>
                </a:lnTo>
                <a:lnTo>
                  <a:pt x="225664" y="749751"/>
                </a:lnTo>
                <a:lnTo>
                  <a:pt x="186537" y="727057"/>
                </a:lnTo>
                <a:lnTo>
                  <a:pt x="150349" y="701032"/>
                </a:lnTo>
                <a:lnTo>
                  <a:pt x="117379" y="671921"/>
                </a:lnTo>
                <a:lnTo>
                  <a:pt x="87904" y="639970"/>
                </a:lnTo>
                <a:lnTo>
                  <a:pt x="62201" y="605423"/>
                </a:lnTo>
                <a:lnTo>
                  <a:pt x="40549" y="568525"/>
                </a:lnTo>
                <a:lnTo>
                  <a:pt x="23225" y="529522"/>
                </a:lnTo>
                <a:lnTo>
                  <a:pt x="10507" y="488660"/>
                </a:lnTo>
                <a:lnTo>
                  <a:pt x="2673" y="446182"/>
                </a:lnTo>
                <a:lnTo>
                  <a:pt x="0" y="402336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333235" y="1287272"/>
            <a:ext cx="259079" cy="392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048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Arial MT"/>
                <a:cs typeface="Arial MT"/>
              </a:rPr>
              <a:t>o1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1000" i="1" dirty="0">
                <a:latin typeface="Arial"/>
                <a:cs typeface="Arial"/>
              </a:rPr>
              <a:t>v</a:t>
            </a:r>
            <a:r>
              <a:rPr sz="1000" i="1" spc="-5" dirty="0">
                <a:latin typeface="Arial"/>
                <a:cs typeface="Arial"/>
              </a:rPr>
              <a:t>é</a:t>
            </a:r>
            <a:r>
              <a:rPr sz="1000" i="1" spc="-10" dirty="0">
                <a:latin typeface="Arial"/>
                <a:cs typeface="Arial"/>
              </a:rPr>
              <a:t>l</a:t>
            </a:r>
            <a:r>
              <a:rPr sz="1000" i="1" dirty="0">
                <a:latin typeface="Arial"/>
                <a:cs typeface="Arial"/>
              </a:rPr>
              <a:t>o</a:t>
            </a:r>
            <a:endParaRPr sz="1000">
              <a:latin typeface="Arial"/>
              <a:cs typeface="Arial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3846068" y="1473326"/>
            <a:ext cx="2161540" cy="3507740"/>
          </a:xfrm>
          <a:custGeom>
            <a:avLst/>
            <a:gdLst/>
            <a:ahLst/>
            <a:cxnLst/>
            <a:rect l="l" t="t" r="r" b="b"/>
            <a:pathLst>
              <a:path w="2161540" h="3507740">
                <a:moveTo>
                  <a:pt x="2161540" y="12573"/>
                </a:moveTo>
                <a:lnTo>
                  <a:pt x="2109533" y="4826"/>
                </a:lnTo>
                <a:lnTo>
                  <a:pt x="2109533" y="69710"/>
                </a:lnTo>
                <a:lnTo>
                  <a:pt x="1413433" y="974788"/>
                </a:lnTo>
                <a:lnTo>
                  <a:pt x="1404785" y="973175"/>
                </a:lnTo>
                <a:lnTo>
                  <a:pt x="1404785" y="986040"/>
                </a:lnTo>
                <a:lnTo>
                  <a:pt x="1074305" y="1415719"/>
                </a:lnTo>
                <a:lnTo>
                  <a:pt x="1061478" y="1419263"/>
                </a:lnTo>
                <a:lnTo>
                  <a:pt x="1061478" y="1432394"/>
                </a:lnTo>
                <a:lnTo>
                  <a:pt x="1052499" y="1444066"/>
                </a:lnTo>
                <a:lnTo>
                  <a:pt x="1044740" y="1438617"/>
                </a:lnTo>
                <a:lnTo>
                  <a:pt x="1044740" y="1454162"/>
                </a:lnTo>
                <a:lnTo>
                  <a:pt x="816267" y="1751215"/>
                </a:lnTo>
                <a:lnTo>
                  <a:pt x="808304" y="1740966"/>
                </a:lnTo>
                <a:lnTo>
                  <a:pt x="808304" y="1761578"/>
                </a:lnTo>
                <a:lnTo>
                  <a:pt x="717702" y="1879384"/>
                </a:lnTo>
                <a:lnTo>
                  <a:pt x="709168" y="1877364"/>
                </a:lnTo>
                <a:lnTo>
                  <a:pt x="709168" y="1890471"/>
                </a:lnTo>
                <a:lnTo>
                  <a:pt x="521843" y="2134031"/>
                </a:lnTo>
                <a:lnTo>
                  <a:pt x="30467" y="1729041"/>
                </a:lnTo>
                <a:lnTo>
                  <a:pt x="709168" y="1890471"/>
                </a:lnTo>
                <a:lnTo>
                  <a:pt x="709168" y="1877364"/>
                </a:lnTo>
                <a:lnTo>
                  <a:pt x="32854" y="1716430"/>
                </a:lnTo>
                <a:lnTo>
                  <a:pt x="642543" y="1548066"/>
                </a:lnTo>
                <a:lnTo>
                  <a:pt x="808304" y="1761578"/>
                </a:lnTo>
                <a:lnTo>
                  <a:pt x="808304" y="1740966"/>
                </a:lnTo>
                <a:lnTo>
                  <a:pt x="655726" y="1544421"/>
                </a:lnTo>
                <a:lnTo>
                  <a:pt x="1027214" y="1441843"/>
                </a:lnTo>
                <a:lnTo>
                  <a:pt x="1044740" y="1454162"/>
                </a:lnTo>
                <a:lnTo>
                  <a:pt x="1044740" y="1438617"/>
                </a:lnTo>
                <a:lnTo>
                  <a:pt x="1043101" y="1437462"/>
                </a:lnTo>
                <a:lnTo>
                  <a:pt x="1061478" y="1432394"/>
                </a:lnTo>
                <a:lnTo>
                  <a:pt x="1061478" y="1419263"/>
                </a:lnTo>
                <a:lnTo>
                  <a:pt x="1029677" y="1428038"/>
                </a:lnTo>
                <a:lnTo>
                  <a:pt x="1013802" y="1416900"/>
                </a:lnTo>
                <a:lnTo>
                  <a:pt x="1013802" y="1432420"/>
                </a:lnTo>
                <a:lnTo>
                  <a:pt x="647344" y="1533626"/>
                </a:lnTo>
                <a:lnTo>
                  <a:pt x="634161" y="1516646"/>
                </a:lnTo>
                <a:lnTo>
                  <a:pt x="634161" y="1537271"/>
                </a:lnTo>
                <a:lnTo>
                  <a:pt x="31775" y="1703628"/>
                </a:lnTo>
                <a:lnTo>
                  <a:pt x="485152" y="1345336"/>
                </a:lnTo>
                <a:lnTo>
                  <a:pt x="634161" y="1537271"/>
                </a:lnTo>
                <a:lnTo>
                  <a:pt x="634161" y="1516646"/>
                </a:lnTo>
                <a:lnTo>
                  <a:pt x="495084" y="1337500"/>
                </a:lnTo>
                <a:lnTo>
                  <a:pt x="675449" y="1194955"/>
                </a:lnTo>
                <a:lnTo>
                  <a:pt x="1013802" y="1432420"/>
                </a:lnTo>
                <a:lnTo>
                  <a:pt x="1013802" y="1416900"/>
                </a:lnTo>
                <a:lnTo>
                  <a:pt x="685876" y="1186726"/>
                </a:lnTo>
                <a:lnTo>
                  <a:pt x="1029131" y="915466"/>
                </a:lnTo>
                <a:lnTo>
                  <a:pt x="1404785" y="986040"/>
                </a:lnTo>
                <a:lnTo>
                  <a:pt x="1404785" y="973175"/>
                </a:lnTo>
                <a:lnTo>
                  <a:pt x="1042289" y="905065"/>
                </a:lnTo>
                <a:lnTo>
                  <a:pt x="2099830" y="69342"/>
                </a:lnTo>
                <a:lnTo>
                  <a:pt x="2100834" y="72390"/>
                </a:lnTo>
                <a:lnTo>
                  <a:pt x="2106714" y="66586"/>
                </a:lnTo>
                <a:lnTo>
                  <a:pt x="2107590" y="67259"/>
                </a:lnTo>
                <a:lnTo>
                  <a:pt x="2109533" y="69710"/>
                </a:lnTo>
                <a:lnTo>
                  <a:pt x="2109533" y="4826"/>
                </a:lnTo>
                <a:lnTo>
                  <a:pt x="2094636" y="2603"/>
                </a:lnTo>
                <a:lnTo>
                  <a:pt x="2094636" y="57315"/>
                </a:lnTo>
                <a:lnTo>
                  <a:pt x="1025740" y="901954"/>
                </a:lnTo>
                <a:lnTo>
                  <a:pt x="1012571" y="899490"/>
                </a:lnTo>
                <a:lnTo>
                  <a:pt x="1012571" y="912355"/>
                </a:lnTo>
                <a:lnTo>
                  <a:pt x="675005" y="1179093"/>
                </a:lnTo>
                <a:lnTo>
                  <a:pt x="664591" y="1171790"/>
                </a:lnTo>
                <a:lnTo>
                  <a:pt x="664591" y="1187335"/>
                </a:lnTo>
                <a:lnTo>
                  <a:pt x="487273" y="1327442"/>
                </a:lnTo>
                <a:lnTo>
                  <a:pt x="35966" y="746137"/>
                </a:lnTo>
                <a:lnTo>
                  <a:pt x="664591" y="1187335"/>
                </a:lnTo>
                <a:lnTo>
                  <a:pt x="664591" y="1171790"/>
                </a:lnTo>
                <a:lnTo>
                  <a:pt x="32753" y="728306"/>
                </a:lnTo>
                <a:lnTo>
                  <a:pt x="1012571" y="912355"/>
                </a:lnTo>
                <a:lnTo>
                  <a:pt x="1012571" y="899490"/>
                </a:lnTo>
                <a:lnTo>
                  <a:pt x="29514" y="714819"/>
                </a:lnTo>
                <a:lnTo>
                  <a:pt x="2088502" y="43129"/>
                </a:lnTo>
                <a:lnTo>
                  <a:pt x="2091283" y="46659"/>
                </a:lnTo>
                <a:lnTo>
                  <a:pt x="2084832" y="49784"/>
                </a:lnTo>
                <a:lnTo>
                  <a:pt x="2094636" y="57315"/>
                </a:lnTo>
                <a:lnTo>
                  <a:pt x="2094636" y="2603"/>
                </a:lnTo>
                <a:lnTo>
                  <a:pt x="2077212" y="0"/>
                </a:lnTo>
                <a:lnTo>
                  <a:pt x="2086406" y="28244"/>
                </a:lnTo>
                <a:lnTo>
                  <a:pt x="2078101" y="29972"/>
                </a:lnTo>
                <a:lnTo>
                  <a:pt x="2080107" y="32512"/>
                </a:lnTo>
                <a:lnTo>
                  <a:pt x="3048" y="710057"/>
                </a:lnTo>
                <a:lnTo>
                  <a:pt x="5143" y="716292"/>
                </a:lnTo>
                <a:lnTo>
                  <a:pt x="5067" y="716673"/>
                </a:lnTo>
                <a:lnTo>
                  <a:pt x="127" y="720598"/>
                </a:lnTo>
                <a:lnTo>
                  <a:pt x="477342" y="1335290"/>
                </a:lnTo>
                <a:lnTo>
                  <a:pt x="1143" y="1711579"/>
                </a:lnTo>
                <a:lnTo>
                  <a:pt x="4673" y="1716100"/>
                </a:lnTo>
                <a:lnTo>
                  <a:pt x="4826" y="1716709"/>
                </a:lnTo>
                <a:lnTo>
                  <a:pt x="1016" y="1721358"/>
                </a:lnTo>
                <a:lnTo>
                  <a:pt x="514057" y="2144166"/>
                </a:lnTo>
                <a:lnTo>
                  <a:pt x="0" y="2812542"/>
                </a:lnTo>
                <a:lnTo>
                  <a:pt x="3149" y="2814955"/>
                </a:lnTo>
                <a:lnTo>
                  <a:pt x="4699" y="2816910"/>
                </a:lnTo>
                <a:lnTo>
                  <a:pt x="4838" y="2817482"/>
                </a:lnTo>
                <a:lnTo>
                  <a:pt x="3175" y="2822829"/>
                </a:lnTo>
                <a:lnTo>
                  <a:pt x="6565" y="2823908"/>
                </a:lnTo>
                <a:lnTo>
                  <a:pt x="6731" y="2824480"/>
                </a:lnTo>
                <a:lnTo>
                  <a:pt x="7632" y="2824238"/>
                </a:lnTo>
                <a:lnTo>
                  <a:pt x="2086851" y="3477374"/>
                </a:lnTo>
                <a:lnTo>
                  <a:pt x="2077339" y="3507613"/>
                </a:lnTo>
                <a:lnTo>
                  <a:pt x="2161540" y="3494151"/>
                </a:lnTo>
                <a:lnTo>
                  <a:pt x="2161273" y="3493909"/>
                </a:lnTo>
                <a:lnTo>
                  <a:pt x="2161540" y="3494024"/>
                </a:lnTo>
                <a:lnTo>
                  <a:pt x="2161451" y="3493630"/>
                </a:lnTo>
                <a:lnTo>
                  <a:pt x="2161400" y="3493338"/>
                </a:lnTo>
                <a:lnTo>
                  <a:pt x="2152332" y="3447796"/>
                </a:lnTo>
                <a:lnTo>
                  <a:pt x="2144903" y="3410458"/>
                </a:lnTo>
                <a:lnTo>
                  <a:pt x="2129726" y="3422231"/>
                </a:lnTo>
                <a:lnTo>
                  <a:pt x="2126869" y="3415792"/>
                </a:lnTo>
                <a:lnTo>
                  <a:pt x="2117496" y="3427184"/>
                </a:lnTo>
                <a:lnTo>
                  <a:pt x="2109241" y="3416554"/>
                </a:lnTo>
                <a:lnTo>
                  <a:pt x="2109241" y="3437217"/>
                </a:lnTo>
                <a:lnTo>
                  <a:pt x="2107120" y="3439782"/>
                </a:lnTo>
                <a:lnTo>
                  <a:pt x="2106663" y="3440150"/>
                </a:lnTo>
                <a:lnTo>
                  <a:pt x="2096109" y="3431463"/>
                </a:lnTo>
                <a:lnTo>
                  <a:pt x="2096109" y="3447935"/>
                </a:lnTo>
                <a:lnTo>
                  <a:pt x="2095944" y="3448469"/>
                </a:lnTo>
                <a:lnTo>
                  <a:pt x="2084705" y="3457194"/>
                </a:lnTo>
                <a:lnTo>
                  <a:pt x="2090508" y="3459988"/>
                </a:lnTo>
                <a:lnTo>
                  <a:pt x="2087143" y="3464077"/>
                </a:lnTo>
                <a:lnTo>
                  <a:pt x="30480" y="2818028"/>
                </a:lnTo>
                <a:lnTo>
                  <a:pt x="1008722" y="2551836"/>
                </a:lnTo>
                <a:lnTo>
                  <a:pt x="2096109" y="3447935"/>
                </a:lnTo>
                <a:lnTo>
                  <a:pt x="2096109" y="3431463"/>
                </a:lnTo>
                <a:lnTo>
                  <a:pt x="1023797" y="2547734"/>
                </a:lnTo>
                <a:lnTo>
                  <a:pt x="1349768" y="2459037"/>
                </a:lnTo>
                <a:lnTo>
                  <a:pt x="2109241" y="3437217"/>
                </a:lnTo>
                <a:lnTo>
                  <a:pt x="2109241" y="3416554"/>
                </a:lnTo>
                <a:lnTo>
                  <a:pt x="1363002" y="2455443"/>
                </a:lnTo>
                <a:lnTo>
                  <a:pt x="2089619" y="2257717"/>
                </a:lnTo>
                <a:lnTo>
                  <a:pt x="2097913" y="2288286"/>
                </a:lnTo>
                <a:lnTo>
                  <a:pt x="2149716" y="2242058"/>
                </a:lnTo>
                <a:lnTo>
                  <a:pt x="2161540" y="2231517"/>
                </a:lnTo>
                <a:lnTo>
                  <a:pt x="2156574" y="2230526"/>
                </a:lnTo>
                <a:lnTo>
                  <a:pt x="2159546" y="2229828"/>
                </a:lnTo>
                <a:lnTo>
                  <a:pt x="2161540" y="2230120"/>
                </a:lnTo>
                <a:lnTo>
                  <a:pt x="2161171" y="2229447"/>
                </a:lnTo>
                <a:lnTo>
                  <a:pt x="2161540" y="2229358"/>
                </a:lnTo>
                <a:lnTo>
                  <a:pt x="2160778" y="2228735"/>
                </a:lnTo>
                <a:lnTo>
                  <a:pt x="2144636" y="2198878"/>
                </a:lnTo>
                <a:lnTo>
                  <a:pt x="2121027" y="2155190"/>
                </a:lnTo>
                <a:lnTo>
                  <a:pt x="2103158" y="2180628"/>
                </a:lnTo>
                <a:lnTo>
                  <a:pt x="2096135" y="2174748"/>
                </a:lnTo>
                <a:lnTo>
                  <a:pt x="2095766" y="2176284"/>
                </a:lnTo>
                <a:lnTo>
                  <a:pt x="2092604" y="2174075"/>
                </a:lnTo>
                <a:lnTo>
                  <a:pt x="2092604" y="2189556"/>
                </a:lnTo>
                <a:lnTo>
                  <a:pt x="2090394" y="2198776"/>
                </a:lnTo>
                <a:lnTo>
                  <a:pt x="2086063" y="2204948"/>
                </a:lnTo>
                <a:lnTo>
                  <a:pt x="2082546" y="2204123"/>
                </a:lnTo>
                <a:lnTo>
                  <a:pt x="2082546" y="2231669"/>
                </a:lnTo>
                <a:lnTo>
                  <a:pt x="2078799" y="2247442"/>
                </a:lnTo>
                <a:lnTo>
                  <a:pt x="1354531" y="2444521"/>
                </a:lnTo>
                <a:lnTo>
                  <a:pt x="1341297" y="2427478"/>
                </a:lnTo>
                <a:lnTo>
                  <a:pt x="1341297" y="2448115"/>
                </a:lnTo>
                <a:lnTo>
                  <a:pt x="1011745" y="2537790"/>
                </a:lnTo>
                <a:lnTo>
                  <a:pt x="996657" y="2525357"/>
                </a:lnTo>
                <a:lnTo>
                  <a:pt x="996657" y="2541892"/>
                </a:lnTo>
                <a:lnTo>
                  <a:pt x="31724" y="2804464"/>
                </a:lnTo>
                <a:lnTo>
                  <a:pt x="688606" y="2288019"/>
                </a:lnTo>
                <a:lnTo>
                  <a:pt x="996657" y="2541892"/>
                </a:lnTo>
                <a:lnTo>
                  <a:pt x="996657" y="2525357"/>
                </a:lnTo>
                <a:lnTo>
                  <a:pt x="698881" y="2279942"/>
                </a:lnTo>
                <a:lnTo>
                  <a:pt x="1016723" y="2030056"/>
                </a:lnTo>
                <a:lnTo>
                  <a:pt x="1341297" y="2448115"/>
                </a:lnTo>
                <a:lnTo>
                  <a:pt x="1341297" y="2427478"/>
                </a:lnTo>
                <a:lnTo>
                  <a:pt x="1026668" y="2022233"/>
                </a:lnTo>
                <a:lnTo>
                  <a:pt x="1081595" y="1979053"/>
                </a:lnTo>
                <a:lnTo>
                  <a:pt x="2078240" y="2216086"/>
                </a:lnTo>
                <a:lnTo>
                  <a:pt x="2077212" y="2217547"/>
                </a:lnTo>
                <a:lnTo>
                  <a:pt x="2078786" y="2217788"/>
                </a:lnTo>
                <a:lnTo>
                  <a:pt x="2082546" y="2231669"/>
                </a:lnTo>
                <a:lnTo>
                  <a:pt x="2082546" y="2204123"/>
                </a:lnTo>
                <a:lnTo>
                  <a:pt x="1094371" y="1969008"/>
                </a:lnTo>
                <a:lnTo>
                  <a:pt x="1416951" y="1715389"/>
                </a:lnTo>
                <a:lnTo>
                  <a:pt x="2092604" y="2189556"/>
                </a:lnTo>
                <a:lnTo>
                  <a:pt x="2092604" y="2174075"/>
                </a:lnTo>
                <a:lnTo>
                  <a:pt x="1427391" y="1707184"/>
                </a:lnTo>
                <a:lnTo>
                  <a:pt x="2105418" y="1174115"/>
                </a:lnTo>
                <a:lnTo>
                  <a:pt x="2125091" y="1199134"/>
                </a:lnTo>
                <a:lnTo>
                  <a:pt x="2145322" y="1156335"/>
                </a:lnTo>
                <a:lnTo>
                  <a:pt x="2161540" y="1122045"/>
                </a:lnTo>
                <a:lnTo>
                  <a:pt x="2160740" y="1121892"/>
                </a:lnTo>
                <a:lnTo>
                  <a:pt x="2161540" y="1121664"/>
                </a:lnTo>
                <a:lnTo>
                  <a:pt x="2154339" y="1116203"/>
                </a:lnTo>
                <a:lnTo>
                  <a:pt x="2094699" y="1070952"/>
                </a:lnTo>
                <a:lnTo>
                  <a:pt x="2094699" y="1166558"/>
                </a:lnTo>
                <a:lnTo>
                  <a:pt x="1416621" y="1699628"/>
                </a:lnTo>
                <a:lnTo>
                  <a:pt x="1406182" y="1692313"/>
                </a:lnTo>
                <a:lnTo>
                  <a:pt x="1406182" y="1707832"/>
                </a:lnTo>
                <a:lnTo>
                  <a:pt x="1078712" y="1965274"/>
                </a:lnTo>
                <a:lnTo>
                  <a:pt x="1065923" y="1962238"/>
                </a:lnTo>
                <a:lnTo>
                  <a:pt x="1065923" y="1975332"/>
                </a:lnTo>
                <a:lnTo>
                  <a:pt x="1018933" y="2012264"/>
                </a:lnTo>
                <a:lnTo>
                  <a:pt x="1008989" y="1999462"/>
                </a:lnTo>
                <a:lnTo>
                  <a:pt x="1008989" y="2020087"/>
                </a:lnTo>
                <a:lnTo>
                  <a:pt x="688911" y="2271725"/>
                </a:lnTo>
                <a:lnTo>
                  <a:pt x="678624" y="2263254"/>
                </a:lnTo>
                <a:lnTo>
                  <a:pt x="678624" y="2279802"/>
                </a:lnTo>
                <a:lnTo>
                  <a:pt x="39255" y="2782455"/>
                </a:lnTo>
                <a:lnTo>
                  <a:pt x="523900" y="2152281"/>
                </a:lnTo>
                <a:lnTo>
                  <a:pt x="678624" y="2279802"/>
                </a:lnTo>
                <a:lnTo>
                  <a:pt x="678624" y="2263254"/>
                </a:lnTo>
                <a:lnTo>
                  <a:pt x="531698" y="2142147"/>
                </a:lnTo>
                <a:lnTo>
                  <a:pt x="722757" y="1893709"/>
                </a:lnTo>
                <a:lnTo>
                  <a:pt x="953477" y="1948573"/>
                </a:lnTo>
                <a:lnTo>
                  <a:pt x="1008989" y="2020087"/>
                </a:lnTo>
                <a:lnTo>
                  <a:pt x="1008989" y="1999462"/>
                </a:lnTo>
                <a:lnTo>
                  <a:pt x="973124" y="1953247"/>
                </a:lnTo>
                <a:lnTo>
                  <a:pt x="1065923" y="1975332"/>
                </a:lnTo>
                <a:lnTo>
                  <a:pt x="1065923" y="1962238"/>
                </a:lnTo>
                <a:lnTo>
                  <a:pt x="960653" y="1937181"/>
                </a:lnTo>
                <a:lnTo>
                  <a:pt x="941006" y="1911883"/>
                </a:lnTo>
                <a:lnTo>
                  <a:pt x="941006" y="1932508"/>
                </a:lnTo>
                <a:lnTo>
                  <a:pt x="731291" y="1882622"/>
                </a:lnTo>
                <a:lnTo>
                  <a:pt x="816368" y="1771980"/>
                </a:lnTo>
                <a:lnTo>
                  <a:pt x="941006" y="1932508"/>
                </a:lnTo>
                <a:lnTo>
                  <a:pt x="941006" y="1911883"/>
                </a:lnTo>
                <a:lnTo>
                  <a:pt x="824344" y="1761617"/>
                </a:lnTo>
                <a:lnTo>
                  <a:pt x="1055166" y="1461477"/>
                </a:lnTo>
                <a:lnTo>
                  <a:pt x="1406182" y="1707832"/>
                </a:lnTo>
                <a:lnTo>
                  <a:pt x="1406182" y="1692313"/>
                </a:lnTo>
                <a:lnTo>
                  <a:pt x="1062926" y="1451381"/>
                </a:lnTo>
                <a:lnTo>
                  <a:pt x="1081862" y="1426756"/>
                </a:lnTo>
                <a:lnTo>
                  <a:pt x="2086025" y="1149451"/>
                </a:lnTo>
                <a:lnTo>
                  <a:pt x="2092096" y="1157185"/>
                </a:lnTo>
                <a:lnTo>
                  <a:pt x="2094699" y="1166558"/>
                </a:lnTo>
                <a:lnTo>
                  <a:pt x="2094699" y="1070952"/>
                </a:lnTo>
                <a:lnTo>
                  <a:pt x="2093595" y="1070102"/>
                </a:lnTo>
                <a:lnTo>
                  <a:pt x="2087702" y="1101420"/>
                </a:lnTo>
                <a:lnTo>
                  <a:pt x="2083231" y="1100582"/>
                </a:lnTo>
                <a:lnTo>
                  <a:pt x="2083231" y="1125143"/>
                </a:lnTo>
                <a:lnTo>
                  <a:pt x="2080856" y="1137742"/>
                </a:lnTo>
                <a:lnTo>
                  <a:pt x="1094689" y="1410093"/>
                </a:lnTo>
                <a:lnTo>
                  <a:pt x="1418793" y="988669"/>
                </a:lnTo>
                <a:lnTo>
                  <a:pt x="2079815" y="1112824"/>
                </a:lnTo>
                <a:lnTo>
                  <a:pt x="2083231" y="1125143"/>
                </a:lnTo>
                <a:lnTo>
                  <a:pt x="2083231" y="1100582"/>
                </a:lnTo>
                <a:lnTo>
                  <a:pt x="1427441" y="977417"/>
                </a:lnTo>
                <a:lnTo>
                  <a:pt x="2117648" y="79946"/>
                </a:lnTo>
                <a:lnTo>
                  <a:pt x="2125345" y="89662"/>
                </a:lnTo>
                <a:lnTo>
                  <a:pt x="2128380" y="83197"/>
                </a:lnTo>
                <a:lnTo>
                  <a:pt x="2145284" y="96139"/>
                </a:lnTo>
                <a:lnTo>
                  <a:pt x="2152497" y="59055"/>
                </a:lnTo>
                <a:lnTo>
                  <a:pt x="2161540" y="12573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2700908" y="5619699"/>
            <a:ext cx="1856739" cy="45148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Roboto"/>
                <a:cs typeface="Roboto"/>
              </a:rPr>
              <a:t>Couche</a:t>
            </a:r>
            <a:r>
              <a:rPr sz="1400" spc="25" dirty="0">
                <a:latin typeface="Roboto"/>
                <a:cs typeface="Roboto"/>
              </a:rPr>
              <a:t> </a:t>
            </a:r>
            <a:r>
              <a:rPr sz="1400" dirty="0" err="1">
                <a:latin typeface="Roboto"/>
                <a:cs typeface="Roboto"/>
              </a:rPr>
              <a:t>d'ent</a:t>
            </a:r>
            <a:r>
              <a:rPr lang="fr-CA" sz="1400" dirty="0">
                <a:latin typeface="Roboto"/>
                <a:cs typeface="Roboto"/>
              </a:rPr>
              <a:t>r</a:t>
            </a:r>
            <a:r>
              <a:rPr sz="1400" dirty="0" err="1">
                <a:latin typeface="Roboto"/>
                <a:cs typeface="Roboto"/>
              </a:rPr>
              <a:t>ée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avec</a:t>
            </a:r>
            <a:r>
              <a:rPr sz="1400" spc="5" dirty="0">
                <a:latin typeface="Roboto"/>
                <a:cs typeface="Roboto"/>
              </a:rPr>
              <a:t> </a:t>
            </a:r>
            <a:r>
              <a:rPr sz="1400" b="1" i="1" spc="65" dirty="0">
                <a:latin typeface="Roboto Cn"/>
                <a:cs typeface="Roboto Cn"/>
              </a:rPr>
              <a:t>n</a:t>
            </a:r>
            <a:endParaRPr sz="1400" dirty="0">
              <a:latin typeface="Roboto Cn"/>
              <a:cs typeface="Roboto Cn"/>
            </a:endParaRPr>
          </a:p>
          <a:p>
            <a:pPr marL="12700">
              <a:lnSpc>
                <a:spcPct val="100000"/>
              </a:lnSpc>
            </a:pPr>
            <a:r>
              <a:rPr sz="1400" spc="-15" dirty="0">
                <a:latin typeface="Roboto"/>
                <a:cs typeface="Roboto"/>
              </a:rPr>
              <a:t>noeuds</a:t>
            </a:r>
            <a:r>
              <a:rPr sz="1400" spc="-10" dirty="0">
                <a:latin typeface="Roboto"/>
                <a:cs typeface="Roboto"/>
              </a:rPr>
              <a:t> </a:t>
            </a:r>
            <a:r>
              <a:rPr sz="1400" spc="-70" dirty="0">
                <a:latin typeface="Roboto"/>
                <a:cs typeface="Roboto"/>
              </a:rPr>
              <a:t>(n-1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attíibuts)</a:t>
            </a:r>
            <a:endParaRPr sz="1400" dirty="0">
              <a:latin typeface="Roboto"/>
              <a:cs typeface="Roboto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822060" y="5676087"/>
            <a:ext cx="2161540" cy="44242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Roboto"/>
                <a:cs typeface="Roboto"/>
              </a:rPr>
              <a:t>Couche</a:t>
            </a:r>
            <a:r>
              <a:rPr sz="1400" spc="25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de</a:t>
            </a:r>
            <a:r>
              <a:rPr sz="1400" spc="-25" dirty="0">
                <a:latin typeface="Roboto"/>
                <a:cs typeface="Roboto"/>
              </a:rPr>
              <a:t> </a:t>
            </a:r>
            <a:r>
              <a:rPr sz="1400" spc="10" dirty="0">
                <a:latin typeface="Roboto"/>
                <a:cs typeface="Roboto"/>
              </a:rPr>
              <a:t>so</a:t>
            </a:r>
            <a:r>
              <a:rPr lang="fr-CA" sz="1400" spc="10" dirty="0">
                <a:latin typeface="Roboto"/>
                <a:cs typeface="Roboto"/>
              </a:rPr>
              <a:t>r</a:t>
            </a:r>
            <a:r>
              <a:rPr sz="1400" spc="10" dirty="0">
                <a:latin typeface="Roboto"/>
                <a:cs typeface="Roboto"/>
              </a:rPr>
              <a:t>tie</a:t>
            </a:r>
            <a:r>
              <a:rPr sz="1400" spc="-5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avec</a:t>
            </a:r>
            <a:r>
              <a:rPr sz="1400" spc="5" dirty="0">
                <a:latin typeface="Roboto"/>
                <a:cs typeface="Roboto"/>
              </a:rPr>
              <a:t> </a:t>
            </a:r>
            <a:r>
              <a:rPr sz="1400" b="1" i="1" spc="120" dirty="0">
                <a:latin typeface="Roboto Cn"/>
                <a:cs typeface="Roboto Cn"/>
              </a:rPr>
              <a:t>m</a:t>
            </a:r>
            <a:endParaRPr sz="1400" dirty="0">
              <a:latin typeface="Roboto Cn"/>
              <a:cs typeface="Roboto Cn"/>
            </a:endParaRPr>
          </a:p>
          <a:p>
            <a:pPr marL="12700">
              <a:lnSpc>
                <a:spcPct val="100000"/>
              </a:lnSpc>
            </a:pPr>
            <a:r>
              <a:rPr sz="1400" spc="-15" dirty="0">
                <a:latin typeface="Roboto"/>
                <a:cs typeface="Roboto"/>
              </a:rPr>
              <a:t>noeuds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dirty="0">
                <a:latin typeface="Roboto"/>
                <a:cs typeface="Roboto"/>
              </a:rPr>
              <a:t>(m</a:t>
            </a:r>
            <a:r>
              <a:rPr sz="1400" spc="-10" dirty="0">
                <a:latin typeface="Roboto"/>
                <a:cs typeface="Roboto"/>
              </a:rPr>
              <a:t> classes)</a:t>
            </a:r>
            <a:endParaRPr sz="1400" dirty="0">
              <a:latin typeface="Roboto"/>
              <a:cs typeface="Robot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612894" y="1531747"/>
            <a:ext cx="3448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01</a:t>
            </a:r>
            <a:endParaRPr sz="900">
              <a:latin typeface="Roboto"/>
              <a:cs typeface="Roboto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687823" y="4682489"/>
            <a:ext cx="3448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24</a:t>
            </a:r>
            <a:endParaRPr sz="900">
              <a:latin typeface="Roboto"/>
              <a:cs typeface="Roboto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597652" y="2960877"/>
            <a:ext cx="3448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12</a:t>
            </a:r>
            <a:endParaRPr sz="900">
              <a:latin typeface="Roboto"/>
              <a:cs typeface="Roboto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676388" y="1930907"/>
            <a:ext cx="2417445" cy="341630"/>
          </a:xfrm>
          <a:prstGeom prst="rect">
            <a:avLst/>
          </a:prstGeom>
          <a:ln w="9525">
            <a:solidFill>
              <a:srgbClr val="FF0000"/>
            </a:solidFill>
          </a:ln>
        </p:spPr>
        <p:txBody>
          <a:bodyPr vert="horz" wrap="square" lIns="0" tIns="81915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645"/>
              </a:spcBef>
            </a:pPr>
            <a:r>
              <a:rPr sz="1400" spc="-5" dirty="0">
                <a:latin typeface="Roboto"/>
                <a:cs typeface="Roboto"/>
              </a:rPr>
              <a:t>w</a:t>
            </a:r>
            <a:r>
              <a:rPr sz="1350" spc="-30" baseline="-21604" dirty="0">
                <a:latin typeface="Roboto"/>
                <a:cs typeface="Roboto"/>
              </a:rPr>
              <a:t>i</a:t>
            </a:r>
            <a:r>
              <a:rPr sz="1350" spc="-7" baseline="-21604" dirty="0">
                <a:latin typeface="Roboto"/>
                <a:cs typeface="Roboto"/>
              </a:rPr>
              <a:t>j</a:t>
            </a:r>
            <a:r>
              <a:rPr sz="1350" baseline="-21604" dirty="0">
                <a:latin typeface="Roboto"/>
                <a:cs typeface="Roboto"/>
              </a:rPr>
              <a:t> </a:t>
            </a:r>
            <a:r>
              <a:rPr sz="1350" spc="-150" baseline="-21604" dirty="0">
                <a:latin typeface="Roboto"/>
                <a:cs typeface="Roboto"/>
              </a:rPr>
              <a:t> </a:t>
            </a:r>
            <a:r>
              <a:rPr sz="1400" spc="-254" dirty="0">
                <a:latin typeface="Roboto"/>
                <a:cs typeface="Roboto"/>
              </a:rPr>
              <a:t>-</a:t>
            </a:r>
            <a:r>
              <a:rPr sz="1400" spc="-250" dirty="0">
                <a:latin typeface="Roboto"/>
                <a:cs typeface="Roboto"/>
              </a:rPr>
              <a:t>-</a:t>
            </a:r>
            <a:r>
              <a:rPr sz="1400" spc="10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p</a:t>
            </a:r>
            <a:r>
              <a:rPr sz="1400" spc="-15" dirty="0">
                <a:latin typeface="Roboto"/>
                <a:cs typeface="Roboto"/>
              </a:rPr>
              <a:t>oids</a:t>
            </a:r>
            <a:r>
              <a:rPr sz="1400" spc="10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d</a:t>
            </a:r>
            <a:r>
              <a:rPr sz="1400" spc="-30" dirty="0">
                <a:latin typeface="Roboto"/>
                <a:cs typeface="Roboto"/>
              </a:rPr>
              <a:t>u</a:t>
            </a:r>
            <a:r>
              <a:rPr sz="1400" spc="-15" dirty="0">
                <a:latin typeface="Roboto"/>
                <a:cs typeface="Roboto"/>
              </a:rPr>
              <a:t> no</a:t>
            </a:r>
            <a:r>
              <a:rPr sz="1400" spc="-10" dirty="0">
                <a:latin typeface="Roboto"/>
                <a:cs typeface="Roboto"/>
              </a:rPr>
              <a:t>e</a:t>
            </a:r>
            <a:r>
              <a:rPr sz="1400" spc="-25" dirty="0">
                <a:latin typeface="Roboto"/>
                <a:cs typeface="Roboto"/>
              </a:rPr>
              <a:t>u</a:t>
            </a:r>
            <a:r>
              <a:rPr sz="1400" spc="-20" dirty="0">
                <a:latin typeface="Roboto"/>
                <a:cs typeface="Roboto"/>
              </a:rPr>
              <a:t>d</a:t>
            </a:r>
            <a:r>
              <a:rPr sz="1400" spc="4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i à</a:t>
            </a:r>
            <a:r>
              <a:rPr sz="1400" spc="20" dirty="0">
                <a:latin typeface="Roboto"/>
                <a:cs typeface="Roboto"/>
              </a:rPr>
              <a:t> </a:t>
            </a:r>
            <a:r>
              <a:rPr sz="1400" spc="-30" dirty="0">
                <a:latin typeface="Roboto"/>
                <a:cs typeface="Roboto"/>
              </a:rPr>
              <a:t>j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8849486" y="2272283"/>
            <a:ext cx="76200" cy="456565"/>
          </a:xfrm>
          <a:custGeom>
            <a:avLst/>
            <a:gdLst/>
            <a:ahLst/>
            <a:cxnLst/>
            <a:rect l="l" t="t" r="r" b="b"/>
            <a:pathLst>
              <a:path w="76200" h="456564">
                <a:moveTo>
                  <a:pt x="44381" y="76116"/>
                </a:moveTo>
                <a:lnTo>
                  <a:pt x="31680" y="76285"/>
                </a:lnTo>
                <a:lnTo>
                  <a:pt x="37211" y="456056"/>
                </a:lnTo>
                <a:lnTo>
                  <a:pt x="49911" y="455929"/>
                </a:lnTo>
                <a:lnTo>
                  <a:pt x="44381" y="76116"/>
                </a:lnTo>
                <a:close/>
              </a:path>
              <a:path w="76200" h="456564">
                <a:moveTo>
                  <a:pt x="36957" y="0"/>
                </a:moveTo>
                <a:lnTo>
                  <a:pt x="0" y="76707"/>
                </a:lnTo>
                <a:lnTo>
                  <a:pt x="31680" y="76285"/>
                </a:lnTo>
                <a:lnTo>
                  <a:pt x="31496" y="63626"/>
                </a:lnTo>
                <a:lnTo>
                  <a:pt x="44196" y="63373"/>
                </a:lnTo>
                <a:lnTo>
                  <a:pt x="69813" y="63373"/>
                </a:lnTo>
                <a:lnTo>
                  <a:pt x="36957" y="0"/>
                </a:lnTo>
                <a:close/>
              </a:path>
              <a:path w="76200" h="456564">
                <a:moveTo>
                  <a:pt x="44196" y="63373"/>
                </a:moveTo>
                <a:lnTo>
                  <a:pt x="31496" y="63626"/>
                </a:lnTo>
                <a:lnTo>
                  <a:pt x="31680" y="76285"/>
                </a:lnTo>
                <a:lnTo>
                  <a:pt x="44381" y="76116"/>
                </a:lnTo>
                <a:lnTo>
                  <a:pt x="44196" y="63373"/>
                </a:lnTo>
                <a:close/>
              </a:path>
              <a:path w="76200" h="456564">
                <a:moveTo>
                  <a:pt x="69813" y="63373"/>
                </a:moveTo>
                <a:lnTo>
                  <a:pt x="44196" y="63373"/>
                </a:lnTo>
                <a:lnTo>
                  <a:pt x="44381" y="76116"/>
                </a:lnTo>
                <a:lnTo>
                  <a:pt x="76200" y="75691"/>
                </a:lnTo>
                <a:lnTo>
                  <a:pt x="69813" y="63373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8107806" y="2695448"/>
            <a:ext cx="1873885" cy="45148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0"/>
              </a:spcBef>
            </a:pPr>
            <a:r>
              <a:rPr sz="1400" i="1" spc="-35" dirty="0">
                <a:latin typeface="Roboto"/>
                <a:cs typeface="Roboto"/>
              </a:rPr>
              <a:t>Attention,</a:t>
            </a:r>
            <a:r>
              <a:rPr sz="1400" i="1" spc="35" dirty="0">
                <a:latin typeface="Roboto"/>
                <a:cs typeface="Roboto"/>
              </a:rPr>
              <a:t> </a:t>
            </a:r>
            <a:r>
              <a:rPr sz="1400" i="1" spc="-20" dirty="0">
                <a:latin typeface="Roboto"/>
                <a:cs typeface="Roboto"/>
              </a:rPr>
              <a:t>ceítains</a:t>
            </a:r>
            <a:r>
              <a:rPr sz="1400" i="1" spc="20" dirty="0">
                <a:latin typeface="Roboto"/>
                <a:cs typeface="Roboto"/>
              </a:rPr>
              <a:t> </a:t>
            </a:r>
            <a:r>
              <a:rPr sz="1400" i="1" spc="-10" dirty="0">
                <a:latin typeface="Roboto"/>
                <a:cs typeface="Roboto"/>
              </a:rPr>
              <a:t>livíes </a:t>
            </a:r>
            <a:r>
              <a:rPr sz="1400" i="1" spc="-335" dirty="0">
                <a:latin typeface="Roboto"/>
                <a:cs typeface="Roboto"/>
              </a:rPr>
              <a:t> </a:t>
            </a:r>
            <a:r>
              <a:rPr sz="1400" i="1" spc="-20" dirty="0">
                <a:latin typeface="Roboto"/>
                <a:cs typeface="Roboto"/>
              </a:rPr>
              <a:t>inveíses</a:t>
            </a:r>
            <a:r>
              <a:rPr sz="1400" i="1" spc="30" dirty="0">
                <a:latin typeface="Roboto"/>
                <a:cs typeface="Roboto"/>
              </a:rPr>
              <a:t> </a:t>
            </a:r>
            <a:r>
              <a:rPr sz="1400" i="1" spc="-25" dirty="0">
                <a:latin typeface="Roboto"/>
                <a:cs typeface="Roboto"/>
              </a:rPr>
              <a:t>les</a:t>
            </a:r>
            <a:r>
              <a:rPr sz="1400" i="1" dirty="0">
                <a:latin typeface="Roboto"/>
                <a:cs typeface="Roboto"/>
              </a:rPr>
              <a:t> </a:t>
            </a:r>
            <a:r>
              <a:rPr sz="1400" i="1" spc="-35" dirty="0">
                <a:latin typeface="Roboto"/>
                <a:cs typeface="Roboto"/>
              </a:rPr>
              <a:t>indices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7676388" y="3704844"/>
            <a:ext cx="2798445" cy="1523494"/>
          </a:xfrm>
          <a:prstGeom prst="rect">
            <a:avLst/>
          </a:prstGeom>
          <a:ln w="9525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500" dirty="0">
              <a:latin typeface="Times New Roman"/>
              <a:cs typeface="Times New Roman"/>
            </a:endParaRPr>
          </a:p>
          <a:p>
            <a:pPr marL="201930" marR="141605">
              <a:lnSpc>
                <a:spcPct val="100000"/>
              </a:lnSpc>
            </a:pPr>
            <a:r>
              <a:rPr lang="en-CA" sz="1400" b="1" i="1" spc="60" dirty="0">
                <a:latin typeface="Roboto Cn"/>
                <a:cs typeface="Roboto Cn"/>
              </a:rPr>
              <a:t>t</a:t>
            </a:r>
            <a:r>
              <a:rPr sz="1350" b="1" i="1" spc="89" baseline="-21604" dirty="0">
                <a:latin typeface="Roboto Cn"/>
                <a:cs typeface="Roboto Cn"/>
              </a:rPr>
              <a:t>j</a:t>
            </a:r>
            <a:r>
              <a:rPr sz="1350" b="1" i="1" spc="225" baseline="-21604" dirty="0">
                <a:latin typeface="Roboto Cn"/>
                <a:cs typeface="Roboto Cn"/>
              </a:rPr>
              <a:t> </a:t>
            </a:r>
            <a:r>
              <a:rPr sz="1400" spc="-10" dirty="0">
                <a:latin typeface="Roboto"/>
                <a:cs typeface="Roboto"/>
              </a:rPr>
              <a:t>est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20" dirty="0">
                <a:latin typeface="Roboto"/>
                <a:cs typeface="Roboto"/>
              </a:rPr>
              <a:t>la </a:t>
            </a:r>
            <a:r>
              <a:rPr sz="1400" spc="5" dirty="0" err="1">
                <a:latin typeface="Roboto"/>
                <a:cs typeface="Roboto"/>
              </a:rPr>
              <a:t>valeu</a:t>
            </a:r>
            <a:r>
              <a:rPr lang="fr-CA" sz="1400" spc="5" dirty="0">
                <a:latin typeface="Roboto"/>
                <a:cs typeface="Roboto"/>
              </a:rPr>
              <a:t>r</a:t>
            </a:r>
            <a:r>
              <a:rPr sz="1400" spc="-15" dirty="0">
                <a:latin typeface="Roboto"/>
                <a:cs typeface="Roboto"/>
              </a:rPr>
              <a:t> à</a:t>
            </a:r>
            <a:r>
              <a:rPr sz="1400" spc="10" dirty="0">
                <a:latin typeface="Roboto"/>
                <a:cs typeface="Roboto"/>
              </a:rPr>
              <a:t> </a:t>
            </a:r>
            <a:r>
              <a:rPr sz="1400" spc="30" dirty="0">
                <a:latin typeface="Roboto"/>
                <a:cs typeface="Roboto"/>
              </a:rPr>
              <a:t>p</a:t>
            </a:r>
            <a:r>
              <a:rPr lang="fr-CA" sz="1400" spc="30" dirty="0">
                <a:latin typeface="Roboto"/>
                <a:cs typeface="Roboto"/>
              </a:rPr>
              <a:t>r</a:t>
            </a:r>
            <a:r>
              <a:rPr sz="1400" spc="30" dirty="0" err="1">
                <a:latin typeface="Roboto"/>
                <a:cs typeface="Roboto"/>
              </a:rPr>
              <a:t>édi</a:t>
            </a:r>
            <a:r>
              <a:rPr lang="fr-CA" sz="1400" spc="30" dirty="0">
                <a:latin typeface="Roboto"/>
                <a:cs typeface="Roboto"/>
              </a:rPr>
              <a:t>r</a:t>
            </a:r>
            <a:r>
              <a:rPr sz="1400" spc="30" dirty="0">
                <a:latin typeface="Roboto"/>
                <a:cs typeface="Roboto"/>
              </a:rPr>
              <a:t>e</a:t>
            </a:r>
            <a:r>
              <a:rPr sz="1400" spc="-45" dirty="0">
                <a:latin typeface="Roboto"/>
                <a:cs typeface="Roboto"/>
              </a:rPr>
              <a:t> </a:t>
            </a:r>
            <a:r>
              <a:rPr sz="1400" dirty="0">
                <a:latin typeface="Roboto"/>
                <a:cs typeface="Roboto"/>
              </a:rPr>
              <a:t>(ce </a:t>
            </a:r>
            <a:r>
              <a:rPr sz="1400" spc="-15" dirty="0">
                <a:latin typeface="Roboto"/>
                <a:cs typeface="Roboto"/>
              </a:rPr>
              <a:t>que </a:t>
            </a:r>
            <a:r>
              <a:rPr sz="1400" spc="-335" dirty="0">
                <a:latin typeface="Roboto"/>
                <a:cs typeface="Roboto"/>
              </a:rPr>
              <a:t> </a:t>
            </a:r>
            <a:r>
              <a:rPr sz="1400" spc="-25" dirty="0">
                <a:latin typeface="Roboto"/>
                <a:cs typeface="Roboto"/>
              </a:rPr>
              <a:t>nous</a:t>
            </a:r>
            <a:r>
              <a:rPr sz="1400" spc="3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appelions</a:t>
            </a:r>
            <a:r>
              <a:rPr sz="1400" spc="-5" dirty="0">
                <a:latin typeface="Roboto"/>
                <a:cs typeface="Roboto"/>
              </a:rPr>
              <a:t> </a:t>
            </a:r>
            <a:r>
              <a:rPr sz="1400" b="1" i="1" spc="50" dirty="0">
                <a:latin typeface="Roboto Cn"/>
                <a:cs typeface="Roboto Cn"/>
              </a:rPr>
              <a:t>y</a:t>
            </a:r>
            <a:r>
              <a:rPr sz="1400" b="1" i="1" spc="60" dirty="0">
                <a:latin typeface="Roboto Cn"/>
                <a:cs typeface="Roboto Cn"/>
              </a:rPr>
              <a:t> </a:t>
            </a:r>
            <a:r>
              <a:rPr sz="1400" spc="-20" dirty="0">
                <a:latin typeface="Roboto"/>
                <a:cs typeface="Roboto"/>
              </a:rPr>
              <a:t>avant)</a:t>
            </a:r>
            <a:endParaRPr sz="1400" dirty="0">
              <a:latin typeface="Roboto"/>
              <a:cs typeface="Roboto"/>
            </a:endParaRPr>
          </a:p>
          <a:p>
            <a:pPr>
              <a:lnSpc>
                <a:spcPct val="100000"/>
              </a:lnSpc>
            </a:pPr>
            <a:endParaRPr sz="1400" dirty="0">
              <a:latin typeface="Roboto"/>
              <a:cs typeface="Roboto"/>
            </a:endParaRPr>
          </a:p>
          <a:p>
            <a:pPr marL="201930" marR="198120">
              <a:lnSpc>
                <a:spcPct val="100000"/>
              </a:lnSpc>
              <a:spcBef>
                <a:spcPts val="5"/>
              </a:spcBef>
            </a:pPr>
            <a:r>
              <a:rPr sz="1400" b="1" i="1" spc="45" dirty="0">
                <a:latin typeface="Roboto Cn"/>
                <a:cs typeface="Roboto Cn"/>
              </a:rPr>
              <a:t>o</a:t>
            </a:r>
            <a:r>
              <a:rPr sz="1350" b="1" i="1" spc="67" baseline="-21604" dirty="0">
                <a:latin typeface="Roboto Cn"/>
                <a:cs typeface="Roboto Cn"/>
              </a:rPr>
              <a:t>j</a:t>
            </a:r>
            <a:r>
              <a:rPr sz="1350" b="1" i="1" spc="187" baseline="-21604" dirty="0">
                <a:latin typeface="Roboto Cn"/>
                <a:cs typeface="Roboto Cn"/>
              </a:rPr>
              <a:t> </a:t>
            </a:r>
            <a:r>
              <a:rPr sz="1400" spc="-10" dirty="0">
                <a:latin typeface="Roboto"/>
                <a:cs typeface="Roboto"/>
              </a:rPr>
              <a:t>est</a:t>
            </a:r>
            <a:r>
              <a:rPr sz="1400" spc="-5" dirty="0">
                <a:latin typeface="Roboto"/>
                <a:cs typeface="Roboto"/>
              </a:rPr>
              <a:t> </a:t>
            </a:r>
            <a:r>
              <a:rPr sz="1400" spc="-20" dirty="0">
                <a:latin typeface="Roboto"/>
                <a:cs typeface="Roboto"/>
              </a:rPr>
              <a:t>la </a:t>
            </a:r>
            <a:r>
              <a:rPr sz="1400" dirty="0">
                <a:latin typeface="Roboto"/>
                <a:cs typeface="Roboto"/>
              </a:rPr>
              <a:t>píédiction</a:t>
            </a:r>
            <a:r>
              <a:rPr sz="1400" spc="15" dirty="0">
                <a:latin typeface="Roboto"/>
                <a:cs typeface="Roboto"/>
              </a:rPr>
              <a:t> </a:t>
            </a:r>
            <a:r>
              <a:rPr sz="1400" spc="-20" dirty="0">
                <a:latin typeface="Roboto"/>
                <a:cs typeface="Roboto"/>
              </a:rPr>
              <a:t>du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système </a:t>
            </a:r>
            <a:r>
              <a:rPr sz="1400" spc="-335" dirty="0">
                <a:latin typeface="Roboto"/>
                <a:cs typeface="Roboto"/>
              </a:rPr>
              <a:t> </a:t>
            </a:r>
            <a:r>
              <a:rPr sz="1400" dirty="0">
                <a:latin typeface="Roboto"/>
                <a:cs typeface="Roboto"/>
              </a:rPr>
              <a:t>(ce</a:t>
            </a:r>
            <a:r>
              <a:rPr sz="1400" spc="5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que</a:t>
            </a:r>
            <a:r>
              <a:rPr sz="1400" spc="10" dirty="0">
                <a:latin typeface="Roboto"/>
                <a:cs typeface="Roboto"/>
              </a:rPr>
              <a:t> </a:t>
            </a:r>
            <a:r>
              <a:rPr sz="1400" spc="-25" dirty="0">
                <a:latin typeface="Roboto"/>
                <a:cs typeface="Roboto"/>
              </a:rPr>
              <a:t>nous</a:t>
            </a:r>
            <a:r>
              <a:rPr sz="1400" spc="5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appelions</a:t>
            </a:r>
            <a:endParaRPr sz="1400" dirty="0">
              <a:latin typeface="Roboto"/>
              <a:cs typeface="Roboto"/>
            </a:endParaRPr>
          </a:p>
          <a:p>
            <a:pPr marL="201930">
              <a:lnSpc>
                <a:spcPct val="100000"/>
              </a:lnSpc>
            </a:pPr>
            <a:r>
              <a:rPr sz="1400" spc="-15" dirty="0">
                <a:latin typeface="Roboto"/>
                <a:cs typeface="Roboto"/>
              </a:rPr>
              <a:t>avant)</a:t>
            </a:r>
            <a:endParaRPr sz="1400" dirty="0">
              <a:latin typeface="Roboto"/>
              <a:cs typeface="Roboto"/>
            </a:endParaRPr>
          </a:p>
        </p:txBody>
      </p:sp>
      <p:pic>
        <p:nvPicPr>
          <p:cNvPr id="28" name="object 2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796271" y="4782311"/>
            <a:ext cx="143255" cy="274319"/>
          </a:xfrm>
          <a:prstGeom prst="rect">
            <a:avLst/>
          </a:prstGeom>
        </p:spPr>
      </p:pic>
      <p:sp>
        <p:nvSpPr>
          <p:cNvPr id="29" name="object 2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79</a:t>
            </a:fld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8761" y="808481"/>
            <a:ext cx="4349115" cy="25590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00" b="1" spc="30" dirty="0">
                <a:solidFill>
                  <a:srgbClr val="404040"/>
                </a:solidFill>
                <a:latin typeface="Trebuchet MS"/>
                <a:cs typeface="Trebuchet MS"/>
              </a:rPr>
              <a:t>EXEMPLES</a:t>
            </a:r>
            <a:r>
              <a:rPr sz="1500" b="1" spc="-16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1500" b="1" spc="-8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-20" dirty="0">
                <a:solidFill>
                  <a:srgbClr val="404040"/>
                </a:solidFill>
                <a:latin typeface="Trebuchet MS"/>
                <a:cs typeface="Trebuchet MS"/>
              </a:rPr>
              <a:t>TRANSFORMATIONS</a:t>
            </a:r>
            <a:r>
              <a:rPr sz="15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500" b="1" spc="-15" dirty="0">
                <a:solidFill>
                  <a:srgbClr val="404040"/>
                </a:solidFill>
                <a:latin typeface="Trebuchet MS"/>
                <a:cs typeface="Trebuchet MS"/>
              </a:rPr>
              <a:t>NON-LINÉAIRES</a:t>
            </a:r>
            <a:endParaRPr sz="15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3867" y="3916244"/>
            <a:ext cx="3246951" cy="222558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13347" y="1469991"/>
            <a:ext cx="3144689" cy="2137985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225624" y="1460403"/>
            <a:ext cx="3257284" cy="22638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138671" y="3983735"/>
            <a:ext cx="3206496" cy="1984248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8235822" y="6041542"/>
            <a:ext cx="852805" cy="194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15" dirty="0">
                <a:latin typeface="Roboto"/>
                <a:cs typeface="Roboto"/>
              </a:rPr>
              <a:t>Step</a:t>
            </a:r>
            <a:r>
              <a:rPr sz="1100" spc="-25" dirty="0">
                <a:latin typeface="Roboto"/>
                <a:cs typeface="Roboto"/>
              </a:rPr>
              <a:t> </a:t>
            </a:r>
            <a:r>
              <a:rPr sz="1100" spc="-15" dirty="0">
                <a:latin typeface="Roboto"/>
                <a:cs typeface="Roboto"/>
              </a:rPr>
              <a:t>function</a:t>
            </a:r>
            <a:endParaRPr sz="1100">
              <a:latin typeface="Roboto"/>
              <a:cs typeface="Robot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539473" y="6515124"/>
            <a:ext cx="24828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8</a:t>
            </a:fld>
            <a:endParaRPr sz="12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24967" y="845565"/>
            <a:ext cx="2896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5" dirty="0">
                <a:solidFill>
                  <a:srgbClr val="404040"/>
                </a:solidFill>
                <a:latin typeface="Trebuchet MS"/>
                <a:cs typeface="Trebuchet MS"/>
              </a:rPr>
              <a:t>PERCEPTRON</a:t>
            </a:r>
            <a:r>
              <a:rPr sz="1800" b="1" spc="-114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-35" dirty="0">
                <a:solidFill>
                  <a:srgbClr val="404040"/>
                </a:solidFill>
                <a:latin typeface="Trebuchet MS"/>
                <a:cs typeface="Trebuchet MS"/>
              </a:rPr>
              <a:t>MULTINOMIAL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26844" y="3155949"/>
            <a:ext cx="6633209" cy="100266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u="sng" spc="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Non-</a:t>
            </a:r>
            <a:r>
              <a:rPr sz="1600" b="1" u="sng" spc="5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linéa</a:t>
            </a:r>
            <a:r>
              <a:rPr lang="fr-CA" sz="1600" b="1" u="sng" spc="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r</a:t>
            </a:r>
            <a:r>
              <a:rPr sz="1600" b="1" u="sng" spc="5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ité</a:t>
            </a:r>
            <a:endParaRPr sz="1600" dirty="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00" dirty="0">
              <a:latin typeface="Roboto"/>
              <a:cs typeface="Roboto"/>
            </a:endParaRPr>
          </a:p>
          <a:p>
            <a:pPr marL="12700" marR="5080">
              <a:lnSpc>
                <a:spcPct val="100000"/>
              </a:lnSpc>
            </a:pPr>
            <a:r>
              <a:rPr sz="1600" spc="-10" dirty="0">
                <a:latin typeface="Roboto"/>
                <a:cs typeface="Roboto"/>
              </a:rPr>
              <a:t>Supposons </a:t>
            </a:r>
            <a:r>
              <a:rPr sz="1600" b="1" spc="5" dirty="0">
                <a:latin typeface="Roboto"/>
                <a:cs typeface="Roboto"/>
              </a:rPr>
              <a:t>m </a:t>
            </a:r>
            <a:r>
              <a:rPr sz="1600" spc="-5" dirty="0">
                <a:latin typeface="Roboto"/>
                <a:cs typeface="Roboto"/>
              </a:rPr>
              <a:t>classes.</a:t>
            </a:r>
            <a:r>
              <a:rPr sz="1600" dirty="0">
                <a:latin typeface="Roboto"/>
                <a:cs typeface="Roboto"/>
              </a:rPr>
              <a:t> </a:t>
            </a:r>
            <a:r>
              <a:rPr sz="1600" spc="5" dirty="0">
                <a:latin typeface="Roboto"/>
                <a:cs typeface="Roboto"/>
              </a:rPr>
              <a:t>Au </a:t>
            </a:r>
            <a:r>
              <a:rPr sz="1600" spc="-15" dirty="0">
                <a:latin typeface="Roboto"/>
                <a:cs typeface="Roboto"/>
              </a:rPr>
              <a:t>lieu </a:t>
            </a:r>
            <a:r>
              <a:rPr sz="1600" spc="5" dirty="0">
                <a:latin typeface="Roboto"/>
                <a:cs typeface="Roboto"/>
              </a:rPr>
              <a:t>de </a:t>
            </a:r>
            <a:r>
              <a:rPr sz="1600" spc="-15" dirty="0">
                <a:latin typeface="Roboto"/>
                <a:cs typeface="Roboto"/>
              </a:rPr>
              <a:t>la </a:t>
            </a:r>
            <a:r>
              <a:rPr sz="1600" dirty="0">
                <a:latin typeface="Roboto"/>
                <a:cs typeface="Roboto"/>
              </a:rPr>
              <a:t>sigmoïde, </a:t>
            </a:r>
            <a:r>
              <a:rPr sz="1600" spc="-15" dirty="0">
                <a:latin typeface="Roboto"/>
                <a:cs typeface="Roboto"/>
              </a:rPr>
              <a:t>maintenant la </a:t>
            </a:r>
            <a:r>
              <a:rPr sz="1600" spc="15" dirty="0">
                <a:latin typeface="Roboto"/>
                <a:cs typeface="Roboto"/>
              </a:rPr>
              <a:t>so</a:t>
            </a:r>
            <a:r>
              <a:rPr lang="fr-CA" sz="1600" spc="15" dirty="0">
                <a:latin typeface="Roboto"/>
                <a:cs typeface="Roboto"/>
              </a:rPr>
              <a:t>r</a:t>
            </a:r>
            <a:r>
              <a:rPr sz="1600" spc="15" dirty="0">
                <a:latin typeface="Roboto"/>
                <a:cs typeface="Roboto"/>
              </a:rPr>
              <a:t>tie </a:t>
            </a:r>
            <a:r>
              <a:rPr sz="1600" spc="35" dirty="0" err="1">
                <a:latin typeface="Roboto"/>
                <a:cs typeface="Roboto"/>
              </a:rPr>
              <a:t>su</a:t>
            </a:r>
            <a:r>
              <a:rPr lang="fr-CA" sz="1600" spc="35" dirty="0">
                <a:latin typeface="Roboto"/>
                <a:cs typeface="Roboto"/>
              </a:rPr>
              <a:t>r</a:t>
            </a:r>
            <a:r>
              <a:rPr sz="1600" spc="35" dirty="0">
                <a:latin typeface="Roboto"/>
                <a:cs typeface="Roboto"/>
              </a:rPr>
              <a:t> </a:t>
            </a:r>
            <a:r>
              <a:rPr sz="1600" spc="-5" dirty="0">
                <a:latin typeface="Roboto"/>
                <a:cs typeface="Roboto"/>
              </a:rPr>
              <a:t>le </a:t>
            </a:r>
            <a:r>
              <a:rPr sz="1600" spc="-385" dirty="0">
                <a:latin typeface="Roboto"/>
                <a:cs typeface="Roboto"/>
              </a:rPr>
              <a:t> </a:t>
            </a:r>
            <a:r>
              <a:rPr sz="1600" spc="-10" dirty="0">
                <a:latin typeface="Roboto"/>
                <a:cs typeface="Roboto"/>
              </a:rPr>
              <a:t>noeud </a:t>
            </a:r>
            <a:r>
              <a:rPr sz="1600" b="1" dirty="0">
                <a:latin typeface="Roboto"/>
                <a:cs typeface="Roboto"/>
              </a:rPr>
              <a:t>k</a:t>
            </a:r>
            <a:r>
              <a:rPr sz="1600" b="1" spc="-10" dirty="0">
                <a:latin typeface="Roboto"/>
                <a:cs typeface="Roboto"/>
              </a:rPr>
              <a:t> </a:t>
            </a:r>
            <a:r>
              <a:rPr sz="1600" b="1" spc="-5" dirty="0">
                <a:latin typeface="Roboto"/>
                <a:cs typeface="Roboto"/>
              </a:rPr>
              <a:t>(</a:t>
            </a:r>
            <a:r>
              <a:rPr sz="1600" spc="-5" dirty="0">
                <a:latin typeface="Roboto"/>
                <a:cs typeface="Roboto"/>
              </a:rPr>
              <a:t>classe</a:t>
            </a:r>
            <a:r>
              <a:rPr sz="1600" spc="-20" dirty="0">
                <a:latin typeface="Roboto"/>
                <a:cs typeface="Roboto"/>
              </a:rPr>
              <a:t> </a:t>
            </a:r>
            <a:r>
              <a:rPr sz="1600" spc="-5" dirty="0">
                <a:latin typeface="Roboto"/>
                <a:cs typeface="Roboto"/>
              </a:rPr>
              <a:t>k)</a:t>
            </a:r>
            <a:r>
              <a:rPr sz="1600" b="1" spc="-5" dirty="0">
                <a:latin typeface="Roboto"/>
                <a:cs typeface="Roboto"/>
              </a:rPr>
              <a:t>,</a:t>
            </a:r>
            <a:r>
              <a:rPr sz="1600" b="1" spc="25" dirty="0">
                <a:latin typeface="Roboto"/>
                <a:cs typeface="Roboto"/>
              </a:rPr>
              <a:t> </a:t>
            </a:r>
            <a:r>
              <a:rPr sz="1600" spc="25" dirty="0">
                <a:latin typeface="Roboto"/>
                <a:cs typeface="Roboto"/>
              </a:rPr>
              <a:t>pa</a:t>
            </a:r>
            <a:r>
              <a:rPr lang="fr-CA" sz="1600" spc="25" dirty="0">
                <a:latin typeface="Roboto"/>
                <a:cs typeface="Roboto"/>
              </a:rPr>
              <a:t>r</a:t>
            </a:r>
            <a:r>
              <a:rPr sz="1600" spc="25" dirty="0">
                <a:latin typeface="Roboto"/>
                <a:cs typeface="Roboto"/>
              </a:rPr>
              <a:t>mi</a:t>
            </a:r>
            <a:r>
              <a:rPr sz="1600" spc="-10" dirty="0">
                <a:latin typeface="Roboto"/>
                <a:cs typeface="Roboto"/>
              </a:rPr>
              <a:t> </a:t>
            </a:r>
            <a:r>
              <a:rPr sz="1600" b="1" spc="5" dirty="0">
                <a:latin typeface="Roboto"/>
                <a:cs typeface="Roboto"/>
              </a:rPr>
              <a:t>m</a:t>
            </a:r>
            <a:r>
              <a:rPr sz="1600" b="1" spc="-15" dirty="0">
                <a:latin typeface="Roboto"/>
                <a:cs typeface="Roboto"/>
              </a:rPr>
              <a:t> </a:t>
            </a:r>
            <a:r>
              <a:rPr sz="1600" spc="-5" dirty="0">
                <a:latin typeface="Roboto"/>
                <a:cs typeface="Roboto"/>
              </a:rPr>
              <a:t>noeuds,</a:t>
            </a:r>
            <a:r>
              <a:rPr sz="1600" spc="-35" dirty="0">
                <a:latin typeface="Roboto"/>
                <a:cs typeface="Roboto"/>
              </a:rPr>
              <a:t> </a:t>
            </a:r>
            <a:r>
              <a:rPr sz="1600" spc="5" dirty="0">
                <a:latin typeface="Roboto"/>
                <a:cs typeface="Roboto"/>
              </a:rPr>
              <a:t>est</a:t>
            </a:r>
            <a:r>
              <a:rPr sz="1600" spc="-30" dirty="0">
                <a:latin typeface="Roboto"/>
                <a:cs typeface="Roboto"/>
              </a:rPr>
              <a:t> </a:t>
            </a:r>
            <a:r>
              <a:rPr sz="1600" spc="-10" dirty="0" err="1">
                <a:latin typeface="Roboto"/>
                <a:cs typeface="Roboto"/>
              </a:rPr>
              <a:t>donné</a:t>
            </a:r>
            <a:r>
              <a:rPr sz="1600" spc="5" dirty="0">
                <a:latin typeface="Roboto"/>
                <a:cs typeface="Roboto"/>
              </a:rPr>
              <a:t> </a:t>
            </a:r>
            <a:r>
              <a:rPr sz="1600" spc="40" dirty="0">
                <a:latin typeface="Roboto"/>
                <a:cs typeface="Roboto"/>
              </a:rPr>
              <a:t>pa</a:t>
            </a:r>
            <a:r>
              <a:rPr lang="fr-CA" sz="1600" spc="40" dirty="0">
                <a:latin typeface="Roboto"/>
                <a:cs typeface="Roboto"/>
              </a:rPr>
              <a:t>r</a:t>
            </a:r>
            <a:r>
              <a:rPr sz="1600" dirty="0">
                <a:latin typeface="Roboto"/>
                <a:cs typeface="Roboto"/>
              </a:rPr>
              <a:t> </a:t>
            </a:r>
            <a:r>
              <a:rPr sz="1600" spc="-20" dirty="0">
                <a:latin typeface="Roboto"/>
                <a:cs typeface="Roboto"/>
              </a:rPr>
              <a:t>l'équation</a:t>
            </a:r>
            <a:r>
              <a:rPr sz="1600" spc="-10" dirty="0">
                <a:latin typeface="Roboto"/>
                <a:cs typeface="Roboto"/>
              </a:rPr>
              <a:t> </a:t>
            </a:r>
            <a:r>
              <a:rPr sz="1600" spc="-20" dirty="0">
                <a:latin typeface="Roboto"/>
                <a:cs typeface="Roboto"/>
              </a:rPr>
              <a:t>de</a:t>
            </a:r>
            <a:r>
              <a:rPr sz="1600" dirty="0">
                <a:latin typeface="Roboto"/>
                <a:cs typeface="Roboto"/>
              </a:rPr>
              <a:t> </a:t>
            </a:r>
            <a:r>
              <a:rPr sz="1600" b="1" spc="-5" dirty="0">
                <a:latin typeface="Roboto"/>
                <a:cs typeface="Roboto"/>
              </a:rPr>
              <a:t>softmax</a:t>
            </a:r>
            <a:r>
              <a:rPr sz="1600" spc="-5" dirty="0">
                <a:latin typeface="Roboto"/>
                <a:cs typeface="Roboto"/>
              </a:rPr>
              <a:t>:</a:t>
            </a:r>
            <a:endParaRPr sz="1600" dirty="0">
              <a:latin typeface="Roboto"/>
              <a:cs typeface="Robo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26844" y="1917954"/>
            <a:ext cx="1011556" cy="25968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u="sng" spc="-30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L</a:t>
            </a:r>
            <a:r>
              <a:rPr sz="1600" b="1" u="sng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in</a:t>
            </a:r>
            <a:r>
              <a:rPr sz="1600" b="1" u="sng" spc="65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éa</a:t>
            </a:r>
            <a:r>
              <a:rPr lang="fr-CA" sz="1600" b="1" u="sng" spc="6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r</a:t>
            </a:r>
            <a:r>
              <a:rPr sz="1600" b="1" u="sng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i</a:t>
            </a:r>
            <a:r>
              <a:rPr sz="1600" b="1" u="sng" spc="-10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t</a:t>
            </a:r>
            <a:r>
              <a:rPr sz="1600" b="1" u="sng" spc="30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é</a:t>
            </a:r>
            <a:endParaRPr sz="1600" dirty="0">
              <a:latin typeface="Roboto"/>
              <a:cs typeface="Roboto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80</a:t>
            </a:fld>
            <a:endParaRPr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E4B56A5-A388-8FFD-65CA-8C7B31DED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047797"/>
            <a:ext cx="2073749" cy="10992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48B2212-D49F-DD41-821D-4888DBDA5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4128" y="4495800"/>
            <a:ext cx="2218640" cy="1028150"/>
          </a:xfrm>
          <a:prstGeom prst="rect">
            <a:avLst/>
          </a:prstGeom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05383" y="988898"/>
            <a:ext cx="289814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20" dirty="0">
                <a:solidFill>
                  <a:srgbClr val="404040"/>
                </a:solidFill>
                <a:latin typeface="Trebuchet MS"/>
                <a:cs typeface="Trebuchet MS"/>
              </a:rPr>
              <a:t>P</a:t>
            </a:r>
            <a:r>
              <a:rPr sz="1800" b="1" spc="40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15" dirty="0">
                <a:solidFill>
                  <a:srgbClr val="404040"/>
                </a:solidFill>
                <a:latin typeface="Trebuchet MS"/>
                <a:cs typeface="Trebuchet MS"/>
              </a:rPr>
              <a:t>RCE</a:t>
            </a:r>
            <a:r>
              <a:rPr sz="1800" b="1" spc="10" dirty="0">
                <a:solidFill>
                  <a:srgbClr val="404040"/>
                </a:solidFill>
                <a:latin typeface="Trebuchet MS"/>
                <a:cs typeface="Trebuchet MS"/>
              </a:rPr>
              <a:t>P</a:t>
            </a:r>
            <a:r>
              <a:rPr sz="1800" b="1" spc="-22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800" b="1" spc="5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800" b="1" spc="-85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800" b="1" spc="-7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8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195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800" b="1" spc="-50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800" b="1" spc="-185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800" b="1" spc="-22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800" b="1" spc="-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800" b="1" spc="-2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800" b="1" spc="4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800" b="1" spc="3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800" b="1" spc="-10" dirty="0">
                <a:solidFill>
                  <a:srgbClr val="404040"/>
                </a:solidFill>
                <a:latin typeface="Trebuchet MS"/>
                <a:cs typeface="Trebuchet MS"/>
              </a:rPr>
              <a:t>IA</a:t>
            </a:r>
            <a:r>
              <a:rPr sz="1800" b="1" spc="-9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25194" y="4966208"/>
            <a:ext cx="8176006" cy="25968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600" spc="-10" dirty="0">
                <a:latin typeface="Roboto"/>
                <a:cs typeface="Roboto"/>
              </a:rPr>
              <a:t>avec</a:t>
            </a:r>
            <a:r>
              <a:rPr sz="1600" spc="10" dirty="0">
                <a:latin typeface="Roboto"/>
                <a:cs typeface="Roboto"/>
              </a:rPr>
              <a:t> </a:t>
            </a:r>
            <a:r>
              <a:rPr lang="en-CA" sz="1600" b="1" i="1" spc="70" dirty="0">
                <a:latin typeface="Roboto Cn"/>
                <a:cs typeface="Roboto Cn"/>
              </a:rPr>
              <a:t>t</a:t>
            </a:r>
            <a:r>
              <a:rPr sz="1575" b="1" i="1" spc="104" baseline="-21164" dirty="0">
                <a:latin typeface="Roboto Cn"/>
                <a:cs typeface="Roboto Cn"/>
              </a:rPr>
              <a:t>j</a:t>
            </a:r>
            <a:r>
              <a:rPr sz="1575" b="1" i="1" spc="270" baseline="-21164" dirty="0">
                <a:latin typeface="Roboto Cn"/>
                <a:cs typeface="Roboto Cn"/>
              </a:rPr>
              <a:t> </a:t>
            </a:r>
            <a:r>
              <a:rPr sz="1600" spc="20" dirty="0">
                <a:latin typeface="Roboto"/>
                <a:cs typeface="Roboto"/>
              </a:rPr>
              <a:t>(ta</a:t>
            </a:r>
            <a:r>
              <a:rPr lang="fr-CA" sz="1600" spc="20" dirty="0">
                <a:latin typeface="Roboto"/>
                <a:cs typeface="Roboto"/>
              </a:rPr>
              <a:t>r</a:t>
            </a:r>
            <a:r>
              <a:rPr sz="1600" spc="20" dirty="0">
                <a:latin typeface="Roboto"/>
                <a:cs typeface="Roboto"/>
              </a:rPr>
              <a:t>get)</a:t>
            </a:r>
            <a:r>
              <a:rPr sz="1600" spc="-50" dirty="0">
                <a:latin typeface="Roboto"/>
                <a:cs typeface="Roboto"/>
              </a:rPr>
              <a:t> </a:t>
            </a:r>
            <a:r>
              <a:rPr sz="1600" spc="5" dirty="0" err="1">
                <a:latin typeface="Roboto"/>
                <a:cs typeface="Roboto"/>
              </a:rPr>
              <a:t>comme</a:t>
            </a:r>
            <a:r>
              <a:rPr sz="1600" spc="-25" dirty="0">
                <a:latin typeface="Roboto"/>
                <a:cs typeface="Roboto"/>
              </a:rPr>
              <a:t> </a:t>
            </a:r>
            <a:r>
              <a:rPr sz="1600" spc="5" dirty="0" err="1">
                <a:latin typeface="Roboto"/>
                <a:cs typeface="Roboto"/>
              </a:rPr>
              <a:t>valeu</a:t>
            </a:r>
            <a:r>
              <a:rPr lang="fr-CA" sz="1600" spc="5" dirty="0">
                <a:latin typeface="Roboto"/>
                <a:cs typeface="Roboto"/>
              </a:rPr>
              <a:t>r</a:t>
            </a:r>
            <a:r>
              <a:rPr sz="1600" spc="-5" dirty="0">
                <a:latin typeface="Roboto"/>
                <a:cs typeface="Roboto"/>
              </a:rPr>
              <a:t> à</a:t>
            </a:r>
            <a:r>
              <a:rPr sz="1600" dirty="0">
                <a:latin typeface="Roboto"/>
                <a:cs typeface="Roboto"/>
              </a:rPr>
              <a:t> </a:t>
            </a:r>
            <a:r>
              <a:rPr sz="1600" spc="40" dirty="0">
                <a:latin typeface="Roboto"/>
                <a:cs typeface="Roboto"/>
              </a:rPr>
              <a:t>p</a:t>
            </a:r>
            <a:r>
              <a:rPr lang="fr-CA" sz="1600" spc="40" dirty="0">
                <a:latin typeface="Roboto"/>
                <a:cs typeface="Roboto"/>
              </a:rPr>
              <a:t>r</a:t>
            </a:r>
            <a:r>
              <a:rPr sz="1600" spc="40" dirty="0" err="1">
                <a:latin typeface="Roboto"/>
                <a:cs typeface="Roboto"/>
              </a:rPr>
              <a:t>édi</a:t>
            </a:r>
            <a:r>
              <a:rPr lang="fr-CA" sz="1600" spc="40" dirty="0">
                <a:latin typeface="Roboto"/>
                <a:cs typeface="Roboto"/>
              </a:rPr>
              <a:t>r</a:t>
            </a:r>
            <a:r>
              <a:rPr sz="1600" spc="40" dirty="0">
                <a:latin typeface="Roboto"/>
                <a:cs typeface="Roboto"/>
              </a:rPr>
              <a:t>e</a:t>
            </a:r>
            <a:r>
              <a:rPr sz="1600" spc="-50" dirty="0">
                <a:latin typeface="Roboto"/>
                <a:cs typeface="Roboto"/>
              </a:rPr>
              <a:t> </a:t>
            </a:r>
            <a:r>
              <a:rPr sz="1600" spc="5" dirty="0">
                <a:latin typeface="Roboto"/>
                <a:cs typeface="Roboto"/>
              </a:rPr>
              <a:t>(0,1)</a:t>
            </a:r>
            <a:r>
              <a:rPr sz="1600" spc="-20" dirty="0">
                <a:latin typeface="Roboto"/>
                <a:cs typeface="Roboto"/>
              </a:rPr>
              <a:t> </a:t>
            </a:r>
            <a:r>
              <a:rPr sz="1600" dirty="0">
                <a:latin typeface="Roboto"/>
                <a:cs typeface="Roboto"/>
              </a:rPr>
              <a:t>et</a:t>
            </a:r>
            <a:r>
              <a:rPr sz="1600" spc="20" dirty="0">
                <a:latin typeface="Roboto"/>
                <a:cs typeface="Roboto"/>
              </a:rPr>
              <a:t> </a:t>
            </a:r>
            <a:r>
              <a:rPr sz="1600" b="1" i="1" spc="55" dirty="0">
                <a:latin typeface="Roboto Cn"/>
                <a:cs typeface="Roboto Cn"/>
              </a:rPr>
              <a:t>o</a:t>
            </a:r>
            <a:r>
              <a:rPr sz="1575" b="1" i="1" spc="82" baseline="-21164" dirty="0">
                <a:latin typeface="Roboto Cn"/>
                <a:cs typeface="Roboto Cn"/>
              </a:rPr>
              <a:t>j</a:t>
            </a:r>
            <a:r>
              <a:rPr sz="1575" b="1" i="1" spc="232" baseline="-21164" dirty="0">
                <a:latin typeface="Roboto Cn"/>
                <a:cs typeface="Roboto Cn"/>
              </a:rPr>
              <a:t> </a:t>
            </a:r>
            <a:r>
              <a:rPr sz="1600" spc="5" dirty="0" err="1">
                <a:latin typeface="Roboto"/>
                <a:cs typeface="Roboto"/>
              </a:rPr>
              <a:t>comme</a:t>
            </a:r>
            <a:r>
              <a:rPr sz="1600" spc="-30" dirty="0">
                <a:latin typeface="Roboto"/>
                <a:cs typeface="Roboto"/>
              </a:rPr>
              <a:t> </a:t>
            </a:r>
            <a:r>
              <a:rPr sz="1600" spc="15" dirty="0">
                <a:latin typeface="Roboto"/>
                <a:cs typeface="Roboto"/>
              </a:rPr>
              <a:t>so</a:t>
            </a:r>
            <a:r>
              <a:rPr lang="fr-CA" sz="1600" spc="15" dirty="0">
                <a:latin typeface="Roboto"/>
                <a:cs typeface="Roboto"/>
              </a:rPr>
              <a:t>r</a:t>
            </a:r>
            <a:r>
              <a:rPr sz="1600" spc="15" dirty="0">
                <a:latin typeface="Roboto"/>
                <a:cs typeface="Roboto"/>
              </a:rPr>
              <a:t>tie</a:t>
            </a:r>
            <a:r>
              <a:rPr sz="1600" spc="-25" dirty="0">
                <a:latin typeface="Roboto"/>
                <a:cs typeface="Roboto"/>
              </a:rPr>
              <a:t> </a:t>
            </a:r>
            <a:r>
              <a:rPr sz="1600" spc="10" dirty="0">
                <a:latin typeface="Roboto"/>
                <a:cs typeface="Roboto"/>
              </a:rPr>
              <a:t>(</a:t>
            </a:r>
            <a:r>
              <a:rPr sz="1600" spc="10" dirty="0" err="1">
                <a:latin typeface="Roboto"/>
                <a:cs typeface="Roboto"/>
              </a:rPr>
              <a:t>valeu</a:t>
            </a:r>
            <a:r>
              <a:rPr lang="fr-CA" sz="1600" spc="10" dirty="0">
                <a:latin typeface="Roboto"/>
                <a:cs typeface="Roboto"/>
              </a:rPr>
              <a:t>r</a:t>
            </a:r>
            <a:r>
              <a:rPr sz="1600" spc="-5" dirty="0">
                <a:latin typeface="Roboto"/>
                <a:cs typeface="Roboto"/>
              </a:rPr>
              <a:t> </a:t>
            </a:r>
            <a:r>
              <a:rPr sz="1600" spc="20" dirty="0">
                <a:latin typeface="Roboto"/>
                <a:cs typeface="Roboto"/>
              </a:rPr>
              <a:t>p</a:t>
            </a:r>
            <a:r>
              <a:rPr lang="fr-CA" sz="1600" spc="20" dirty="0">
                <a:latin typeface="Roboto"/>
                <a:cs typeface="Roboto"/>
              </a:rPr>
              <a:t>r</a:t>
            </a:r>
            <a:r>
              <a:rPr sz="1600" spc="20" dirty="0" err="1">
                <a:latin typeface="Roboto"/>
                <a:cs typeface="Roboto"/>
              </a:rPr>
              <a:t>édite</a:t>
            </a:r>
            <a:r>
              <a:rPr sz="1600" spc="20" dirty="0">
                <a:latin typeface="Roboto"/>
                <a:cs typeface="Roboto"/>
              </a:rPr>
              <a:t>)</a:t>
            </a:r>
            <a:endParaRPr sz="1600" dirty="0">
              <a:latin typeface="Roboto"/>
              <a:cs typeface="Robo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50594" y="2005711"/>
            <a:ext cx="7140575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fr-CA" sz="1600" b="1" u="sng" spc="5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F</a:t>
            </a:r>
            <a:r>
              <a:rPr sz="1600" b="1" u="sng" spc="50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onction</a:t>
            </a:r>
            <a:r>
              <a:rPr sz="1600" b="1" u="sng" spc="-95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 </a:t>
            </a:r>
            <a:r>
              <a:rPr sz="1600" b="1" u="sng" spc="50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d’e</a:t>
            </a:r>
            <a:r>
              <a:rPr lang="fr-CA" sz="1600" b="1" u="sng" spc="50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rr</a:t>
            </a:r>
            <a:r>
              <a:rPr sz="1600" b="1" u="sng" spc="50" dirty="0" err="1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eu</a:t>
            </a:r>
            <a:r>
              <a:rPr lang="fr-CA" sz="1600" b="1" u="sng" spc="50" dirty="0">
                <a:uFill>
                  <a:solidFill>
                    <a:srgbClr val="000000"/>
                  </a:solidFill>
                </a:uFill>
                <a:latin typeface="Roboto"/>
                <a:cs typeface="Roboto"/>
              </a:rPr>
              <a:t>r</a:t>
            </a:r>
            <a:endParaRPr sz="1600" dirty="0">
              <a:latin typeface="Roboto"/>
              <a:cs typeface="Roboto"/>
            </a:endParaRPr>
          </a:p>
          <a:p>
            <a:pPr>
              <a:lnSpc>
                <a:spcPct val="100000"/>
              </a:lnSpc>
            </a:pPr>
            <a:endParaRPr sz="1600" dirty="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</a:pPr>
            <a:r>
              <a:rPr sz="1600" spc="45" dirty="0" err="1">
                <a:latin typeface="Roboto"/>
                <a:cs typeface="Roboto"/>
              </a:rPr>
              <a:t>L’e</a:t>
            </a:r>
            <a:r>
              <a:rPr lang="fr-CA" sz="1600" spc="45" dirty="0" err="1">
                <a:latin typeface="Roboto"/>
                <a:cs typeface="Roboto"/>
              </a:rPr>
              <a:t>rr</a:t>
            </a:r>
            <a:r>
              <a:rPr sz="1600" spc="45" dirty="0" err="1">
                <a:latin typeface="Roboto"/>
                <a:cs typeface="Roboto"/>
              </a:rPr>
              <a:t>eu</a:t>
            </a:r>
            <a:r>
              <a:rPr lang="fr-CA" sz="1600" spc="45" dirty="0">
                <a:latin typeface="Roboto"/>
                <a:cs typeface="Roboto"/>
              </a:rPr>
              <a:t>r</a:t>
            </a:r>
            <a:r>
              <a:rPr sz="1600" spc="-80" dirty="0">
                <a:latin typeface="Roboto"/>
                <a:cs typeface="Roboto"/>
              </a:rPr>
              <a:t> </a:t>
            </a:r>
            <a:r>
              <a:rPr sz="1600" dirty="0" err="1">
                <a:latin typeface="Roboto"/>
                <a:cs typeface="Roboto"/>
              </a:rPr>
              <a:t>est</a:t>
            </a:r>
            <a:r>
              <a:rPr sz="1600" spc="-30" dirty="0">
                <a:latin typeface="Roboto"/>
                <a:cs typeface="Roboto"/>
              </a:rPr>
              <a:t> </a:t>
            </a:r>
            <a:r>
              <a:rPr sz="1600" dirty="0" err="1">
                <a:latin typeface="Roboto"/>
                <a:cs typeface="Roboto"/>
              </a:rPr>
              <a:t>toujou</a:t>
            </a:r>
            <a:r>
              <a:rPr lang="fr-CA" sz="1600" dirty="0">
                <a:latin typeface="Roboto"/>
                <a:cs typeface="Roboto"/>
              </a:rPr>
              <a:t>r</a:t>
            </a:r>
            <a:r>
              <a:rPr sz="1600" dirty="0">
                <a:latin typeface="Roboto"/>
                <a:cs typeface="Roboto"/>
              </a:rPr>
              <a:t>s</a:t>
            </a:r>
            <a:r>
              <a:rPr sz="1600" spc="-5" dirty="0">
                <a:latin typeface="Roboto"/>
                <a:cs typeface="Roboto"/>
              </a:rPr>
              <a:t> </a:t>
            </a:r>
            <a:r>
              <a:rPr sz="1600" dirty="0" err="1">
                <a:latin typeface="Roboto"/>
                <a:cs typeface="Roboto"/>
              </a:rPr>
              <a:t>l'ent</a:t>
            </a:r>
            <a:r>
              <a:rPr lang="fr-CA" sz="1600" dirty="0">
                <a:latin typeface="Roboto"/>
                <a:cs typeface="Roboto"/>
              </a:rPr>
              <a:t>r</a:t>
            </a:r>
            <a:r>
              <a:rPr sz="1600" dirty="0" err="1">
                <a:latin typeface="Roboto"/>
                <a:cs typeface="Roboto"/>
              </a:rPr>
              <a:t>opie</a:t>
            </a:r>
            <a:r>
              <a:rPr sz="1600" spc="-50" dirty="0">
                <a:latin typeface="Roboto"/>
                <a:cs typeface="Roboto"/>
              </a:rPr>
              <a:t> </a:t>
            </a:r>
            <a:r>
              <a:rPr sz="1600" spc="20" dirty="0">
                <a:latin typeface="Roboto"/>
                <a:cs typeface="Roboto"/>
              </a:rPr>
              <a:t>c</a:t>
            </a:r>
            <a:r>
              <a:rPr lang="fr-CA" sz="1600" spc="20" dirty="0">
                <a:latin typeface="Roboto"/>
                <a:cs typeface="Roboto"/>
              </a:rPr>
              <a:t>r</a:t>
            </a:r>
            <a:r>
              <a:rPr sz="1600" spc="20" dirty="0" err="1">
                <a:latin typeface="Roboto"/>
                <a:cs typeface="Roboto"/>
              </a:rPr>
              <a:t>oisée</a:t>
            </a:r>
            <a:r>
              <a:rPr sz="1600" spc="20" dirty="0">
                <a:latin typeface="Roboto"/>
                <a:cs typeface="Roboto"/>
              </a:rPr>
              <a:t>,</a:t>
            </a:r>
            <a:r>
              <a:rPr sz="1600" spc="-65" dirty="0">
                <a:latin typeface="Roboto"/>
                <a:cs typeface="Roboto"/>
              </a:rPr>
              <a:t> </a:t>
            </a:r>
            <a:r>
              <a:rPr sz="1600" spc="10" dirty="0" err="1">
                <a:latin typeface="Roboto"/>
                <a:cs typeface="Roboto"/>
              </a:rPr>
              <a:t>géné</a:t>
            </a:r>
            <a:r>
              <a:rPr lang="fr-CA" sz="1600" spc="10" dirty="0">
                <a:latin typeface="Roboto"/>
                <a:cs typeface="Roboto"/>
              </a:rPr>
              <a:t>r</a:t>
            </a:r>
            <a:r>
              <a:rPr sz="1600" spc="10" dirty="0" err="1">
                <a:latin typeface="Roboto"/>
                <a:cs typeface="Roboto"/>
              </a:rPr>
              <a:t>alisée</a:t>
            </a:r>
            <a:r>
              <a:rPr sz="1600" spc="-50" dirty="0">
                <a:latin typeface="Roboto"/>
                <a:cs typeface="Roboto"/>
              </a:rPr>
              <a:t> </a:t>
            </a:r>
            <a:r>
              <a:rPr sz="1600" spc="-5" dirty="0">
                <a:latin typeface="Roboto"/>
                <a:cs typeface="Roboto"/>
              </a:rPr>
              <a:t>à</a:t>
            </a:r>
            <a:r>
              <a:rPr sz="1600" dirty="0">
                <a:latin typeface="Roboto"/>
                <a:cs typeface="Roboto"/>
              </a:rPr>
              <a:t> </a:t>
            </a:r>
            <a:r>
              <a:rPr sz="1600" spc="5" dirty="0" err="1">
                <a:latin typeface="Roboto"/>
                <a:cs typeface="Roboto"/>
              </a:rPr>
              <a:t>plusieu</a:t>
            </a:r>
            <a:r>
              <a:rPr lang="fr-CA" sz="1600" spc="5" dirty="0">
                <a:latin typeface="Roboto"/>
                <a:cs typeface="Roboto"/>
              </a:rPr>
              <a:t>r</a:t>
            </a:r>
            <a:r>
              <a:rPr sz="1600" spc="5" dirty="0">
                <a:latin typeface="Roboto"/>
                <a:cs typeface="Roboto"/>
              </a:rPr>
              <a:t>s</a:t>
            </a:r>
            <a:r>
              <a:rPr sz="1600" spc="-50" dirty="0">
                <a:latin typeface="Roboto"/>
                <a:cs typeface="Roboto"/>
              </a:rPr>
              <a:t> </a:t>
            </a:r>
            <a:r>
              <a:rPr sz="1600" spc="-5" dirty="0">
                <a:latin typeface="Roboto"/>
                <a:cs typeface="Roboto"/>
              </a:rPr>
              <a:t>classes</a:t>
            </a:r>
            <a:r>
              <a:rPr sz="1600" spc="-50" dirty="0">
                <a:latin typeface="Roboto"/>
                <a:cs typeface="Roboto"/>
              </a:rPr>
              <a:t> </a:t>
            </a:r>
            <a:r>
              <a:rPr sz="1600" spc="-15" dirty="0">
                <a:latin typeface="Roboto"/>
                <a:cs typeface="Roboto"/>
              </a:rPr>
              <a:t>:</a:t>
            </a:r>
            <a:endParaRPr sz="1600" dirty="0">
              <a:latin typeface="Roboto"/>
              <a:cs typeface="Roboto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81</a:t>
            </a:fld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387315-238F-D9EA-93DD-7627B99AD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661" y="3011791"/>
            <a:ext cx="3990041" cy="1611664"/>
          </a:xfrm>
          <a:prstGeom prst="rect">
            <a:avLst/>
          </a:prstGeo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4863" y="725500"/>
            <a:ext cx="289814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20" dirty="0">
                <a:solidFill>
                  <a:srgbClr val="404040"/>
                </a:solidFill>
                <a:latin typeface="Trebuchet MS"/>
                <a:cs typeface="Trebuchet MS"/>
              </a:rPr>
              <a:t>P</a:t>
            </a:r>
            <a:r>
              <a:rPr sz="1800" b="1" spc="40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15" dirty="0">
                <a:solidFill>
                  <a:srgbClr val="404040"/>
                </a:solidFill>
                <a:latin typeface="Trebuchet MS"/>
                <a:cs typeface="Trebuchet MS"/>
              </a:rPr>
              <a:t>RCE</a:t>
            </a:r>
            <a:r>
              <a:rPr sz="1800" b="1" spc="10" dirty="0">
                <a:solidFill>
                  <a:srgbClr val="404040"/>
                </a:solidFill>
                <a:latin typeface="Trebuchet MS"/>
                <a:cs typeface="Trebuchet MS"/>
              </a:rPr>
              <a:t>P</a:t>
            </a:r>
            <a:r>
              <a:rPr sz="1800" b="1" spc="-22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800" b="1" spc="5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800" b="1" spc="-85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800" b="1" spc="-7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800" b="1" spc="-10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195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800" b="1" spc="-50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800" b="1" spc="-185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800" b="1" spc="-22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800" b="1" spc="-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800" b="1" spc="-2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800" b="1" spc="40" dirty="0">
                <a:solidFill>
                  <a:srgbClr val="404040"/>
                </a:solidFill>
                <a:latin typeface="Trebuchet MS"/>
                <a:cs typeface="Trebuchet MS"/>
              </a:rPr>
              <a:t>O</a:t>
            </a:r>
            <a:r>
              <a:rPr sz="1800" b="1" spc="3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800" b="1" spc="-10" dirty="0">
                <a:solidFill>
                  <a:srgbClr val="404040"/>
                </a:solidFill>
                <a:latin typeface="Trebuchet MS"/>
                <a:cs typeface="Trebuchet MS"/>
              </a:rPr>
              <a:t>IA</a:t>
            </a:r>
            <a:r>
              <a:rPr sz="1800" b="1" spc="-9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57172" y="1775460"/>
            <a:ext cx="814069" cy="805180"/>
          </a:xfrm>
          <a:custGeom>
            <a:avLst/>
            <a:gdLst/>
            <a:ahLst/>
            <a:cxnLst/>
            <a:rect l="l" t="t" r="r" b="b"/>
            <a:pathLst>
              <a:path w="814069" h="805180">
                <a:moveTo>
                  <a:pt x="0" y="402336"/>
                </a:moveTo>
                <a:lnTo>
                  <a:pt x="2736" y="355406"/>
                </a:lnTo>
                <a:lnTo>
                  <a:pt x="10743" y="310069"/>
                </a:lnTo>
                <a:lnTo>
                  <a:pt x="23715" y="266626"/>
                </a:lnTo>
                <a:lnTo>
                  <a:pt x="41347" y="225378"/>
                </a:lnTo>
                <a:lnTo>
                  <a:pt x="63335" y="186628"/>
                </a:lnTo>
                <a:lnTo>
                  <a:pt x="89373" y="150676"/>
                </a:lnTo>
                <a:lnTo>
                  <a:pt x="119157" y="117824"/>
                </a:lnTo>
                <a:lnTo>
                  <a:pt x="152382" y="88374"/>
                </a:lnTo>
                <a:lnTo>
                  <a:pt x="188742" y="62627"/>
                </a:lnTo>
                <a:lnTo>
                  <a:pt x="227933" y="40885"/>
                </a:lnTo>
                <a:lnTo>
                  <a:pt x="269650" y="23450"/>
                </a:lnTo>
                <a:lnTo>
                  <a:pt x="313588" y="10623"/>
                </a:lnTo>
                <a:lnTo>
                  <a:pt x="359442" y="2706"/>
                </a:lnTo>
                <a:lnTo>
                  <a:pt x="406907" y="0"/>
                </a:lnTo>
                <a:lnTo>
                  <a:pt x="454373" y="2706"/>
                </a:lnTo>
                <a:lnTo>
                  <a:pt x="500227" y="10623"/>
                </a:lnTo>
                <a:lnTo>
                  <a:pt x="544165" y="23450"/>
                </a:lnTo>
                <a:lnTo>
                  <a:pt x="585882" y="40885"/>
                </a:lnTo>
                <a:lnTo>
                  <a:pt x="625073" y="62627"/>
                </a:lnTo>
                <a:lnTo>
                  <a:pt x="661433" y="88374"/>
                </a:lnTo>
                <a:lnTo>
                  <a:pt x="694658" y="117824"/>
                </a:lnTo>
                <a:lnTo>
                  <a:pt x="724442" y="150676"/>
                </a:lnTo>
                <a:lnTo>
                  <a:pt x="750480" y="186628"/>
                </a:lnTo>
                <a:lnTo>
                  <a:pt x="772468" y="225378"/>
                </a:lnTo>
                <a:lnTo>
                  <a:pt x="790100" y="266626"/>
                </a:lnTo>
                <a:lnTo>
                  <a:pt x="803072" y="310069"/>
                </a:lnTo>
                <a:lnTo>
                  <a:pt x="811079" y="355406"/>
                </a:lnTo>
                <a:lnTo>
                  <a:pt x="813815" y="402336"/>
                </a:lnTo>
                <a:lnTo>
                  <a:pt x="811079" y="449265"/>
                </a:lnTo>
                <a:lnTo>
                  <a:pt x="803072" y="494602"/>
                </a:lnTo>
                <a:lnTo>
                  <a:pt x="790100" y="538045"/>
                </a:lnTo>
                <a:lnTo>
                  <a:pt x="772468" y="579293"/>
                </a:lnTo>
                <a:lnTo>
                  <a:pt x="750480" y="618043"/>
                </a:lnTo>
                <a:lnTo>
                  <a:pt x="724442" y="653995"/>
                </a:lnTo>
                <a:lnTo>
                  <a:pt x="694658" y="686847"/>
                </a:lnTo>
                <a:lnTo>
                  <a:pt x="661433" y="716297"/>
                </a:lnTo>
                <a:lnTo>
                  <a:pt x="625073" y="742044"/>
                </a:lnTo>
                <a:lnTo>
                  <a:pt x="585882" y="763786"/>
                </a:lnTo>
                <a:lnTo>
                  <a:pt x="544165" y="781221"/>
                </a:lnTo>
                <a:lnTo>
                  <a:pt x="500227" y="794048"/>
                </a:lnTo>
                <a:lnTo>
                  <a:pt x="454373" y="801965"/>
                </a:lnTo>
                <a:lnTo>
                  <a:pt x="406907" y="804672"/>
                </a:lnTo>
                <a:lnTo>
                  <a:pt x="359442" y="801965"/>
                </a:lnTo>
                <a:lnTo>
                  <a:pt x="313588" y="794048"/>
                </a:lnTo>
                <a:lnTo>
                  <a:pt x="269650" y="781221"/>
                </a:lnTo>
                <a:lnTo>
                  <a:pt x="227933" y="763786"/>
                </a:lnTo>
                <a:lnTo>
                  <a:pt x="188742" y="742044"/>
                </a:lnTo>
                <a:lnTo>
                  <a:pt x="152382" y="716297"/>
                </a:lnTo>
                <a:lnTo>
                  <a:pt x="119157" y="686847"/>
                </a:lnTo>
                <a:lnTo>
                  <a:pt x="89373" y="653995"/>
                </a:lnTo>
                <a:lnTo>
                  <a:pt x="63335" y="618043"/>
                </a:lnTo>
                <a:lnTo>
                  <a:pt x="41347" y="579293"/>
                </a:lnTo>
                <a:lnTo>
                  <a:pt x="23715" y="538045"/>
                </a:lnTo>
                <a:lnTo>
                  <a:pt x="10743" y="494602"/>
                </a:lnTo>
                <a:lnTo>
                  <a:pt x="2736" y="449265"/>
                </a:lnTo>
                <a:lnTo>
                  <a:pt x="0" y="402336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956307" y="2055113"/>
            <a:ext cx="410209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30" dirty="0">
                <a:latin typeface="Arial MT"/>
                <a:cs typeface="Arial MT"/>
              </a:rPr>
              <a:t>x</a:t>
            </a:r>
            <a:r>
              <a:rPr sz="1400" spc="-15" dirty="0">
                <a:latin typeface="Arial MT"/>
                <a:cs typeface="Arial MT"/>
              </a:rPr>
              <a:t>0</a:t>
            </a:r>
            <a:r>
              <a:rPr sz="1400" spc="-5" dirty="0">
                <a:latin typeface="Arial MT"/>
                <a:cs typeface="Arial MT"/>
              </a:rPr>
              <a:t>=1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757172" y="2775204"/>
            <a:ext cx="814069" cy="805180"/>
          </a:xfrm>
          <a:custGeom>
            <a:avLst/>
            <a:gdLst/>
            <a:ahLst/>
            <a:cxnLst/>
            <a:rect l="l" t="t" r="r" b="b"/>
            <a:pathLst>
              <a:path w="814069" h="805179">
                <a:moveTo>
                  <a:pt x="0" y="402336"/>
                </a:moveTo>
                <a:lnTo>
                  <a:pt x="2736" y="355406"/>
                </a:lnTo>
                <a:lnTo>
                  <a:pt x="10743" y="310069"/>
                </a:lnTo>
                <a:lnTo>
                  <a:pt x="23715" y="266626"/>
                </a:lnTo>
                <a:lnTo>
                  <a:pt x="41347" y="225378"/>
                </a:lnTo>
                <a:lnTo>
                  <a:pt x="63335" y="186628"/>
                </a:lnTo>
                <a:lnTo>
                  <a:pt x="89373" y="150676"/>
                </a:lnTo>
                <a:lnTo>
                  <a:pt x="119157" y="117824"/>
                </a:lnTo>
                <a:lnTo>
                  <a:pt x="152382" y="88374"/>
                </a:lnTo>
                <a:lnTo>
                  <a:pt x="188742" y="62627"/>
                </a:lnTo>
                <a:lnTo>
                  <a:pt x="227933" y="40885"/>
                </a:lnTo>
                <a:lnTo>
                  <a:pt x="269650" y="23450"/>
                </a:lnTo>
                <a:lnTo>
                  <a:pt x="313588" y="10623"/>
                </a:lnTo>
                <a:lnTo>
                  <a:pt x="359442" y="2706"/>
                </a:lnTo>
                <a:lnTo>
                  <a:pt x="406907" y="0"/>
                </a:lnTo>
                <a:lnTo>
                  <a:pt x="454373" y="2706"/>
                </a:lnTo>
                <a:lnTo>
                  <a:pt x="500227" y="10623"/>
                </a:lnTo>
                <a:lnTo>
                  <a:pt x="544165" y="23450"/>
                </a:lnTo>
                <a:lnTo>
                  <a:pt x="585882" y="40885"/>
                </a:lnTo>
                <a:lnTo>
                  <a:pt x="625073" y="62627"/>
                </a:lnTo>
                <a:lnTo>
                  <a:pt x="661433" y="88374"/>
                </a:lnTo>
                <a:lnTo>
                  <a:pt x="694658" y="117824"/>
                </a:lnTo>
                <a:lnTo>
                  <a:pt x="724442" y="150676"/>
                </a:lnTo>
                <a:lnTo>
                  <a:pt x="750480" y="186628"/>
                </a:lnTo>
                <a:lnTo>
                  <a:pt x="772468" y="225378"/>
                </a:lnTo>
                <a:lnTo>
                  <a:pt x="790100" y="266626"/>
                </a:lnTo>
                <a:lnTo>
                  <a:pt x="803072" y="310069"/>
                </a:lnTo>
                <a:lnTo>
                  <a:pt x="811079" y="355406"/>
                </a:lnTo>
                <a:lnTo>
                  <a:pt x="813815" y="402336"/>
                </a:lnTo>
                <a:lnTo>
                  <a:pt x="811079" y="449265"/>
                </a:lnTo>
                <a:lnTo>
                  <a:pt x="803072" y="494602"/>
                </a:lnTo>
                <a:lnTo>
                  <a:pt x="790100" y="538045"/>
                </a:lnTo>
                <a:lnTo>
                  <a:pt x="772468" y="579293"/>
                </a:lnTo>
                <a:lnTo>
                  <a:pt x="750480" y="618043"/>
                </a:lnTo>
                <a:lnTo>
                  <a:pt x="724442" y="653995"/>
                </a:lnTo>
                <a:lnTo>
                  <a:pt x="694658" y="686847"/>
                </a:lnTo>
                <a:lnTo>
                  <a:pt x="661433" y="716297"/>
                </a:lnTo>
                <a:lnTo>
                  <a:pt x="625073" y="742044"/>
                </a:lnTo>
                <a:lnTo>
                  <a:pt x="585882" y="763786"/>
                </a:lnTo>
                <a:lnTo>
                  <a:pt x="544165" y="781221"/>
                </a:lnTo>
                <a:lnTo>
                  <a:pt x="500227" y="794048"/>
                </a:lnTo>
                <a:lnTo>
                  <a:pt x="454373" y="801965"/>
                </a:lnTo>
                <a:lnTo>
                  <a:pt x="406907" y="804672"/>
                </a:lnTo>
                <a:lnTo>
                  <a:pt x="359442" y="801965"/>
                </a:lnTo>
                <a:lnTo>
                  <a:pt x="313588" y="794048"/>
                </a:lnTo>
                <a:lnTo>
                  <a:pt x="269650" y="781221"/>
                </a:lnTo>
                <a:lnTo>
                  <a:pt x="227933" y="763786"/>
                </a:lnTo>
                <a:lnTo>
                  <a:pt x="188742" y="742044"/>
                </a:lnTo>
                <a:lnTo>
                  <a:pt x="152382" y="716297"/>
                </a:lnTo>
                <a:lnTo>
                  <a:pt x="119157" y="686847"/>
                </a:lnTo>
                <a:lnTo>
                  <a:pt x="89373" y="653995"/>
                </a:lnTo>
                <a:lnTo>
                  <a:pt x="63335" y="618043"/>
                </a:lnTo>
                <a:lnTo>
                  <a:pt x="41347" y="579293"/>
                </a:lnTo>
                <a:lnTo>
                  <a:pt x="23715" y="538045"/>
                </a:lnTo>
                <a:lnTo>
                  <a:pt x="10743" y="494602"/>
                </a:lnTo>
                <a:lnTo>
                  <a:pt x="2736" y="449265"/>
                </a:lnTo>
                <a:lnTo>
                  <a:pt x="0" y="402336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056892" y="3055747"/>
            <a:ext cx="20637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30" dirty="0">
                <a:latin typeface="Arial MT"/>
                <a:cs typeface="Arial MT"/>
              </a:rPr>
              <a:t>x1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757172" y="3875532"/>
            <a:ext cx="814069" cy="805180"/>
          </a:xfrm>
          <a:custGeom>
            <a:avLst/>
            <a:gdLst/>
            <a:ahLst/>
            <a:cxnLst/>
            <a:rect l="l" t="t" r="r" b="b"/>
            <a:pathLst>
              <a:path w="814069" h="805179">
                <a:moveTo>
                  <a:pt x="0" y="402336"/>
                </a:moveTo>
                <a:lnTo>
                  <a:pt x="2736" y="355406"/>
                </a:lnTo>
                <a:lnTo>
                  <a:pt x="10743" y="310069"/>
                </a:lnTo>
                <a:lnTo>
                  <a:pt x="23715" y="266626"/>
                </a:lnTo>
                <a:lnTo>
                  <a:pt x="41347" y="225378"/>
                </a:lnTo>
                <a:lnTo>
                  <a:pt x="63335" y="186628"/>
                </a:lnTo>
                <a:lnTo>
                  <a:pt x="89373" y="150676"/>
                </a:lnTo>
                <a:lnTo>
                  <a:pt x="119157" y="117824"/>
                </a:lnTo>
                <a:lnTo>
                  <a:pt x="152382" y="88374"/>
                </a:lnTo>
                <a:lnTo>
                  <a:pt x="188742" y="62627"/>
                </a:lnTo>
                <a:lnTo>
                  <a:pt x="227933" y="40885"/>
                </a:lnTo>
                <a:lnTo>
                  <a:pt x="269650" y="23450"/>
                </a:lnTo>
                <a:lnTo>
                  <a:pt x="313588" y="10623"/>
                </a:lnTo>
                <a:lnTo>
                  <a:pt x="359442" y="2706"/>
                </a:lnTo>
                <a:lnTo>
                  <a:pt x="406907" y="0"/>
                </a:lnTo>
                <a:lnTo>
                  <a:pt x="454373" y="2706"/>
                </a:lnTo>
                <a:lnTo>
                  <a:pt x="500227" y="10623"/>
                </a:lnTo>
                <a:lnTo>
                  <a:pt x="544165" y="23450"/>
                </a:lnTo>
                <a:lnTo>
                  <a:pt x="585882" y="40885"/>
                </a:lnTo>
                <a:lnTo>
                  <a:pt x="625073" y="62627"/>
                </a:lnTo>
                <a:lnTo>
                  <a:pt x="661433" y="88374"/>
                </a:lnTo>
                <a:lnTo>
                  <a:pt x="694658" y="117824"/>
                </a:lnTo>
                <a:lnTo>
                  <a:pt x="724442" y="150676"/>
                </a:lnTo>
                <a:lnTo>
                  <a:pt x="750480" y="186628"/>
                </a:lnTo>
                <a:lnTo>
                  <a:pt x="772468" y="225378"/>
                </a:lnTo>
                <a:lnTo>
                  <a:pt x="790100" y="266626"/>
                </a:lnTo>
                <a:lnTo>
                  <a:pt x="803072" y="310069"/>
                </a:lnTo>
                <a:lnTo>
                  <a:pt x="811079" y="355406"/>
                </a:lnTo>
                <a:lnTo>
                  <a:pt x="813815" y="402336"/>
                </a:lnTo>
                <a:lnTo>
                  <a:pt x="811079" y="449265"/>
                </a:lnTo>
                <a:lnTo>
                  <a:pt x="803072" y="494602"/>
                </a:lnTo>
                <a:lnTo>
                  <a:pt x="790100" y="538045"/>
                </a:lnTo>
                <a:lnTo>
                  <a:pt x="772468" y="579293"/>
                </a:lnTo>
                <a:lnTo>
                  <a:pt x="750480" y="618043"/>
                </a:lnTo>
                <a:lnTo>
                  <a:pt x="724442" y="653995"/>
                </a:lnTo>
                <a:lnTo>
                  <a:pt x="694658" y="686847"/>
                </a:lnTo>
                <a:lnTo>
                  <a:pt x="661433" y="716297"/>
                </a:lnTo>
                <a:lnTo>
                  <a:pt x="625073" y="742044"/>
                </a:lnTo>
                <a:lnTo>
                  <a:pt x="585882" y="763786"/>
                </a:lnTo>
                <a:lnTo>
                  <a:pt x="544165" y="781221"/>
                </a:lnTo>
                <a:lnTo>
                  <a:pt x="500227" y="794048"/>
                </a:lnTo>
                <a:lnTo>
                  <a:pt x="454373" y="801965"/>
                </a:lnTo>
                <a:lnTo>
                  <a:pt x="406907" y="804672"/>
                </a:lnTo>
                <a:lnTo>
                  <a:pt x="359442" y="801965"/>
                </a:lnTo>
                <a:lnTo>
                  <a:pt x="313588" y="794048"/>
                </a:lnTo>
                <a:lnTo>
                  <a:pt x="269650" y="781221"/>
                </a:lnTo>
                <a:lnTo>
                  <a:pt x="227933" y="763786"/>
                </a:lnTo>
                <a:lnTo>
                  <a:pt x="188742" y="742044"/>
                </a:lnTo>
                <a:lnTo>
                  <a:pt x="152382" y="716297"/>
                </a:lnTo>
                <a:lnTo>
                  <a:pt x="119157" y="686847"/>
                </a:lnTo>
                <a:lnTo>
                  <a:pt x="89373" y="653995"/>
                </a:lnTo>
                <a:lnTo>
                  <a:pt x="63335" y="618043"/>
                </a:lnTo>
                <a:lnTo>
                  <a:pt x="41347" y="579293"/>
                </a:lnTo>
                <a:lnTo>
                  <a:pt x="23715" y="538045"/>
                </a:lnTo>
                <a:lnTo>
                  <a:pt x="10743" y="494602"/>
                </a:lnTo>
                <a:lnTo>
                  <a:pt x="2736" y="449265"/>
                </a:lnTo>
                <a:lnTo>
                  <a:pt x="0" y="402336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56892" y="4156075"/>
            <a:ext cx="20637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30" dirty="0">
                <a:latin typeface="Arial MT"/>
                <a:cs typeface="Arial MT"/>
              </a:rPr>
              <a:t>x2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728971" y="4552188"/>
            <a:ext cx="911860" cy="805180"/>
          </a:xfrm>
          <a:custGeom>
            <a:avLst/>
            <a:gdLst/>
            <a:ahLst/>
            <a:cxnLst/>
            <a:rect l="l" t="t" r="r" b="b"/>
            <a:pathLst>
              <a:path w="911860" h="805179">
                <a:moveTo>
                  <a:pt x="0" y="402336"/>
                </a:moveTo>
                <a:lnTo>
                  <a:pt x="2673" y="358489"/>
                </a:lnTo>
                <a:lnTo>
                  <a:pt x="10507" y="316011"/>
                </a:lnTo>
                <a:lnTo>
                  <a:pt x="23225" y="275149"/>
                </a:lnTo>
                <a:lnTo>
                  <a:pt x="40549" y="236146"/>
                </a:lnTo>
                <a:lnTo>
                  <a:pt x="62201" y="199248"/>
                </a:lnTo>
                <a:lnTo>
                  <a:pt x="87904" y="164701"/>
                </a:lnTo>
                <a:lnTo>
                  <a:pt x="117379" y="132750"/>
                </a:lnTo>
                <a:lnTo>
                  <a:pt x="150349" y="103639"/>
                </a:lnTo>
                <a:lnTo>
                  <a:pt x="186537" y="77614"/>
                </a:lnTo>
                <a:lnTo>
                  <a:pt x="225664" y="54920"/>
                </a:lnTo>
                <a:lnTo>
                  <a:pt x="267454" y="35802"/>
                </a:lnTo>
                <a:lnTo>
                  <a:pt x="311627" y="20506"/>
                </a:lnTo>
                <a:lnTo>
                  <a:pt x="357907" y="9277"/>
                </a:lnTo>
                <a:lnTo>
                  <a:pt x="406016" y="2360"/>
                </a:lnTo>
                <a:lnTo>
                  <a:pt x="455675" y="0"/>
                </a:lnTo>
                <a:lnTo>
                  <a:pt x="505335" y="2360"/>
                </a:lnTo>
                <a:lnTo>
                  <a:pt x="553444" y="9277"/>
                </a:lnTo>
                <a:lnTo>
                  <a:pt x="599724" y="20506"/>
                </a:lnTo>
                <a:lnTo>
                  <a:pt x="643897" y="35802"/>
                </a:lnTo>
                <a:lnTo>
                  <a:pt x="685687" y="54920"/>
                </a:lnTo>
                <a:lnTo>
                  <a:pt x="724814" y="77614"/>
                </a:lnTo>
                <a:lnTo>
                  <a:pt x="761002" y="103639"/>
                </a:lnTo>
                <a:lnTo>
                  <a:pt x="793972" y="132750"/>
                </a:lnTo>
                <a:lnTo>
                  <a:pt x="823447" y="164701"/>
                </a:lnTo>
                <a:lnTo>
                  <a:pt x="849150" y="199248"/>
                </a:lnTo>
                <a:lnTo>
                  <a:pt x="870802" y="236146"/>
                </a:lnTo>
                <a:lnTo>
                  <a:pt x="888126" y="275149"/>
                </a:lnTo>
                <a:lnTo>
                  <a:pt x="900844" y="316011"/>
                </a:lnTo>
                <a:lnTo>
                  <a:pt x="908678" y="358489"/>
                </a:lnTo>
                <a:lnTo>
                  <a:pt x="911351" y="402336"/>
                </a:lnTo>
                <a:lnTo>
                  <a:pt x="908678" y="446182"/>
                </a:lnTo>
                <a:lnTo>
                  <a:pt x="900844" y="488660"/>
                </a:lnTo>
                <a:lnTo>
                  <a:pt x="888126" y="529522"/>
                </a:lnTo>
                <a:lnTo>
                  <a:pt x="870802" y="568525"/>
                </a:lnTo>
                <a:lnTo>
                  <a:pt x="849150" y="605423"/>
                </a:lnTo>
                <a:lnTo>
                  <a:pt x="823447" y="639970"/>
                </a:lnTo>
                <a:lnTo>
                  <a:pt x="793972" y="671921"/>
                </a:lnTo>
                <a:lnTo>
                  <a:pt x="761002" y="701032"/>
                </a:lnTo>
                <a:lnTo>
                  <a:pt x="724814" y="727057"/>
                </a:lnTo>
                <a:lnTo>
                  <a:pt x="685687" y="749751"/>
                </a:lnTo>
                <a:lnTo>
                  <a:pt x="643897" y="768869"/>
                </a:lnTo>
                <a:lnTo>
                  <a:pt x="599724" y="784165"/>
                </a:lnTo>
                <a:lnTo>
                  <a:pt x="553444" y="795394"/>
                </a:lnTo>
                <a:lnTo>
                  <a:pt x="505335" y="802311"/>
                </a:lnTo>
                <a:lnTo>
                  <a:pt x="455675" y="804672"/>
                </a:lnTo>
                <a:lnTo>
                  <a:pt x="406016" y="802311"/>
                </a:lnTo>
                <a:lnTo>
                  <a:pt x="357907" y="795394"/>
                </a:lnTo>
                <a:lnTo>
                  <a:pt x="311627" y="784165"/>
                </a:lnTo>
                <a:lnTo>
                  <a:pt x="267454" y="768869"/>
                </a:lnTo>
                <a:lnTo>
                  <a:pt x="225664" y="749751"/>
                </a:lnTo>
                <a:lnTo>
                  <a:pt x="186537" y="727057"/>
                </a:lnTo>
                <a:lnTo>
                  <a:pt x="150349" y="701032"/>
                </a:lnTo>
                <a:lnTo>
                  <a:pt x="117379" y="671921"/>
                </a:lnTo>
                <a:lnTo>
                  <a:pt x="87904" y="639970"/>
                </a:lnTo>
                <a:lnTo>
                  <a:pt x="62201" y="605423"/>
                </a:lnTo>
                <a:lnTo>
                  <a:pt x="40549" y="568525"/>
                </a:lnTo>
                <a:lnTo>
                  <a:pt x="23225" y="529522"/>
                </a:lnTo>
                <a:lnTo>
                  <a:pt x="10507" y="488660"/>
                </a:lnTo>
                <a:lnTo>
                  <a:pt x="2673" y="446182"/>
                </a:lnTo>
                <a:lnTo>
                  <a:pt x="0" y="402336"/>
                </a:lnTo>
                <a:close/>
              </a:path>
            </a:pathLst>
          </a:custGeom>
          <a:ln w="9524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4958841" y="4757420"/>
            <a:ext cx="450215" cy="392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0"/>
              </a:spcBef>
            </a:pPr>
            <a:r>
              <a:rPr sz="1400" spc="-15" dirty="0">
                <a:latin typeface="Arial MT"/>
                <a:cs typeface="Arial MT"/>
              </a:rPr>
              <a:t>o4</a:t>
            </a:r>
            <a:endParaRPr sz="140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  <a:spcBef>
                <a:spcPts val="15"/>
              </a:spcBef>
            </a:pPr>
            <a:r>
              <a:rPr sz="1000" i="1" dirty="0">
                <a:latin typeface="Arial"/>
                <a:cs typeface="Arial"/>
              </a:rPr>
              <a:t>marche</a:t>
            </a:r>
            <a:endParaRPr sz="10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728971" y="3290315"/>
            <a:ext cx="911860" cy="802005"/>
          </a:xfrm>
          <a:custGeom>
            <a:avLst/>
            <a:gdLst/>
            <a:ahLst/>
            <a:cxnLst/>
            <a:rect l="l" t="t" r="r" b="b"/>
            <a:pathLst>
              <a:path w="911860" h="802004">
                <a:moveTo>
                  <a:pt x="0" y="400812"/>
                </a:moveTo>
                <a:lnTo>
                  <a:pt x="2673" y="357139"/>
                </a:lnTo>
                <a:lnTo>
                  <a:pt x="10507" y="314828"/>
                </a:lnTo>
                <a:lnTo>
                  <a:pt x="23225" y="274124"/>
                </a:lnTo>
                <a:lnTo>
                  <a:pt x="40549" y="235272"/>
                </a:lnTo>
                <a:lnTo>
                  <a:pt x="62201" y="198515"/>
                </a:lnTo>
                <a:lnTo>
                  <a:pt x="87904" y="164098"/>
                </a:lnTo>
                <a:lnTo>
                  <a:pt x="117379" y="132266"/>
                </a:lnTo>
                <a:lnTo>
                  <a:pt x="150349" y="103263"/>
                </a:lnTo>
                <a:lnTo>
                  <a:pt x="186537" y="77333"/>
                </a:lnTo>
                <a:lnTo>
                  <a:pt x="225664" y="54722"/>
                </a:lnTo>
                <a:lnTo>
                  <a:pt x="267454" y="35674"/>
                </a:lnTo>
                <a:lnTo>
                  <a:pt x="311627" y="20433"/>
                </a:lnTo>
                <a:lnTo>
                  <a:pt x="357907" y="9244"/>
                </a:lnTo>
                <a:lnTo>
                  <a:pt x="406016" y="2351"/>
                </a:lnTo>
                <a:lnTo>
                  <a:pt x="455675" y="0"/>
                </a:lnTo>
                <a:lnTo>
                  <a:pt x="505335" y="2351"/>
                </a:lnTo>
                <a:lnTo>
                  <a:pt x="553444" y="9244"/>
                </a:lnTo>
                <a:lnTo>
                  <a:pt x="599724" y="20433"/>
                </a:lnTo>
                <a:lnTo>
                  <a:pt x="643897" y="35674"/>
                </a:lnTo>
                <a:lnTo>
                  <a:pt x="685687" y="54722"/>
                </a:lnTo>
                <a:lnTo>
                  <a:pt x="724814" y="77333"/>
                </a:lnTo>
                <a:lnTo>
                  <a:pt x="761002" y="103263"/>
                </a:lnTo>
                <a:lnTo>
                  <a:pt x="793972" y="132266"/>
                </a:lnTo>
                <a:lnTo>
                  <a:pt x="823447" y="164098"/>
                </a:lnTo>
                <a:lnTo>
                  <a:pt x="849150" y="198515"/>
                </a:lnTo>
                <a:lnTo>
                  <a:pt x="870802" y="235272"/>
                </a:lnTo>
                <a:lnTo>
                  <a:pt x="888126" y="274124"/>
                </a:lnTo>
                <a:lnTo>
                  <a:pt x="900844" y="314828"/>
                </a:lnTo>
                <a:lnTo>
                  <a:pt x="908678" y="357139"/>
                </a:lnTo>
                <a:lnTo>
                  <a:pt x="911351" y="400812"/>
                </a:lnTo>
                <a:lnTo>
                  <a:pt x="908678" y="444484"/>
                </a:lnTo>
                <a:lnTo>
                  <a:pt x="900844" y="486795"/>
                </a:lnTo>
                <a:lnTo>
                  <a:pt x="888126" y="527499"/>
                </a:lnTo>
                <a:lnTo>
                  <a:pt x="870802" y="566351"/>
                </a:lnTo>
                <a:lnTo>
                  <a:pt x="849150" y="603108"/>
                </a:lnTo>
                <a:lnTo>
                  <a:pt x="823447" y="637525"/>
                </a:lnTo>
                <a:lnTo>
                  <a:pt x="793972" y="669357"/>
                </a:lnTo>
                <a:lnTo>
                  <a:pt x="761002" y="698360"/>
                </a:lnTo>
                <a:lnTo>
                  <a:pt x="724814" y="724290"/>
                </a:lnTo>
                <a:lnTo>
                  <a:pt x="685687" y="746901"/>
                </a:lnTo>
                <a:lnTo>
                  <a:pt x="643897" y="765949"/>
                </a:lnTo>
                <a:lnTo>
                  <a:pt x="599724" y="781190"/>
                </a:lnTo>
                <a:lnTo>
                  <a:pt x="553444" y="792379"/>
                </a:lnTo>
                <a:lnTo>
                  <a:pt x="505335" y="799272"/>
                </a:lnTo>
                <a:lnTo>
                  <a:pt x="455675" y="801624"/>
                </a:lnTo>
                <a:lnTo>
                  <a:pt x="406016" y="799272"/>
                </a:lnTo>
                <a:lnTo>
                  <a:pt x="357907" y="792379"/>
                </a:lnTo>
                <a:lnTo>
                  <a:pt x="311627" y="781190"/>
                </a:lnTo>
                <a:lnTo>
                  <a:pt x="267454" y="765949"/>
                </a:lnTo>
                <a:lnTo>
                  <a:pt x="225664" y="746901"/>
                </a:lnTo>
                <a:lnTo>
                  <a:pt x="186537" y="724290"/>
                </a:lnTo>
                <a:lnTo>
                  <a:pt x="150349" y="698360"/>
                </a:lnTo>
                <a:lnTo>
                  <a:pt x="117379" y="669357"/>
                </a:lnTo>
                <a:lnTo>
                  <a:pt x="87904" y="637525"/>
                </a:lnTo>
                <a:lnTo>
                  <a:pt x="62201" y="603108"/>
                </a:lnTo>
                <a:lnTo>
                  <a:pt x="40549" y="566351"/>
                </a:lnTo>
                <a:lnTo>
                  <a:pt x="23225" y="527499"/>
                </a:lnTo>
                <a:lnTo>
                  <a:pt x="10507" y="486795"/>
                </a:lnTo>
                <a:lnTo>
                  <a:pt x="2673" y="444484"/>
                </a:lnTo>
                <a:lnTo>
                  <a:pt x="0" y="400812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068570" y="3492753"/>
            <a:ext cx="228600" cy="392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5240">
              <a:lnSpc>
                <a:spcPct val="100000"/>
              </a:lnSpc>
              <a:spcBef>
                <a:spcPts val="90"/>
              </a:spcBef>
            </a:pPr>
            <a:r>
              <a:rPr sz="1400" spc="-15" dirty="0">
                <a:latin typeface="Arial MT"/>
                <a:cs typeface="Arial MT"/>
              </a:rPr>
              <a:t>o3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1000" i="1" spc="-10" dirty="0">
                <a:latin typeface="Arial"/>
                <a:cs typeface="Arial"/>
              </a:rPr>
              <a:t>bus</a:t>
            </a:r>
            <a:endParaRPr sz="10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728971" y="2180844"/>
            <a:ext cx="911860" cy="805180"/>
          </a:xfrm>
          <a:custGeom>
            <a:avLst/>
            <a:gdLst/>
            <a:ahLst/>
            <a:cxnLst/>
            <a:rect l="l" t="t" r="r" b="b"/>
            <a:pathLst>
              <a:path w="911860" h="805180">
                <a:moveTo>
                  <a:pt x="0" y="402335"/>
                </a:moveTo>
                <a:lnTo>
                  <a:pt x="2673" y="358489"/>
                </a:lnTo>
                <a:lnTo>
                  <a:pt x="10507" y="316011"/>
                </a:lnTo>
                <a:lnTo>
                  <a:pt x="23225" y="275149"/>
                </a:lnTo>
                <a:lnTo>
                  <a:pt x="40549" y="236146"/>
                </a:lnTo>
                <a:lnTo>
                  <a:pt x="62201" y="199248"/>
                </a:lnTo>
                <a:lnTo>
                  <a:pt x="87904" y="164701"/>
                </a:lnTo>
                <a:lnTo>
                  <a:pt x="117379" y="132750"/>
                </a:lnTo>
                <a:lnTo>
                  <a:pt x="150349" y="103639"/>
                </a:lnTo>
                <a:lnTo>
                  <a:pt x="186537" y="77614"/>
                </a:lnTo>
                <a:lnTo>
                  <a:pt x="225664" y="54920"/>
                </a:lnTo>
                <a:lnTo>
                  <a:pt x="267454" y="35802"/>
                </a:lnTo>
                <a:lnTo>
                  <a:pt x="311627" y="20506"/>
                </a:lnTo>
                <a:lnTo>
                  <a:pt x="357907" y="9277"/>
                </a:lnTo>
                <a:lnTo>
                  <a:pt x="406016" y="2360"/>
                </a:lnTo>
                <a:lnTo>
                  <a:pt x="455675" y="0"/>
                </a:lnTo>
                <a:lnTo>
                  <a:pt x="505335" y="2360"/>
                </a:lnTo>
                <a:lnTo>
                  <a:pt x="553444" y="9277"/>
                </a:lnTo>
                <a:lnTo>
                  <a:pt x="599724" y="20506"/>
                </a:lnTo>
                <a:lnTo>
                  <a:pt x="643897" y="35802"/>
                </a:lnTo>
                <a:lnTo>
                  <a:pt x="685687" y="54920"/>
                </a:lnTo>
                <a:lnTo>
                  <a:pt x="724814" y="77614"/>
                </a:lnTo>
                <a:lnTo>
                  <a:pt x="761002" y="103639"/>
                </a:lnTo>
                <a:lnTo>
                  <a:pt x="793972" y="132750"/>
                </a:lnTo>
                <a:lnTo>
                  <a:pt x="823447" y="164701"/>
                </a:lnTo>
                <a:lnTo>
                  <a:pt x="849150" y="199248"/>
                </a:lnTo>
                <a:lnTo>
                  <a:pt x="870802" y="236146"/>
                </a:lnTo>
                <a:lnTo>
                  <a:pt x="888126" y="275149"/>
                </a:lnTo>
                <a:lnTo>
                  <a:pt x="900844" y="316011"/>
                </a:lnTo>
                <a:lnTo>
                  <a:pt x="908678" y="358489"/>
                </a:lnTo>
                <a:lnTo>
                  <a:pt x="911351" y="402335"/>
                </a:lnTo>
                <a:lnTo>
                  <a:pt x="908678" y="446182"/>
                </a:lnTo>
                <a:lnTo>
                  <a:pt x="900844" y="488660"/>
                </a:lnTo>
                <a:lnTo>
                  <a:pt x="888126" y="529522"/>
                </a:lnTo>
                <a:lnTo>
                  <a:pt x="870802" y="568525"/>
                </a:lnTo>
                <a:lnTo>
                  <a:pt x="849150" y="605423"/>
                </a:lnTo>
                <a:lnTo>
                  <a:pt x="823447" y="639970"/>
                </a:lnTo>
                <a:lnTo>
                  <a:pt x="793972" y="671921"/>
                </a:lnTo>
                <a:lnTo>
                  <a:pt x="761002" y="701032"/>
                </a:lnTo>
                <a:lnTo>
                  <a:pt x="724814" y="727057"/>
                </a:lnTo>
                <a:lnTo>
                  <a:pt x="685687" y="749751"/>
                </a:lnTo>
                <a:lnTo>
                  <a:pt x="643897" y="768869"/>
                </a:lnTo>
                <a:lnTo>
                  <a:pt x="599724" y="784165"/>
                </a:lnTo>
                <a:lnTo>
                  <a:pt x="553444" y="795394"/>
                </a:lnTo>
                <a:lnTo>
                  <a:pt x="505335" y="802311"/>
                </a:lnTo>
                <a:lnTo>
                  <a:pt x="455675" y="804671"/>
                </a:lnTo>
                <a:lnTo>
                  <a:pt x="406016" y="802311"/>
                </a:lnTo>
                <a:lnTo>
                  <a:pt x="357907" y="795394"/>
                </a:lnTo>
                <a:lnTo>
                  <a:pt x="311627" y="784165"/>
                </a:lnTo>
                <a:lnTo>
                  <a:pt x="267454" y="768869"/>
                </a:lnTo>
                <a:lnTo>
                  <a:pt x="225664" y="749751"/>
                </a:lnTo>
                <a:lnTo>
                  <a:pt x="186537" y="727057"/>
                </a:lnTo>
                <a:lnTo>
                  <a:pt x="150349" y="701032"/>
                </a:lnTo>
                <a:lnTo>
                  <a:pt x="117379" y="671921"/>
                </a:lnTo>
                <a:lnTo>
                  <a:pt x="87904" y="639970"/>
                </a:lnTo>
                <a:lnTo>
                  <a:pt x="62201" y="605423"/>
                </a:lnTo>
                <a:lnTo>
                  <a:pt x="40549" y="568525"/>
                </a:lnTo>
                <a:lnTo>
                  <a:pt x="23225" y="529522"/>
                </a:lnTo>
                <a:lnTo>
                  <a:pt x="10507" y="488660"/>
                </a:lnTo>
                <a:lnTo>
                  <a:pt x="2673" y="446182"/>
                </a:lnTo>
                <a:lnTo>
                  <a:pt x="0" y="402335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4980178" y="2383358"/>
            <a:ext cx="408940" cy="393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1400" spc="-15" dirty="0">
                <a:latin typeface="Arial MT"/>
                <a:cs typeface="Arial MT"/>
              </a:rPr>
              <a:t>o2</a:t>
            </a:r>
            <a:endParaRPr sz="140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  <a:spcBef>
                <a:spcPts val="15"/>
              </a:spcBef>
            </a:pPr>
            <a:r>
              <a:rPr sz="1000" i="1" dirty="0">
                <a:latin typeface="Arial"/>
                <a:cs typeface="Arial"/>
              </a:rPr>
              <a:t>voiture</a:t>
            </a:r>
            <a:endParaRPr sz="100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728971" y="1071372"/>
            <a:ext cx="911860" cy="805180"/>
          </a:xfrm>
          <a:custGeom>
            <a:avLst/>
            <a:gdLst/>
            <a:ahLst/>
            <a:cxnLst/>
            <a:rect l="l" t="t" r="r" b="b"/>
            <a:pathLst>
              <a:path w="911860" h="805180">
                <a:moveTo>
                  <a:pt x="0" y="402336"/>
                </a:moveTo>
                <a:lnTo>
                  <a:pt x="2673" y="358489"/>
                </a:lnTo>
                <a:lnTo>
                  <a:pt x="10507" y="316011"/>
                </a:lnTo>
                <a:lnTo>
                  <a:pt x="23225" y="275149"/>
                </a:lnTo>
                <a:lnTo>
                  <a:pt x="40549" y="236146"/>
                </a:lnTo>
                <a:lnTo>
                  <a:pt x="62201" y="199248"/>
                </a:lnTo>
                <a:lnTo>
                  <a:pt x="87904" y="164701"/>
                </a:lnTo>
                <a:lnTo>
                  <a:pt x="117379" y="132750"/>
                </a:lnTo>
                <a:lnTo>
                  <a:pt x="150349" y="103639"/>
                </a:lnTo>
                <a:lnTo>
                  <a:pt x="186537" y="77614"/>
                </a:lnTo>
                <a:lnTo>
                  <a:pt x="225664" y="54920"/>
                </a:lnTo>
                <a:lnTo>
                  <a:pt x="267454" y="35802"/>
                </a:lnTo>
                <a:lnTo>
                  <a:pt x="311627" y="20506"/>
                </a:lnTo>
                <a:lnTo>
                  <a:pt x="357907" y="9277"/>
                </a:lnTo>
                <a:lnTo>
                  <a:pt x="406016" y="2360"/>
                </a:lnTo>
                <a:lnTo>
                  <a:pt x="455675" y="0"/>
                </a:lnTo>
                <a:lnTo>
                  <a:pt x="505335" y="2360"/>
                </a:lnTo>
                <a:lnTo>
                  <a:pt x="553444" y="9277"/>
                </a:lnTo>
                <a:lnTo>
                  <a:pt x="599724" y="20506"/>
                </a:lnTo>
                <a:lnTo>
                  <a:pt x="643897" y="35802"/>
                </a:lnTo>
                <a:lnTo>
                  <a:pt x="685687" y="54920"/>
                </a:lnTo>
                <a:lnTo>
                  <a:pt x="724814" y="77614"/>
                </a:lnTo>
                <a:lnTo>
                  <a:pt x="761002" y="103639"/>
                </a:lnTo>
                <a:lnTo>
                  <a:pt x="793972" y="132750"/>
                </a:lnTo>
                <a:lnTo>
                  <a:pt x="823447" y="164701"/>
                </a:lnTo>
                <a:lnTo>
                  <a:pt x="849150" y="199248"/>
                </a:lnTo>
                <a:lnTo>
                  <a:pt x="870802" y="236146"/>
                </a:lnTo>
                <a:lnTo>
                  <a:pt x="888126" y="275149"/>
                </a:lnTo>
                <a:lnTo>
                  <a:pt x="900844" y="316011"/>
                </a:lnTo>
                <a:lnTo>
                  <a:pt x="908678" y="358489"/>
                </a:lnTo>
                <a:lnTo>
                  <a:pt x="911351" y="402336"/>
                </a:lnTo>
                <a:lnTo>
                  <a:pt x="908678" y="446182"/>
                </a:lnTo>
                <a:lnTo>
                  <a:pt x="900844" y="488660"/>
                </a:lnTo>
                <a:lnTo>
                  <a:pt x="888126" y="529522"/>
                </a:lnTo>
                <a:lnTo>
                  <a:pt x="870802" y="568525"/>
                </a:lnTo>
                <a:lnTo>
                  <a:pt x="849150" y="605423"/>
                </a:lnTo>
                <a:lnTo>
                  <a:pt x="823447" y="639970"/>
                </a:lnTo>
                <a:lnTo>
                  <a:pt x="793972" y="671921"/>
                </a:lnTo>
                <a:lnTo>
                  <a:pt x="761002" y="701032"/>
                </a:lnTo>
                <a:lnTo>
                  <a:pt x="724814" y="727057"/>
                </a:lnTo>
                <a:lnTo>
                  <a:pt x="685687" y="749751"/>
                </a:lnTo>
                <a:lnTo>
                  <a:pt x="643897" y="768869"/>
                </a:lnTo>
                <a:lnTo>
                  <a:pt x="599724" y="784165"/>
                </a:lnTo>
                <a:lnTo>
                  <a:pt x="553444" y="795394"/>
                </a:lnTo>
                <a:lnTo>
                  <a:pt x="505335" y="802311"/>
                </a:lnTo>
                <a:lnTo>
                  <a:pt x="455675" y="804672"/>
                </a:lnTo>
                <a:lnTo>
                  <a:pt x="406016" y="802311"/>
                </a:lnTo>
                <a:lnTo>
                  <a:pt x="357907" y="795394"/>
                </a:lnTo>
                <a:lnTo>
                  <a:pt x="311627" y="784165"/>
                </a:lnTo>
                <a:lnTo>
                  <a:pt x="267454" y="768869"/>
                </a:lnTo>
                <a:lnTo>
                  <a:pt x="225664" y="749751"/>
                </a:lnTo>
                <a:lnTo>
                  <a:pt x="186537" y="727057"/>
                </a:lnTo>
                <a:lnTo>
                  <a:pt x="150349" y="701032"/>
                </a:lnTo>
                <a:lnTo>
                  <a:pt x="117379" y="671921"/>
                </a:lnTo>
                <a:lnTo>
                  <a:pt x="87904" y="639970"/>
                </a:lnTo>
                <a:lnTo>
                  <a:pt x="62201" y="605423"/>
                </a:lnTo>
                <a:lnTo>
                  <a:pt x="40549" y="568525"/>
                </a:lnTo>
                <a:lnTo>
                  <a:pt x="23225" y="529522"/>
                </a:lnTo>
                <a:lnTo>
                  <a:pt x="10507" y="488660"/>
                </a:lnTo>
                <a:lnTo>
                  <a:pt x="2673" y="446182"/>
                </a:lnTo>
                <a:lnTo>
                  <a:pt x="0" y="402336"/>
                </a:lnTo>
                <a:close/>
              </a:path>
            </a:pathLst>
          </a:custGeom>
          <a:ln w="9525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5053329" y="1274825"/>
            <a:ext cx="258445" cy="392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0480">
              <a:lnSpc>
                <a:spcPct val="100000"/>
              </a:lnSpc>
              <a:spcBef>
                <a:spcPts val="90"/>
              </a:spcBef>
            </a:pPr>
            <a:r>
              <a:rPr sz="1400" spc="-15" dirty="0">
                <a:latin typeface="Arial MT"/>
                <a:cs typeface="Arial MT"/>
              </a:rPr>
              <a:t>o1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1000" i="1" dirty="0">
                <a:latin typeface="Arial"/>
                <a:cs typeface="Arial"/>
              </a:rPr>
              <a:t>v</a:t>
            </a:r>
            <a:r>
              <a:rPr sz="1000" i="1" spc="-10" dirty="0">
                <a:latin typeface="Arial"/>
                <a:cs typeface="Arial"/>
              </a:rPr>
              <a:t>él</a:t>
            </a:r>
            <a:r>
              <a:rPr sz="1000" i="1" dirty="0">
                <a:latin typeface="Arial"/>
                <a:cs typeface="Arial"/>
              </a:rPr>
              <a:t>o</a:t>
            </a:r>
            <a:endParaRPr sz="1000">
              <a:latin typeface="Arial"/>
              <a:cs typeface="Arial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2565908" y="1461134"/>
            <a:ext cx="2161540" cy="3507740"/>
          </a:xfrm>
          <a:custGeom>
            <a:avLst/>
            <a:gdLst/>
            <a:ahLst/>
            <a:cxnLst/>
            <a:rect l="l" t="t" r="r" b="b"/>
            <a:pathLst>
              <a:path w="2161540" h="3507740">
                <a:moveTo>
                  <a:pt x="2161540" y="12573"/>
                </a:moveTo>
                <a:lnTo>
                  <a:pt x="2109533" y="4826"/>
                </a:lnTo>
                <a:lnTo>
                  <a:pt x="2109533" y="69710"/>
                </a:lnTo>
                <a:lnTo>
                  <a:pt x="1413433" y="974788"/>
                </a:lnTo>
                <a:lnTo>
                  <a:pt x="1404785" y="973175"/>
                </a:lnTo>
                <a:lnTo>
                  <a:pt x="1404785" y="986040"/>
                </a:lnTo>
                <a:lnTo>
                  <a:pt x="1074305" y="1415719"/>
                </a:lnTo>
                <a:lnTo>
                  <a:pt x="1061478" y="1419263"/>
                </a:lnTo>
                <a:lnTo>
                  <a:pt x="1061478" y="1432394"/>
                </a:lnTo>
                <a:lnTo>
                  <a:pt x="1052499" y="1444066"/>
                </a:lnTo>
                <a:lnTo>
                  <a:pt x="1044740" y="1438617"/>
                </a:lnTo>
                <a:lnTo>
                  <a:pt x="1044740" y="1454162"/>
                </a:lnTo>
                <a:lnTo>
                  <a:pt x="816267" y="1751215"/>
                </a:lnTo>
                <a:lnTo>
                  <a:pt x="808304" y="1740966"/>
                </a:lnTo>
                <a:lnTo>
                  <a:pt x="808304" y="1761578"/>
                </a:lnTo>
                <a:lnTo>
                  <a:pt x="717702" y="1879384"/>
                </a:lnTo>
                <a:lnTo>
                  <a:pt x="709168" y="1877364"/>
                </a:lnTo>
                <a:lnTo>
                  <a:pt x="709168" y="1890471"/>
                </a:lnTo>
                <a:lnTo>
                  <a:pt x="521843" y="2134031"/>
                </a:lnTo>
                <a:lnTo>
                  <a:pt x="30467" y="1729041"/>
                </a:lnTo>
                <a:lnTo>
                  <a:pt x="709168" y="1890471"/>
                </a:lnTo>
                <a:lnTo>
                  <a:pt x="709168" y="1877364"/>
                </a:lnTo>
                <a:lnTo>
                  <a:pt x="32854" y="1716430"/>
                </a:lnTo>
                <a:lnTo>
                  <a:pt x="642543" y="1548066"/>
                </a:lnTo>
                <a:lnTo>
                  <a:pt x="808304" y="1761578"/>
                </a:lnTo>
                <a:lnTo>
                  <a:pt x="808304" y="1740966"/>
                </a:lnTo>
                <a:lnTo>
                  <a:pt x="655726" y="1544421"/>
                </a:lnTo>
                <a:lnTo>
                  <a:pt x="1027214" y="1441843"/>
                </a:lnTo>
                <a:lnTo>
                  <a:pt x="1044740" y="1454162"/>
                </a:lnTo>
                <a:lnTo>
                  <a:pt x="1044740" y="1438617"/>
                </a:lnTo>
                <a:lnTo>
                  <a:pt x="1043101" y="1437462"/>
                </a:lnTo>
                <a:lnTo>
                  <a:pt x="1061478" y="1432394"/>
                </a:lnTo>
                <a:lnTo>
                  <a:pt x="1061478" y="1419263"/>
                </a:lnTo>
                <a:lnTo>
                  <a:pt x="1029677" y="1428038"/>
                </a:lnTo>
                <a:lnTo>
                  <a:pt x="1013802" y="1416900"/>
                </a:lnTo>
                <a:lnTo>
                  <a:pt x="1013802" y="1432420"/>
                </a:lnTo>
                <a:lnTo>
                  <a:pt x="647344" y="1533626"/>
                </a:lnTo>
                <a:lnTo>
                  <a:pt x="634161" y="1516646"/>
                </a:lnTo>
                <a:lnTo>
                  <a:pt x="634161" y="1537271"/>
                </a:lnTo>
                <a:lnTo>
                  <a:pt x="31775" y="1703628"/>
                </a:lnTo>
                <a:lnTo>
                  <a:pt x="485152" y="1345336"/>
                </a:lnTo>
                <a:lnTo>
                  <a:pt x="634161" y="1537271"/>
                </a:lnTo>
                <a:lnTo>
                  <a:pt x="634161" y="1516646"/>
                </a:lnTo>
                <a:lnTo>
                  <a:pt x="495084" y="1337500"/>
                </a:lnTo>
                <a:lnTo>
                  <a:pt x="675449" y="1194955"/>
                </a:lnTo>
                <a:lnTo>
                  <a:pt x="1013802" y="1432420"/>
                </a:lnTo>
                <a:lnTo>
                  <a:pt x="1013802" y="1416900"/>
                </a:lnTo>
                <a:lnTo>
                  <a:pt x="685876" y="1186726"/>
                </a:lnTo>
                <a:lnTo>
                  <a:pt x="1029131" y="915466"/>
                </a:lnTo>
                <a:lnTo>
                  <a:pt x="1404785" y="986040"/>
                </a:lnTo>
                <a:lnTo>
                  <a:pt x="1404785" y="973175"/>
                </a:lnTo>
                <a:lnTo>
                  <a:pt x="1042289" y="905065"/>
                </a:lnTo>
                <a:lnTo>
                  <a:pt x="2099830" y="69342"/>
                </a:lnTo>
                <a:lnTo>
                  <a:pt x="2100834" y="72390"/>
                </a:lnTo>
                <a:lnTo>
                  <a:pt x="2106714" y="66586"/>
                </a:lnTo>
                <a:lnTo>
                  <a:pt x="2107590" y="67259"/>
                </a:lnTo>
                <a:lnTo>
                  <a:pt x="2109533" y="69710"/>
                </a:lnTo>
                <a:lnTo>
                  <a:pt x="2109533" y="4826"/>
                </a:lnTo>
                <a:lnTo>
                  <a:pt x="2094636" y="2603"/>
                </a:lnTo>
                <a:lnTo>
                  <a:pt x="2094636" y="57315"/>
                </a:lnTo>
                <a:lnTo>
                  <a:pt x="1025740" y="901954"/>
                </a:lnTo>
                <a:lnTo>
                  <a:pt x="1012571" y="899490"/>
                </a:lnTo>
                <a:lnTo>
                  <a:pt x="1012571" y="912355"/>
                </a:lnTo>
                <a:lnTo>
                  <a:pt x="675005" y="1179093"/>
                </a:lnTo>
                <a:lnTo>
                  <a:pt x="664591" y="1171790"/>
                </a:lnTo>
                <a:lnTo>
                  <a:pt x="664591" y="1187335"/>
                </a:lnTo>
                <a:lnTo>
                  <a:pt x="487273" y="1327442"/>
                </a:lnTo>
                <a:lnTo>
                  <a:pt x="35966" y="746137"/>
                </a:lnTo>
                <a:lnTo>
                  <a:pt x="664591" y="1187335"/>
                </a:lnTo>
                <a:lnTo>
                  <a:pt x="664591" y="1171790"/>
                </a:lnTo>
                <a:lnTo>
                  <a:pt x="32753" y="728306"/>
                </a:lnTo>
                <a:lnTo>
                  <a:pt x="1012571" y="912355"/>
                </a:lnTo>
                <a:lnTo>
                  <a:pt x="1012571" y="899490"/>
                </a:lnTo>
                <a:lnTo>
                  <a:pt x="29514" y="714819"/>
                </a:lnTo>
                <a:lnTo>
                  <a:pt x="2088502" y="43129"/>
                </a:lnTo>
                <a:lnTo>
                  <a:pt x="2091283" y="46659"/>
                </a:lnTo>
                <a:lnTo>
                  <a:pt x="2084832" y="49784"/>
                </a:lnTo>
                <a:lnTo>
                  <a:pt x="2094636" y="57315"/>
                </a:lnTo>
                <a:lnTo>
                  <a:pt x="2094636" y="2603"/>
                </a:lnTo>
                <a:lnTo>
                  <a:pt x="2077212" y="0"/>
                </a:lnTo>
                <a:lnTo>
                  <a:pt x="2086406" y="28244"/>
                </a:lnTo>
                <a:lnTo>
                  <a:pt x="2078101" y="29972"/>
                </a:lnTo>
                <a:lnTo>
                  <a:pt x="2080107" y="32512"/>
                </a:lnTo>
                <a:lnTo>
                  <a:pt x="3048" y="710057"/>
                </a:lnTo>
                <a:lnTo>
                  <a:pt x="5143" y="716292"/>
                </a:lnTo>
                <a:lnTo>
                  <a:pt x="5067" y="716673"/>
                </a:lnTo>
                <a:lnTo>
                  <a:pt x="127" y="720598"/>
                </a:lnTo>
                <a:lnTo>
                  <a:pt x="477342" y="1335290"/>
                </a:lnTo>
                <a:lnTo>
                  <a:pt x="1143" y="1711579"/>
                </a:lnTo>
                <a:lnTo>
                  <a:pt x="4673" y="1716100"/>
                </a:lnTo>
                <a:lnTo>
                  <a:pt x="4826" y="1716709"/>
                </a:lnTo>
                <a:lnTo>
                  <a:pt x="1016" y="1721358"/>
                </a:lnTo>
                <a:lnTo>
                  <a:pt x="514057" y="2144166"/>
                </a:lnTo>
                <a:lnTo>
                  <a:pt x="0" y="2812542"/>
                </a:lnTo>
                <a:lnTo>
                  <a:pt x="3149" y="2814955"/>
                </a:lnTo>
                <a:lnTo>
                  <a:pt x="4699" y="2816910"/>
                </a:lnTo>
                <a:lnTo>
                  <a:pt x="4838" y="2817482"/>
                </a:lnTo>
                <a:lnTo>
                  <a:pt x="3175" y="2822829"/>
                </a:lnTo>
                <a:lnTo>
                  <a:pt x="6565" y="2823908"/>
                </a:lnTo>
                <a:lnTo>
                  <a:pt x="6731" y="2824480"/>
                </a:lnTo>
                <a:lnTo>
                  <a:pt x="7632" y="2824238"/>
                </a:lnTo>
                <a:lnTo>
                  <a:pt x="2086851" y="3477374"/>
                </a:lnTo>
                <a:lnTo>
                  <a:pt x="2077339" y="3507613"/>
                </a:lnTo>
                <a:lnTo>
                  <a:pt x="2161540" y="3494151"/>
                </a:lnTo>
                <a:lnTo>
                  <a:pt x="2161273" y="3493909"/>
                </a:lnTo>
                <a:lnTo>
                  <a:pt x="2161540" y="3494024"/>
                </a:lnTo>
                <a:lnTo>
                  <a:pt x="2161451" y="3493630"/>
                </a:lnTo>
                <a:lnTo>
                  <a:pt x="2161400" y="3493338"/>
                </a:lnTo>
                <a:lnTo>
                  <a:pt x="2152332" y="3447796"/>
                </a:lnTo>
                <a:lnTo>
                  <a:pt x="2144903" y="3410458"/>
                </a:lnTo>
                <a:lnTo>
                  <a:pt x="2129726" y="3422231"/>
                </a:lnTo>
                <a:lnTo>
                  <a:pt x="2126869" y="3415792"/>
                </a:lnTo>
                <a:lnTo>
                  <a:pt x="2117496" y="3427184"/>
                </a:lnTo>
                <a:lnTo>
                  <a:pt x="2109241" y="3416554"/>
                </a:lnTo>
                <a:lnTo>
                  <a:pt x="2109241" y="3437217"/>
                </a:lnTo>
                <a:lnTo>
                  <a:pt x="2107120" y="3439782"/>
                </a:lnTo>
                <a:lnTo>
                  <a:pt x="2106663" y="3440150"/>
                </a:lnTo>
                <a:lnTo>
                  <a:pt x="2096109" y="3431463"/>
                </a:lnTo>
                <a:lnTo>
                  <a:pt x="2096109" y="3447935"/>
                </a:lnTo>
                <a:lnTo>
                  <a:pt x="2095944" y="3448469"/>
                </a:lnTo>
                <a:lnTo>
                  <a:pt x="2084705" y="3457194"/>
                </a:lnTo>
                <a:lnTo>
                  <a:pt x="2090508" y="3459988"/>
                </a:lnTo>
                <a:lnTo>
                  <a:pt x="2087143" y="3464077"/>
                </a:lnTo>
                <a:lnTo>
                  <a:pt x="30480" y="2818028"/>
                </a:lnTo>
                <a:lnTo>
                  <a:pt x="1008722" y="2551836"/>
                </a:lnTo>
                <a:lnTo>
                  <a:pt x="2096109" y="3447935"/>
                </a:lnTo>
                <a:lnTo>
                  <a:pt x="2096109" y="3431463"/>
                </a:lnTo>
                <a:lnTo>
                  <a:pt x="1023797" y="2547734"/>
                </a:lnTo>
                <a:lnTo>
                  <a:pt x="1349768" y="2459037"/>
                </a:lnTo>
                <a:lnTo>
                  <a:pt x="2109241" y="3437217"/>
                </a:lnTo>
                <a:lnTo>
                  <a:pt x="2109241" y="3416554"/>
                </a:lnTo>
                <a:lnTo>
                  <a:pt x="1363002" y="2455443"/>
                </a:lnTo>
                <a:lnTo>
                  <a:pt x="2089619" y="2257717"/>
                </a:lnTo>
                <a:lnTo>
                  <a:pt x="2097913" y="2288286"/>
                </a:lnTo>
                <a:lnTo>
                  <a:pt x="2149716" y="2242058"/>
                </a:lnTo>
                <a:lnTo>
                  <a:pt x="2161540" y="2231517"/>
                </a:lnTo>
                <a:lnTo>
                  <a:pt x="2156574" y="2230526"/>
                </a:lnTo>
                <a:lnTo>
                  <a:pt x="2159546" y="2229828"/>
                </a:lnTo>
                <a:lnTo>
                  <a:pt x="2161540" y="2230120"/>
                </a:lnTo>
                <a:lnTo>
                  <a:pt x="2161171" y="2229447"/>
                </a:lnTo>
                <a:lnTo>
                  <a:pt x="2161540" y="2229358"/>
                </a:lnTo>
                <a:lnTo>
                  <a:pt x="2160778" y="2228735"/>
                </a:lnTo>
                <a:lnTo>
                  <a:pt x="2144636" y="2198878"/>
                </a:lnTo>
                <a:lnTo>
                  <a:pt x="2121027" y="2155190"/>
                </a:lnTo>
                <a:lnTo>
                  <a:pt x="2103158" y="2180628"/>
                </a:lnTo>
                <a:lnTo>
                  <a:pt x="2096135" y="2174748"/>
                </a:lnTo>
                <a:lnTo>
                  <a:pt x="2095766" y="2176284"/>
                </a:lnTo>
                <a:lnTo>
                  <a:pt x="2092604" y="2174075"/>
                </a:lnTo>
                <a:lnTo>
                  <a:pt x="2092604" y="2189556"/>
                </a:lnTo>
                <a:lnTo>
                  <a:pt x="2090394" y="2198776"/>
                </a:lnTo>
                <a:lnTo>
                  <a:pt x="2086063" y="2204948"/>
                </a:lnTo>
                <a:lnTo>
                  <a:pt x="2082546" y="2204123"/>
                </a:lnTo>
                <a:lnTo>
                  <a:pt x="2082546" y="2231669"/>
                </a:lnTo>
                <a:lnTo>
                  <a:pt x="2078799" y="2247442"/>
                </a:lnTo>
                <a:lnTo>
                  <a:pt x="1354531" y="2444521"/>
                </a:lnTo>
                <a:lnTo>
                  <a:pt x="1341297" y="2427478"/>
                </a:lnTo>
                <a:lnTo>
                  <a:pt x="1341297" y="2448115"/>
                </a:lnTo>
                <a:lnTo>
                  <a:pt x="1011745" y="2537790"/>
                </a:lnTo>
                <a:lnTo>
                  <a:pt x="996657" y="2525357"/>
                </a:lnTo>
                <a:lnTo>
                  <a:pt x="996657" y="2541892"/>
                </a:lnTo>
                <a:lnTo>
                  <a:pt x="31724" y="2804464"/>
                </a:lnTo>
                <a:lnTo>
                  <a:pt x="688606" y="2288019"/>
                </a:lnTo>
                <a:lnTo>
                  <a:pt x="996657" y="2541892"/>
                </a:lnTo>
                <a:lnTo>
                  <a:pt x="996657" y="2525357"/>
                </a:lnTo>
                <a:lnTo>
                  <a:pt x="698881" y="2279942"/>
                </a:lnTo>
                <a:lnTo>
                  <a:pt x="1016723" y="2030056"/>
                </a:lnTo>
                <a:lnTo>
                  <a:pt x="1341297" y="2448115"/>
                </a:lnTo>
                <a:lnTo>
                  <a:pt x="1341297" y="2427478"/>
                </a:lnTo>
                <a:lnTo>
                  <a:pt x="1026668" y="2022233"/>
                </a:lnTo>
                <a:lnTo>
                  <a:pt x="1081595" y="1979053"/>
                </a:lnTo>
                <a:lnTo>
                  <a:pt x="2078240" y="2216086"/>
                </a:lnTo>
                <a:lnTo>
                  <a:pt x="2077212" y="2217547"/>
                </a:lnTo>
                <a:lnTo>
                  <a:pt x="2078786" y="2217788"/>
                </a:lnTo>
                <a:lnTo>
                  <a:pt x="2082546" y="2231669"/>
                </a:lnTo>
                <a:lnTo>
                  <a:pt x="2082546" y="2204123"/>
                </a:lnTo>
                <a:lnTo>
                  <a:pt x="1094371" y="1969008"/>
                </a:lnTo>
                <a:lnTo>
                  <a:pt x="1416951" y="1715389"/>
                </a:lnTo>
                <a:lnTo>
                  <a:pt x="2092604" y="2189556"/>
                </a:lnTo>
                <a:lnTo>
                  <a:pt x="2092604" y="2174075"/>
                </a:lnTo>
                <a:lnTo>
                  <a:pt x="1427391" y="1707184"/>
                </a:lnTo>
                <a:lnTo>
                  <a:pt x="2105418" y="1174115"/>
                </a:lnTo>
                <a:lnTo>
                  <a:pt x="2125091" y="1199134"/>
                </a:lnTo>
                <a:lnTo>
                  <a:pt x="2145322" y="1156335"/>
                </a:lnTo>
                <a:lnTo>
                  <a:pt x="2161540" y="1122045"/>
                </a:lnTo>
                <a:lnTo>
                  <a:pt x="2160740" y="1121892"/>
                </a:lnTo>
                <a:lnTo>
                  <a:pt x="2161540" y="1121664"/>
                </a:lnTo>
                <a:lnTo>
                  <a:pt x="2154339" y="1116203"/>
                </a:lnTo>
                <a:lnTo>
                  <a:pt x="2094699" y="1070952"/>
                </a:lnTo>
                <a:lnTo>
                  <a:pt x="2094699" y="1166558"/>
                </a:lnTo>
                <a:lnTo>
                  <a:pt x="1416621" y="1699628"/>
                </a:lnTo>
                <a:lnTo>
                  <a:pt x="1406182" y="1692313"/>
                </a:lnTo>
                <a:lnTo>
                  <a:pt x="1406182" y="1707832"/>
                </a:lnTo>
                <a:lnTo>
                  <a:pt x="1078712" y="1965274"/>
                </a:lnTo>
                <a:lnTo>
                  <a:pt x="1065923" y="1962238"/>
                </a:lnTo>
                <a:lnTo>
                  <a:pt x="1065923" y="1975332"/>
                </a:lnTo>
                <a:lnTo>
                  <a:pt x="1018933" y="2012264"/>
                </a:lnTo>
                <a:lnTo>
                  <a:pt x="1008989" y="1999462"/>
                </a:lnTo>
                <a:lnTo>
                  <a:pt x="1008989" y="2020087"/>
                </a:lnTo>
                <a:lnTo>
                  <a:pt x="688911" y="2271725"/>
                </a:lnTo>
                <a:lnTo>
                  <a:pt x="678624" y="2263254"/>
                </a:lnTo>
                <a:lnTo>
                  <a:pt x="678624" y="2279802"/>
                </a:lnTo>
                <a:lnTo>
                  <a:pt x="39255" y="2782455"/>
                </a:lnTo>
                <a:lnTo>
                  <a:pt x="523900" y="2152281"/>
                </a:lnTo>
                <a:lnTo>
                  <a:pt x="678624" y="2279802"/>
                </a:lnTo>
                <a:lnTo>
                  <a:pt x="678624" y="2263254"/>
                </a:lnTo>
                <a:lnTo>
                  <a:pt x="531698" y="2142147"/>
                </a:lnTo>
                <a:lnTo>
                  <a:pt x="722757" y="1893709"/>
                </a:lnTo>
                <a:lnTo>
                  <a:pt x="953477" y="1948573"/>
                </a:lnTo>
                <a:lnTo>
                  <a:pt x="1008989" y="2020087"/>
                </a:lnTo>
                <a:lnTo>
                  <a:pt x="1008989" y="1999462"/>
                </a:lnTo>
                <a:lnTo>
                  <a:pt x="973124" y="1953247"/>
                </a:lnTo>
                <a:lnTo>
                  <a:pt x="1065923" y="1975332"/>
                </a:lnTo>
                <a:lnTo>
                  <a:pt x="1065923" y="1962238"/>
                </a:lnTo>
                <a:lnTo>
                  <a:pt x="960653" y="1937181"/>
                </a:lnTo>
                <a:lnTo>
                  <a:pt x="941006" y="1911883"/>
                </a:lnTo>
                <a:lnTo>
                  <a:pt x="941006" y="1932508"/>
                </a:lnTo>
                <a:lnTo>
                  <a:pt x="731291" y="1882622"/>
                </a:lnTo>
                <a:lnTo>
                  <a:pt x="816368" y="1771980"/>
                </a:lnTo>
                <a:lnTo>
                  <a:pt x="941006" y="1932508"/>
                </a:lnTo>
                <a:lnTo>
                  <a:pt x="941006" y="1911883"/>
                </a:lnTo>
                <a:lnTo>
                  <a:pt x="824344" y="1761617"/>
                </a:lnTo>
                <a:lnTo>
                  <a:pt x="1055166" y="1461477"/>
                </a:lnTo>
                <a:lnTo>
                  <a:pt x="1406182" y="1707832"/>
                </a:lnTo>
                <a:lnTo>
                  <a:pt x="1406182" y="1692313"/>
                </a:lnTo>
                <a:lnTo>
                  <a:pt x="1062926" y="1451381"/>
                </a:lnTo>
                <a:lnTo>
                  <a:pt x="1081862" y="1426756"/>
                </a:lnTo>
                <a:lnTo>
                  <a:pt x="2086025" y="1149451"/>
                </a:lnTo>
                <a:lnTo>
                  <a:pt x="2092096" y="1157185"/>
                </a:lnTo>
                <a:lnTo>
                  <a:pt x="2094699" y="1166558"/>
                </a:lnTo>
                <a:lnTo>
                  <a:pt x="2094699" y="1070952"/>
                </a:lnTo>
                <a:lnTo>
                  <a:pt x="2093595" y="1070102"/>
                </a:lnTo>
                <a:lnTo>
                  <a:pt x="2087702" y="1101420"/>
                </a:lnTo>
                <a:lnTo>
                  <a:pt x="2083231" y="1100582"/>
                </a:lnTo>
                <a:lnTo>
                  <a:pt x="2083231" y="1125143"/>
                </a:lnTo>
                <a:lnTo>
                  <a:pt x="2080856" y="1137742"/>
                </a:lnTo>
                <a:lnTo>
                  <a:pt x="1094689" y="1410093"/>
                </a:lnTo>
                <a:lnTo>
                  <a:pt x="1418793" y="988669"/>
                </a:lnTo>
                <a:lnTo>
                  <a:pt x="2079815" y="1112824"/>
                </a:lnTo>
                <a:lnTo>
                  <a:pt x="2083231" y="1125143"/>
                </a:lnTo>
                <a:lnTo>
                  <a:pt x="2083231" y="1100582"/>
                </a:lnTo>
                <a:lnTo>
                  <a:pt x="1427441" y="977417"/>
                </a:lnTo>
                <a:lnTo>
                  <a:pt x="2117648" y="79946"/>
                </a:lnTo>
                <a:lnTo>
                  <a:pt x="2125345" y="89662"/>
                </a:lnTo>
                <a:lnTo>
                  <a:pt x="2128380" y="83197"/>
                </a:lnTo>
                <a:lnTo>
                  <a:pt x="2145284" y="96139"/>
                </a:lnTo>
                <a:lnTo>
                  <a:pt x="2152497" y="59055"/>
                </a:lnTo>
                <a:lnTo>
                  <a:pt x="2161540" y="12573"/>
                </a:lnTo>
                <a:close/>
              </a:path>
            </a:pathLst>
          </a:custGeom>
          <a:solidFill>
            <a:srgbClr val="4242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421130" y="5607202"/>
            <a:ext cx="1856739" cy="45148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Roboto"/>
                <a:cs typeface="Roboto"/>
              </a:rPr>
              <a:t>Couche</a:t>
            </a:r>
            <a:r>
              <a:rPr sz="1400" spc="25" dirty="0">
                <a:latin typeface="Roboto"/>
                <a:cs typeface="Roboto"/>
              </a:rPr>
              <a:t> </a:t>
            </a:r>
            <a:r>
              <a:rPr sz="1400" dirty="0" err="1">
                <a:latin typeface="Roboto"/>
                <a:cs typeface="Roboto"/>
              </a:rPr>
              <a:t>d'ent</a:t>
            </a:r>
            <a:r>
              <a:rPr lang="fr-CA" sz="1400" dirty="0">
                <a:latin typeface="Roboto"/>
                <a:cs typeface="Roboto"/>
              </a:rPr>
              <a:t>r</a:t>
            </a:r>
            <a:r>
              <a:rPr sz="1400" dirty="0" err="1">
                <a:latin typeface="Roboto"/>
                <a:cs typeface="Roboto"/>
              </a:rPr>
              <a:t>ée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avec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b="1" i="1" spc="65" dirty="0">
                <a:latin typeface="Roboto Cn"/>
                <a:cs typeface="Roboto Cn"/>
              </a:rPr>
              <a:t>n</a:t>
            </a:r>
            <a:endParaRPr sz="1400" dirty="0">
              <a:latin typeface="Roboto Cn"/>
              <a:cs typeface="Roboto Cn"/>
            </a:endParaRPr>
          </a:p>
          <a:p>
            <a:pPr marL="12700">
              <a:lnSpc>
                <a:spcPct val="100000"/>
              </a:lnSpc>
            </a:pPr>
            <a:r>
              <a:rPr sz="1400" spc="-15" dirty="0">
                <a:latin typeface="Roboto"/>
                <a:cs typeface="Roboto"/>
              </a:rPr>
              <a:t>noeuds</a:t>
            </a:r>
            <a:r>
              <a:rPr sz="1400" spc="-10" dirty="0">
                <a:latin typeface="Roboto"/>
                <a:cs typeface="Roboto"/>
              </a:rPr>
              <a:t> </a:t>
            </a:r>
            <a:r>
              <a:rPr sz="1400" spc="-70" dirty="0">
                <a:latin typeface="Roboto"/>
                <a:cs typeface="Roboto"/>
              </a:rPr>
              <a:t>(n-1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5" dirty="0" err="1">
                <a:latin typeface="Roboto"/>
                <a:cs typeface="Roboto"/>
              </a:rPr>
              <a:t>att</a:t>
            </a:r>
            <a:r>
              <a:rPr lang="fr-CA" sz="1400" spc="-5" dirty="0">
                <a:latin typeface="Roboto"/>
                <a:cs typeface="Roboto"/>
              </a:rPr>
              <a:t>r</a:t>
            </a:r>
            <a:r>
              <a:rPr sz="1400" spc="-5" dirty="0" err="1">
                <a:latin typeface="Roboto"/>
                <a:cs typeface="Roboto"/>
              </a:rPr>
              <a:t>ibuts</a:t>
            </a:r>
            <a:r>
              <a:rPr sz="1400" spc="-5" dirty="0">
                <a:latin typeface="Roboto"/>
                <a:cs typeface="Roboto"/>
              </a:rPr>
              <a:t>)</a:t>
            </a:r>
            <a:endParaRPr sz="1400" dirty="0">
              <a:latin typeface="Roboto"/>
              <a:cs typeface="Roboto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542282" y="5663590"/>
            <a:ext cx="2391918" cy="44242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Roboto"/>
                <a:cs typeface="Roboto"/>
              </a:rPr>
              <a:t>Couche</a:t>
            </a:r>
            <a:r>
              <a:rPr sz="1400" spc="20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de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10" dirty="0">
                <a:latin typeface="Roboto"/>
                <a:cs typeface="Roboto"/>
              </a:rPr>
              <a:t>so</a:t>
            </a:r>
            <a:r>
              <a:rPr lang="fr-CA" sz="1400" spc="10" dirty="0">
                <a:latin typeface="Roboto"/>
                <a:cs typeface="Roboto"/>
              </a:rPr>
              <a:t>r</a:t>
            </a:r>
            <a:r>
              <a:rPr sz="1400" spc="10" dirty="0">
                <a:latin typeface="Roboto"/>
                <a:cs typeface="Roboto"/>
              </a:rPr>
              <a:t>tie</a:t>
            </a:r>
            <a:r>
              <a:rPr sz="1400" spc="-5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avec</a:t>
            </a:r>
            <a:r>
              <a:rPr sz="1400" spc="5" dirty="0">
                <a:latin typeface="Roboto"/>
                <a:cs typeface="Roboto"/>
              </a:rPr>
              <a:t> </a:t>
            </a:r>
            <a:r>
              <a:rPr sz="1400" b="1" i="1" spc="120" dirty="0">
                <a:latin typeface="Roboto Cn"/>
                <a:cs typeface="Roboto Cn"/>
              </a:rPr>
              <a:t>m</a:t>
            </a:r>
            <a:endParaRPr sz="1400" dirty="0">
              <a:latin typeface="Roboto Cn"/>
              <a:cs typeface="Roboto Cn"/>
            </a:endParaRPr>
          </a:p>
          <a:p>
            <a:pPr marL="12700">
              <a:lnSpc>
                <a:spcPct val="100000"/>
              </a:lnSpc>
            </a:pPr>
            <a:r>
              <a:rPr sz="1400" spc="-15" dirty="0">
                <a:latin typeface="Roboto"/>
                <a:cs typeface="Roboto"/>
              </a:rPr>
              <a:t>noeuds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dirty="0">
                <a:latin typeface="Roboto"/>
                <a:cs typeface="Roboto"/>
              </a:rPr>
              <a:t>(m</a:t>
            </a:r>
            <a:r>
              <a:rPr sz="1400" spc="-10" dirty="0">
                <a:latin typeface="Roboto"/>
                <a:cs typeface="Roboto"/>
              </a:rPr>
              <a:t> classes)</a:t>
            </a:r>
            <a:endParaRPr sz="1400" dirty="0">
              <a:latin typeface="Roboto"/>
              <a:cs typeface="Robot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332988" y="1519174"/>
            <a:ext cx="3448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01</a:t>
            </a:r>
            <a:endParaRPr sz="900">
              <a:latin typeface="Roboto"/>
              <a:cs typeface="Roboto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407917" y="4669612"/>
            <a:ext cx="344805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24</a:t>
            </a:r>
            <a:endParaRPr sz="900">
              <a:latin typeface="Roboto"/>
              <a:cs typeface="Roboto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317746" y="2948431"/>
            <a:ext cx="34480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100" spc="15" baseline="13888" dirty="0">
                <a:latin typeface="Roboto"/>
                <a:cs typeface="Roboto"/>
              </a:rPr>
              <a:t>w</a:t>
            </a:r>
            <a:r>
              <a:rPr sz="900" spc="10" dirty="0">
                <a:latin typeface="Roboto"/>
                <a:cs typeface="Roboto"/>
              </a:rPr>
              <a:t>12</a:t>
            </a:r>
            <a:endParaRPr sz="900">
              <a:latin typeface="Roboto"/>
              <a:cs typeface="Roboto"/>
            </a:endParaRPr>
          </a:p>
        </p:txBody>
      </p:sp>
      <p:sp>
        <p:nvSpPr>
          <p:cNvPr id="60" name="object 6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82</a:t>
            </a:fld>
            <a:endParaRPr dirty="0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9DDEBE45-9400-680A-BD71-1F1A8B3F9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816542"/>
            <a:ext cx="5003805" cy="4499690"/>
          </a:xfrm>
          <a:prstGeom prst="rect">
            <a:avLst/>
          </a:prstGeom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9176" y="633806"/>
            <a:ext cx="2802255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25" dirty="0">
                <a:solidFill>
                  <a:srgbClr val="404040"/>
                </a:solidFill>
                <a:latin typeface="Trebuchet MS"/>
                <a:cs typeface="Trebuchet MS"/>
              </a:rPr>
              <a:t>DESCENTE</a:t>
            </a:r>
            <a:r>
              <a:rPr sz="2000" b="1" spc="-10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2000" b="1" spc="-12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spc="-45" dirty="0">
                <a:solidFill>
                  <a:srgbClr val="404040"/>
                </a:solidFill>
                <a:latin typeface="Trebuchet MS"/>
                <a:cs typeface="Trebuchet MS"/>
              </a:rPr>
              <a:t>GRADIENT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49345" y="1353134"/>
            <a:ext cx="5624830" cy="19469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Franklin Gothic Medium"/>
                <a:cs typeface="Franklin Gothic Medium"/>
              </a:rPr>
              <a:t>Initialiser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au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hasard</a:t>
            </a:r>
            <a:endParaRPr sz="180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00">
              <a:latin typeface="Franklin Gothic Medium"/>
              <a:cs typeface="Franklin Gothic Medium"/>
            </a:endParaRPr>
          </a:p>
          <a:p>
            <a:pPr marL="25400">
              <a:lnSpc>
                <a:spcPct val="100000"/>
              </a:lnSpc>
            </a:pPr>
            <a:r>
              <a:rPr sz="1800" spc="-10" dirty="0">
                <a:latin typeface="Franklin Gothic Medium"/>
                <a:cs typeface="Franklin Gothic Medium"/>
              </a:rPr>
              <a:t>Répéter:</a:t>
            </a:r>
            <a:endParaRPr sz="180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900">
              <a:latin typeface="Franklin Gothic Medium"/>
              <a:cs typeface="Franklin Gothic Medium"/>
            </a:endParaRPr>
          </a:p>
          <a:p>
            <a:pPr marL="482600">
              <a:lnSpc>
                <a:spcPct val="100000"/>
              </a:lnSpc>
            </a:pP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40" dirty="0">
                <a:latin typeface="Franklin Gothic Medium"/>
                <a:cs typeface="Franklin Gothic Medium"/>
              </a:rPr>
              <a:t>exemple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de </a:t>
            </a:r>
            <a:r>
              <a:rPr sz="1800" spc="-15" dirty="0">
                <a:latin typeface="Franklin Gothic Medium"/>
                <a:cs typeface="Franklin Gothic Medium"/>
              </a:rPr>
              <a:t>l’ensemble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d’entraînement:</a:t>
            </a:r>
            <a:endParaRPr sz="1800">
              <a:latin typeface="Franklin Gothic Medium"/>
              <a:cs typeface="Franklin Gothic Medium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00">
              <a:latin typeface="Franklin Gothic Medium"/>
              <a:cs typeface="Franklin Gothic Medium"/>
            </a:endParaRPr>
          </a:p>
          <a:p>
            <a:pPr marL="622300">
              <a:lnSpc>
                <a:spcPct val="100000"/>
              </a:lnSpc>
              <a:tabLst>
                <a:tab pos="939800" algn="l"/>
                <a:tab pos="2089150" algn="l"/>
              </a:tabLst>
            </a:pPr>
            <a:r>
              <a:rPr sz="1400" dirty="0">
                <a:latin typeface="Franklin Gothic Medium"/>
                <a:cs typeface="Franklin Gothic Medium"/>
              </a:rPr>
              <a:t>a</a:t>
            </a:r>
            <a:r>
              <a:rPr sz="1400" spc="-5" dirty="0">
                <a:latin typeface="Franklin Gothic Medium"/>
                <a:cs typeface="Franklin Gothic Medium"/>
              </a:rPr>
              <a:t>.</a:t>
            </a:r>
            <a:r>
              <a:rPr sz="1400" dirty="0">
                <a:latin typeface="Franklin Gothic Medium"/>
                <a:cs typeface="Franklin Gothic Medium"/>
              </a:rPr>
              <a:t>	</a:t>
            </a:r>
            <a:r>
              <a:rPr sz="1800" spc="-55" dirty="0">
                <a:latin typeface="Franklin Gothic Medium"/>
                <a:cs typeface="Franklin Gothic Medium"/>
              </a:rPr>
              <a:t>P</a:t>
            </a:r>
            <a:r>
              <a:rPr sz="1800" spc="-25" dirty="0">
                <a:latin typeface="Franklin Gothic Medium"/>
                <a:cs typeface="Franklin Gothic Medium"/>
              </a:rPr>
              <a:t>r</a:t>
            </a:r>
            <a:r>
              <a:rPr sz="1800" spc="-5" dirty="0">
                <a:latin typeface="Franklin Gothic Medium"/>
                <a:cs typeface="Franklin Gothic Medium"/>
              </a:rPr>
              <a:t>é</a:t>
            </a:r>
            <a:r>
              <a:rPr sz="1800" spc="-20" dirty="0">
                <a:latin typeface="Franklin Gothic Medium"/>
                <a:cs typeface="Franklin Gothic Medium"/>
              </a:rPr>
              <a:t>d</a:t>
            </a:r>
            <a:r>
              <a:rPr sz="1800" spc="-15" dirty="0">
                <a:latin typeface="Franklin Gothic Medium"/>
                <a:cs typeface="Franklin Gothic Medium"/>
              </a:rPr>
              <a:t>ir</a:t>
            </a:r>
            <a:r>
              <a:rPr sz="1800" spc="-20" dirty="0">
                <a:latin typeface="Franklin Gothic Medium"/>
                <a:cs typeface="Franklin Gothic Medium"/>
              </a:rPr>
              <a:t>e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75" dirty="0">
                <a:latin typeface="Franklin Gothic Medium"/>
                <a:cs typeface="Franklin Gothic Medium"/>
              </a:rPr>
              <a:t> </a:t>
            </a:r>
            <a:r>
              <a:rPr sz="2700" spc="-322" baseline="7716" dirty="0">
                <a:solidFill>
                  <a:srgbClr val="FF0000"/>
                </a:solidFill>
                <a:latin typeface="Cambria Math"/>
                <a:cs typeface="Cambria Math"/>
              </a:rPr>
              <a:t>𝑜</a:t>
            </a:r>
            <a:r>
              <a:rPr sz="1950" spc="630" baseline="-4273" dirty="0">
                <a:solidFill>
                  <a:srgbClr val="FF0000"/>
                </a:solidFill>
                <a:latin typeface="Cambria Math"/>
                <a:cs typeface="Cambria Math"/>
              </a:rPr>
              <a:t>𝑗</a:t>
            </a:r>
            <a:r>
              <a:rPr sz="1950" baseline="-4273" dirty="0">
                <a:solidFill>
                  <a:srgbClr val="FF0000"/>
                </a:solidFill>
                <a:latin typeface="Cambria Math"/>
                <a:cs typeface="Cambria Math"/>
              </a:rPr>
              <a:t>	</a:t>
            </a:r>
            <a:r>
              <a:rPr sz="1800" spc="-15" dirty="0">
                <a:latin typeface="Franklin Gothic Medium"/>
                <a:cs typeface="Franklin Gothic Medium"/>
              </a:rPr>
              <a:t>po</a:t>
            </a:r>
            <a:r>
              <a:rPr sz="1800" spc="-5" dirty="0">
                <a:latin typeface="Franklin Gothic Medium"/>
                <a:cs typeface="Franklin Gothic Medium"/>
              </a:rPr>
              <a:t>ur</a:t>
            </a:r>
            <a:r>
              <a:rPr sz="1800" spc="-1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c</a:t>
            </a:r>
            <a:r>
              <a:rPr sz="1800" spc="5" dirty="0">
                <a:latin typeface="Franklin Gothic Medium"/>
                <a:cs typeface="Franklin Gothic Medium"/>
              </a:rPr>
              <a:t>h</a:t>
            </a:r>
            <a:r>
              <a:rPr sz="1800" spc="-20" dirty="0">
                <a:latin typeface="Franklin Gothic Medium"/>
                <a:cs typeface="Franklin Gothic Medium"/>
              </a:rPr>
              <a:t>a</a:t>
            </a:r>
            <a:r>
              <a:rPr sz="1800" spc="-45" dirty="0">
                <a:latin typeface="Franklin Gothic Medium"/>
                <a:cs typeface="Franklin Gothic Medium"/>
              </a:rPr>
              <a:t>q</a:t>
            </a:r>
            <a:r>
              <a:rPr sz="1800" spc="5" dirty="0">
                <a:latin typeface="Franklin Gothic Medium"/>
                <a:cs typeface="Franklin Gothic Medium"/>
              </a:rPr>
              <a:t>u</a:t>
            </a:r>
            <a:r>
              <a:rPr sz="1800" spc="-10" dirty="0">
                <a:latin typeface="Franklin Gothic Medium"/>
                <a:cs typeface="Franklin Gothic Medium"/>
              </a:rPr>
              <a:t>e</a:t>
            </a:r>
            <a:r>
              <a:rPr sz="1800" spc="-1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</a:t>
            </a:r>
            <a:r>
              <a:rPr sz="1800" spc="5" dirty="0">
                <a:latin typeface="Franklin Gothic Medium"/>
                <a:cs typeface="Franklin Gothic Medium"/>
              </a:rPr>
              <a:t>es </a:t>
            </a:r>
            <a:r>
              <a:rPr sz="1800" spc="-105" dirty="0">
                <a:latin typeface="Franklin Gothic Medium"/>
                <a:cs typeface="Franklin Gothic Medium"/>
              </a:rPr>
              <a:t>m</a:t>
            </a:r>
            <a:r>
              <a:rPr sz="1800" dirty="0">
                <a:latin typeface="Franklin Gothic Medium"/>
                <a:cs typeface="Franklin Gothic Medium"/>
              </a:rPr>
              <a:t> c</a:t>
            </a:r>
            <a:r>
              <a:rPr sz="1800" spc="-40" dirty="0">
                <a:latin typeface="Franklin Gothic Medium"/>
                <a:cs typeface="Franklin Gothic Medium"/>
              </a:rPr>
              <a:t>l</a:t>
            </a:r>
            <a:r>
              <a:rPr sz="1800" spc="-20" dirty="0">
                <a:latin typeface="Franklin Gothic Medium"/>
                <a:cs typeface="Franklin Gothic Medium"/>
              </a:rPr>
              <a:t>a</a:t>
            </a:r>
            <a:r>
              <a:rPr sz="1800" spc="15" dirty="0">
                <a:latin typeface="Franklin Gothic Medium"/>
                <a:cs typeface="Franklin Gothic Medium"/>
              </a:rPr>
              <a:t>s</a:t>
            </a:r>
            <a:r>
              <a:rPr sz="1800" spc="20" dirty="0">
                <a:latin typeface="Franklin Gothic Medium"/>
                <a:cs typeface="Franklin Gothic Medium"/>
              </a:rPr>
              <a:t>s</a:t>
            </a:r>
            <a:r>
              <a:rPr sz="1800" spc="5" dirty="0">
                <a:latin typeface="Franklin Gothic Medium"/>
                <a:cs typeface="Franklin Gothic Medium"/>
              </a:rPr>
              <a:t>es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759453" y="3549142"/>
            <a:ext cx="21348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b.	</a:t>
            </a:r>
            <a:r>
              <a:rPr sz="1800" spc="-30" dirty="0">
                <a:latin typeface="Franklin Gothic Medium"/>
                <a:cs typeface="Franklin Gothic Medium"/>
              </a:rPr>
              <a:t>Pour</a:t>
            </a:r>
            <a:r>
              <a:rPr sz="1800" spc="-5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chaque</a:t>
            </a:r>
            <a:r>
              <a:rPr sz="1800" spc="-4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17034" y="4098163"/>
            <a:ext cx="3179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spc="-5" dirty="0">
                <a:latin typeface="Franklin Gothic Medium"/>
                <a:cs typeface="Franklin Gothic Medium"/>
              </a:rPr>
              <a:t>a.	</a:t>
            </a:r>
            <a:r>
              <a:rPr sz="1800" spc="-15" dirty="0">
                <a:latin typeface="Franklin Gothic Medium"/>
                <a:cs typeface="Franklin Gothic Medium"/>
              </a:rPr>
              <a:t>Calculer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30" dirty="0">
                <a:latin typeface="Franklin Gothic Medium"/>
                <a:cs typeface="Franklin Gothic Medium"/>
              </a:rPr>
              <a:t>la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dérivée de</a:t>
            </a:r>
            <a:r>
              <a:rPr sz="1800" spc="-5" dirty="0">
                <a:latin typeface="Franklin Gothic Medium"/>
                <a:cs typeface="Franklin Gothic Medium"/>
              </a:rPr>
              <a:t> l’erreur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217034" y="4646498"/>
            <a:ext cx="249745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9565" algn="l"/>
              </a:tabLst>
            </a:pPr>
            <a:r>
              <a:rPr sz="1400" dirty="0">
                <a:latin typeface="Franklin Gothic Medium"/>
                <a:cs typeface="Franklin Gothic Medium"/>
              </a:rPr>
              <a:t>b.	</a:t>
            </a:r>
            <a:r>
              <a:rPr sz="1800" spc="-15" dirty="0">
                <a:latin typeface="Franklin Gothic Medium"/>
                <a:cs typeface="Franklin Gothic Medium"/>
              </a:rPr>
              <a:t>Mettre</a:t>
            </a:r>
            <a:r>
              <a:rPr sz="1800" spc="-30" dirty="0">
                <a:latin typeface="Franklin Gothic Medium"/>
                <a:cs typeface="Franklin Gothic Medium"/>
              </a:rPr>
              <a:t> </a:t>
            </a:r>
            <a:r>
              <a:rPr sz="1800" spc="-20" dirty="0">
                <a:latin typeface="Franklin Gothic Medium"/>
                <a:cs typeface="Franklin Gothic Medium"/>
              </a:rPr>
              <a:t>à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jour</a:t>
            </a:r>
            <a:r>
              <a:rPr sz="1800" spc="-25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poids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162045" y="5195392"/>
            <a:ext cx="245618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5" dirty="0">
                <a:latin typeface="Franklin Gothic Medium"/>
                <a:cs typeface="Franklin Gothic Medium"/>
              </a:rPr>
              <a:t>Jusqu’à</a:t>
            </a:r>
            <a:r>
              <a:rPr sz="1800" spc="-85" dirty="0">
                <a:latin typeface="Franklin Gothic Medium"/>
                <a:cs typeface="Franklin Gothic Medium"/>
              </a:rPr>
              <a:t> </a:t>
            </a:r>
            <a:r>
              <a:rPr sz="1800" spc="5" dirty="0">
                <a:latin typeface="Franklin Gothic Medium"/>
                <a:cs typeface="Franklin Gothic Medium"/>
              </a:rPr>
              <a:t>ce</a:t>
            </a:r>
            <a:r>
              <a:rPr sz="1800" spc="-70" dirty="0">
                <a:latin typeface="Franklin Gothic Medium"/>
                <a:cs typeface="Franklin Gothic Medium"/>
              </a:rPr>
              <a:t> </a:t>
            </a:r>
            <a:r>
              <a:rPr sz="1800" dirty="0">
                <a:latin typeface="Franklin Gothic Medium"/>
                <a:cs typeface="Franklin Gothic Medium"/>
              </a:rPr>
              <a:t>que</a:t>
            </a:r>
            <a:r>
              <a:rPr sz="1800" spc="-7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“terminé”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851393" y="4331080"/>
            <a:ext cx="451484" cy="15240"/>
          </a:xfrm>
          <a:custGeom>
            <a:avLst/>
            <a:gdLst/>
            <a:ahLst/>
            <a:cxnLst/>
            <a:rect l="l" t="t" r="r" b="b"/>
            <a:pathLst>
              <a:path w="451484" h="15239">
                <a:moveTo>
                  <a:pt x="451103" y="0"/>
                </a:moveTo>
                <a:lnTo>
                  <a:pt x="0" y="0"/>
                </a:lnTo>
                <a:lnTo>
                  <a:pt x="0" y="15240"/>
                </a:lnTo>
                <a:lnTo>
                  <a:pt x="451103" y="15240"/>
                </a:lnTo>
                <a:lnTo>
                  <a:pt x="4511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7758683" y="3838955"/>
            <a:ext cx="792480" cy="942340"/>
          </a:xfrm>
          <a:prstGeom prst="rect">
            <a:avLst/>
          </a:prstGeom>
          <a:ln w="22225">
            <a:solidFill>
              <a:srgbClr val="FF0000"/>
            </a:solidFill>
          </a:ln>
        </p:spPr>
        <p:txBody>
          <a:bodyPr vert="horz" wrap="square" lIns="0" tIns="164465" rIns="0" bIns="0" rtlCol="0">
            <a:spAutoFit/>
          </a:bodyPr>
          <a:lstStyle/>
          <a:p>
            <a:pPr marL="176530">
              <a:lnSpc>
                <a:spcPct val="100000"/>
              </a:lnSpc>
              <a:spcBef>
                <a:spcPts val="1295"/>
              </a:spcBef>
            </a:pPr>
            <a:r>
              <a:rPr sz="1800" spc="-10" dirty="0">
                <a:solidFill>
                  <a:srgbClr val="FF0000"/>
                </a:solidFill>
                <a:latin typeface="Cambria Math"/>
                <a:cs typeface="Cambria Math"/>
              </a:rPr>
              <a:t>𝑑𝐸</a:t>
            </a:r>
            <a:endParaRPr sz="1800">
              <a:latin typeface="Cambria Math"/>
              <a:cs typeface="Cambria Math"/>
            </a:endParaRPr>
          </a:p>
          <a:p>
            <a:pPr marL="94615">
              <a:lnSpc>
                <a:spcPct val="100000"/>
              </a:lnSpc>
              <a:spcBef>
                <a:spcPts val="414"/>
              </a:spcBef>
            </a:pPr>
            <a:r>
              <a:rPr sz="1800" spc="45" dirty="0">
                <a:solidFill>
                  <a:srgbClr val="FF0000"/>
                </a:solidFill>
                <a:latin typeface="Cambria Math"/>
                <a:cs typeface="Cambria Math"/>
              </a:rPr>
              <a:t>𝑑𝑤</a:t>
            </a:r>
            <a:r>
              <a:rPr sz="1950" spc="67" baseline="-14957" dirty="0">
                <a:solidFill>
                  <a:srgbClr val="FF0000"/>
                </a:solidFill>
                <a:latin typeface="Cambria Math"/>
                <a:cs typeface="Cambria Math"/>
              </a:rPr>
              <a:t>𝑖𝑗</a:t>
            </a:r>
            <a:endParaRPr sz="1950" baseline="-14957">
              <a:latin typeface="Cambria Math"/>
              <a:cs typeface="Cambria Math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83</a:t>
            </a:fld>
            <a:endParaRPr dirty="0"/>
          </a:p>
        </p:txBody>
      </p:sp>
      <p:sp>
        <p:nvSpPr>
          <p:cNvPr id="15" name="object 15"/>
          <p:cNvSpPr txBox="1"/>
          <p:nvPr/>
        </p:nvSpPr>
        <p:spPr>
          <a:xfrm>
            <a:off x="6129528" y="3469894"/>
            <a:ext cx="3740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700" spc="60" baseline="10802" dirty="0">
                <a:solidFill>
                  <a:srgbClr val="FF0000"/>
                </a:solidFill>
                <a:latin typeface="Cambria Math"/>
                <a:cs typeface="Cambria Math"/>
              </a:rPr>
              <a:t>𝑤</a:t>
            </a:r>
            <a:r>
              <a:rPr sz="1300" spc="40" dirty="0">
                <a:solidFill>
                  <a:srgbClr val="FF0000"/>
                </a:solidFill>
                <a:latin typeface="Cambria Math"/>
                <a:cs typeface="Cambria Math"/>
              </a:rPr>
              <a:t>𝑖𝑗</a:t>
            </a:r>
            <a:endParaRPr sz="1300">
              <a:latin typeface="Cambria Math"/>
              <a:cs typeface="Cambria Math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A83F71A-0319-3FF0-F900-299C5E36B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255" y="4850229"/>
            <a:ext cx="3074545" cy="806630"/>
          </a:xfrm>
          <a:prstGeom prst="rect">
            <a:avLst/>
          </a:prstGeom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2645" y="620013"/>
            <a:ext cx="7882255" cy="14522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150" dirty="0">
                <a:solidFill>
                  <a:srgbClr val="404040"/>
                </a:solidFill>
                <a:latin typeface="Arial"/>
                <a:cs typeface="Arial"/>
              </a:rPr>
              <a:t>D</a:t>
            </a:r>
            <a:r>
              <a:rPr sz="2000" b="1" spc="-165" dirty="0">
                <a:solidFill>
                  <a:srgbClr val="404040"/>
                </a:solidFill>
                <a:latin typeface="Arial"/>
                <a:cs typeface="Arial"/>
              </a:rPr>
              <a:t>É</a:t>
            </a:r>
            <a:r>
              <a:rPr sz="2000" b="1" spc="-17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2000" b="1" spc="-120" dirty="0">
                <a:solidFill>
                  <a:srgbClr val="404040"/>
                </a:solidFill>
                <a:latin typeface="Arial"/>
                <a:cs typeface="Arial"/>
              </a:rPr>
              <a:t>IV</a:t>
            </a:r>
            <a:r>
              <a:rPr sz="2000" b="1" spc="-180" dirty="0">
                <a:solidFill>
                  <a:srgbClr val="404040"/>
                </a:solidFill>
                <a:latin typeface="Arial"/>
                <a:cs typeface="Arial"/>
              </a:rPr>
              <a:t>É</a:t>
            </a:r>
            <a:r>
              <a:rPr sz="2000" b="1" spc="-20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2000" b="1" spc="-3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2000" b="1" spc="-150" dirty="0">
                <a:solidFill>
                  <a:srgbClr val="404040"/>
                </a:solidFill>
                <a:latin typeface="Arial"/>
                <a:cs typeface="Arial"/>
              </a:rPr>
              <a:t>D</a:t>
            </a:r>
            <a:r>
              <a:rPr sz="2000" b="1" spc="-200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2000" b="1" spc="-3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2000" b="1" spc="-409" dirty="0">
                <a:solidFill>
                  <a:srgbClr val="404040"/>
                </a:solidFill>
                <a:latin typeface="Arial"/>
                <a:cs typeface="Arial"/>
              </a:rPr>
              <a:t>L</a:t>
            </a:r>
            <a:r>
              <a:rPr sz="2000" b="1" spc="-55" dirty="0">
                <a:solidFill>
                  <a:srgbClr val="404040"/>
                </a:solidFill>
                <a:latin typeface="Arial"/>
                <a:cs typeface="Arial"/>
              </a:rPr>
              <a:t>’</a:t>
            </a:r>
            <a:r>
              <a:rPr sz="2000" b="1" spc="-16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2000" b="1" spc="-17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2000" b="1" spc="-130" dirty="0">
                <a:solidFill>
                  <a:srgbClr val="404040"/>
                </a:solidFill>
                <a:latin typeface="Arial"/>
                <a:cs typeface="Arial"/>
              </a:rPr>
              <a:t>R</a:t>
            </a:r>
            <a:r>
              <a:rPr sz="2000" b="1" spc="-165" dirty="0">
                <a:solidFill>
                  <a:srgbClr val="404040"/>
                </a:solidFill>
                <a:latin typeface="Arial"/>
                <a:cs typeface="Arial"/>
              </a:rPr>
              <a:t>EUR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200">
              <a:latin typeface="Arial"/>
              <a:cs typeface="Arial"/>
            </a:endParaRPr>
          </a:p>
          <a:p>
            <a:pPr marL="1682114" marR="5080">
              <a:lnSpc>
                <a:spcPct val="100000"/>
              </a:lnSpc>
              <a:spcBef>
                <a:spcPts val="1270"/>
              </a:spcBef>
            </a:pPr>
            <a:r>
              <a:rPr sz="1400" spc="-15" dirty="0">
                <a:latin typeface="Roboto"/>
                <a:cs typeface="Roboto"/>
              </a:rPr>
              <a:t>Nous</a:t>
            </a:r>
            <a:r>
              <a:rPr sz="1400" spc="40" dirty="0">
                <a:latin typeface="Roboto"/>
                <a:cs typeface="Roboto"/>
              </a:rPr>
              <a:t> </a:t>
            </a:r>
            <a:r>
              <a:rPr sz="1400" spc="-20" dirty="0">
                <a:latin typeface="Roboto"/>
                <a:cs typeface="Roboto"/>
              </a:rPr>
              <a:t>pouvons</a:t>
            </a:r>
            <a:r>
              <a:rPr sz="1400" spc="35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toujouís</a:t>
            </a:r>
            <a:r>
              <a:rPr sz="1400" spc="40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utiliseí</a:t>
            </a:r>
            <a:r>
              <a:rPr sz="1400" spc="20" dirty="0">
                <a:latin typeface="Roboto"/>
                <a:cs typeface="Roboto"/>
              </a:rPr>
              <a:t> </a:t>
            </a:r>
            <a:r>
              <a:rPr sz="1400" spc="-20" dirty="0">
                <a:latin typeface="Roboto"/>
                <a:cs typeface="Roboto"/>
              </a:rPr>
              <a:t>la</a:t>
            </a:r>
            <a:r>
              <a:rPr sz="1400" spc="20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descente</a:t>
            </a:r>
            <a:r>
              <a:rPr sz="1400" spc="20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de </a:t>
            </a:r>
            <a:r>
              <a:rPr sz="1400" dirty="0">
                <a:latin typeface="Roboto"/>
                <a:cs typeface="Roboto"/>
              </a:rPr>
              <a:t>gíadient </a:t>
            </a:r>
            <a:r>
              <a:rPr sz="1400" spc="15" dirty="0">
                <a:latin typeface="Roboto"/>
                <a:cs typeface="Roboto"/>
              </a:rPr>
              <a:t>pouí</a:t>
            </a:r>
            <a:r>
              <a:rPr sz="1400" spc="20" dirty="0">
                <a:latin typeface="Roboto"/>
                <a:cs typeface="Roboto"/>
              </a:rPr>
              <a:t> </a:t>
            </a:r>
            <a:r>
              <a:rPr sz="1400" spc="10" dirty="0">
                <a:latin typeface="Roboto"/>
                <a:cs typeface="Roboto"/>
              </a:rPr>
              <a:t>adapteí</a:t>
            </a:r>
            <a:r>
              <a:rPr sz="1400" spc="-25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lentement </a:t>
            </a:r>
            <a:r>
              <a:rPr sz="1400" spc="-335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les</a:t>
            </a:r>
            <a:r>
              <a:rPr sz="1400" spc="1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poids,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et</a:t>
            </a:r>
            <a:r>
              <a:rPr sz="1400" spc="-15" dirty="0">
                <a:latin typeface="Roboto"/>
                <a:cs typeface="Roboto"/>
              </a:rPr>
              <a:t> donc,</a:t>
            </a:r>
            <a:r>
              <a:rPr sz="1400" spc="45" dirty="0">
                <a:latin typeface="Roboto"/>
                <a:cs typeface="Roboto"/>
              </a:rPr>
              <a:t> </a:t>
            </a:r>
            <a:r>
              <a:rPr sz="1400" spc="-25" dirty="0">
                <a:latin typeface="Roboto"/>
                <a:cs typeface="Roboto"/>
              </a:rPr>
              <a:t>nous</a:t>
            </a:r>
            <a:r>
              <a:rPr sz="1400" spc="5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devons</a:t>
            </a:r>
            <a:r>
              <a:rPr sz="1400" spc="10" dirty="0">
                <a:latin typeface="Roboto"/>
                <a:cs typeface="Roboto"/>
              </a:rPr>
              <a:t> </a:t>
            </a:r>
            <a:r>
              <a:rPr sz="1400" dirty="0">
                <a:latin typeface="Roboto"/>
                <a:cs typeface="Roboto"/>
              </a:rPr>
              <a:t>calculeí</a:t>
            </a:r>
            <a:r>
              <a:rPr sz="1400" spc="4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la</a:t>
            </a:r>
            <a:r>
              <a:rPr sz="1400" spc="15" dirty="0">
                <a:latin typeface="Roboto"/>
                <a:cs typeface="Roboto"/>
              </a:rPr>
              <a:t> </a:t>
            </a:r>
            <a:r>
              <a:rPr sz="1400" spc="10" dirty="0">
                <a:latin typeface="Roboto"/>
                <a:cs typeface="Roboto"/>
              </a:rPr>
              <a:t>déíivée</a:t>
            </a:r>
            <a:r>
              <a:rPr sz="1400" spc="-35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de</a:t>
            </a:r>
            <a:r>
              <a:rPr sz="1400" spc="-10" dirty="0">
                <a:latin typeface="Roboto"/>
                <a:cs typeface="Roboto"/>
              </a:rPr>
              <a:t> </a:t>
            </a:r>
            <a:r>
              <a:rPr sz="1400" spc="30" dirty="0">
                <a:latin typeface="Roboto"/>
                <a:cs typeface="Roboto"/>
              </a:rPr>
              <a:t>l'eííeuí</a:t>
            </a:r>
            <a:r>
              <a:rPr sz="1400" spc="-5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en</a:t>
            </a:r>
            <a:r>
              <a:rPr sz="1400" spc="5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fonction</a:t>
            </a:r>
            <a:r>
              <a:rPr sz="1400" spc="55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de 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chaque</a:t>
            </a:r>
            <a:r>
              <a:rPr sz="1400" spc="35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poids.</a:t>
            </a:r>
            <a:endParaRPr sz="1400">
              <a:latin typeface="Roboto"/>
              <a:cs typeface="Roboto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4135945" y="3977513"/>
            <a:ext cx="4054475" cy="1609725"/>
            <a:chOff x="4135945" y="3977513"/>
            <a:chExt cx="4054475" cy="1609725"/>
          </a:xfrm>
        </p:grpSpPr>
        <p:sp>
          <p:nvSpPr>
            <p:cNvPr id="5" name="object 5"/>
            <p:cNvSpPr/>
            <p:nvPr/>
          </p:nvSpPr>
          <p:spPr>
            <a:xfrm>
              <a:off x="4140708" y="4155948"/>
              <a:ext cx="3291840" cy="1426845"/>
            </a:xfrm>
            <a:custGeom>
              <a:avLst/>
              <a:gdLst/>
              <a:ahLst/>
              <a:cxnLst/>
              <a:rect l="l" t="t" r="r" b="b"/>
              <a:pathLst>
                <a:path w="3291840" h="1426845">
                  <a:moveTo>
                    <a:pt x="0" y="1426464"/>
                  </a:moveTo>
                  <a:lnTo>
                    <a:pt x="3291840" y="1426464"/>
                  </a:lnTo>
                  <a:lnTo>
                    <a:pt x="3291840" y="0"/>
                  </a:lnTo>
                  <a:lnTo>
                    <a:pt x="0" y="0"/>
                  </a:lnTo>
                  <a:lnTo>
                    <a:pt x="0" y="1426464"/>
                  </a:lnTo>
                  <a:close/>
                </a:path>
              </a:pathLst>
            </a:custGeom>
            <a:ln w="9525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37476" y="3977513"/>
              <a:ext cx="953135" cy="890905"/>
            </a:xfrm>
            <a:custGeom>
              <a:avLst/>
              <a:gdLst/>
              <a:ahLst/>
              <a:cxnLst/>
              <a:rect l="l" t="t" r="r" b="b"/>
              <a:pathLst>
                <a:path w="953134" h="890904">
                  <a:moveTo>
                    <a:pt x="29718" y="810513"/>
                  </a:moveTo>
                  <a:lnTo>
                    <a:pt x="0" y="890397"/>
                  </a:lnTo>
                  <a:lnTo>
                    <a:pt x="81660" y="866267"/>
                  </a:lnTo>
                  <a:lnTo>
                    <a:pt x="68054" y="851662"/>
                  </a:lnTo>
                  <a:lnTo>
                    <a:pt x="50800" y="851662"/>
                  </a:lnTo>
                  <a:lnTo>
                    <a:pt x="42037" y="842391"/>
                  </a:lnTo>
                  <a:lnTo>
                    <a:pt x="51330" y="833711"/>
                  </a:lnTo>
                  <a:lnTo>
                    <a:pt x="29718" y="810513"/>
                  </a:lnTo>
                  <a:close/>
                </a:path>
                <a:path w="953134" h="890904">
                  <a:moveTo>
                    <a:pt x="51330" y="833711"/>
                  </a:moveTo>
                  <a:lnTo>
                    <a:pt x="42037" y="842391"/>
                  </a:lnTo>
                  <a:lnTo>
                    <a:pt x="50800" y="851662"/>
                  </a:lnTo>
                  <a:lnTo>
                    <a:pt x="60026" y="843045"/>
                  </a:lnTo>
                  <a:lnTo>
                    <a:pt x="51330" y="833711"/>
                  </a:lnTo>
                  <a:close/>
                </a:path>
                <a:path w="953134" h="890904">
                  <a:moveTo>
                    <a:pt x="60026" y="843045"/>
                  </a:moveTo>
                  <a:lnTo>
                    <a:pt x="50800" y="851662"/>
                  </a:lnTo>
                  <a:lnTo>
                    <a:pt x="68054" y="851662"/>
                  </a:lnTo>
                  <a:lnTo>
                    <a:pt x="60026" y="843045"/>
                  </a:lnTo>
                  <a:close/>
                </a:path>
                <a:path w="953134" h="890904">
                  <a:moveTo>
                    <a:pt x="943991" y="0"/>
                  </a:moveTo>
                  <a:lnTo>
                    <a:pt x="51330" y="833711"/>
                  </a:lnTo>
                  <a:lnTo>
                    <a:pt x="60026" y="843045"/>
                  </a:lnTo>
                  <a:lnTo>
                    <a:pt x="952626" y="9398"/>
                  </a:lnTo>
                  <a:lnTo>
                    <a:pt x="943991" y="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195318" y="4946777"/>
              <a:ext cx="1036319" cy="21590"/>
            </a:xfrm>
            <a:custGeom>
              <a:avLst/>
              <a:gdLst/>
              <a:ahLst/>
              <a:cxnLst/>
              <a:rect l="l" t="t" r="r" b="b"/>
              <a:pathLst>
                <a:path w="1036320" h="21589">
                  <a:moveTo>
                    <a:pt x="1036319" y="0"/>
                  </a:moveTo>
                  <a:lnTo>
                    <a:pt x="0" y="0"/>
                  </a:lnTo>
                  <a:lnTo>
                    <a:pt x="0" y="21336"/>
                  </a:lnTo>
                  <a:lnTo>
                    <a:pt x="1036319" y="21336"/>
                  </a:lnTo>
                  <a:lnTo>
                    <a:pt x="103631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6072885" y="3003042"/>
            <a:ext cx="2617470" cy="8782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0"/>
              </a:spcBef>
            </a:pPr>
            <a:r>
              <a:rPr sz="1400" spc="-15" dirty="0">
                <a:latin typeface="Roboto"/>
                <a:cs typeface="Roboto"/>
              </a:rPr>
              <a:t>Essayez</a:t>
            </a:r>
            <a:r>
              <a:rPr sz="1400" spc="30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de</a:t>
            </a:r>
            <a:r>
              <a:rPr sz="1400" spc="-15" dirty="0">
                <a:latin typeface="Roboto"/>
                <a:cs typeface="Roboto"/>
              </a:rPr>
              <a:t> </a:t>
            </a:r>
            <a:r>
              <a:rPr sz="1400" spc="20" dirty="0">
                <a:latin typeface="Roboto"/>
                <a:cs typeface="Roboto"/>
              </a:rPr>
              <a:t>faiíe</a:t>
            </a:r>
            <a:r>
              <a:rPr sz="1400" spc="-15" dirty="0">
                <a:latin typeface="Roboto"/>
                <a:cs typeface="Roboto"/>
              </a:rPr>
              <a:t> </a:t>
            </a:r>
            <a:r>
              <a:rPr sz="1400" spc="-45" dirty="0">
                <a:latin typeface="Roboto"/>
                <a:cs typeface="Roboto"/>
              </a:rPr>
              <a:t>celui-ci</a:t>
            </a:r>
            <a:r>
              <a:rPr sz="1400" spc="25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(pas</a:t>
            </a:r>
            <a:r>
              <a:rPr sz="1400" spc="5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de 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temps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en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classe).</a:t>
            </a:r>
            <a:r>
              <a:rPr sz="1400" spc="35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Vous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15" dirty="0">
                <a:latin typeface="Roboto"/>
                <a:cs typeface="Roboto"/>
              </a:rPr>
              <a:t>auíez </a:t>
            </a:r>
            <a:r>
              <a:rPr sz="1400" spc="20" dirty="0">
                <a:latin typeface="Roboto"/>
                <a:cs typeface="Roboto"/>
              </a:rPr>
              <a:t> </a:t>
            </a:r>
            <a:r>
              <a:rPr sz="1400" spc="-15" dirty="0">
                <a:latin typeface="Roboto"/>
                <a:cs typeface="Roboto"/>
              </a:rPr>
              <a:t>besoin</a:t>
            </a:r>
            <a:r>
              <a:rPr sz="1400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de</a:t>
            </a:r>
            <a:r>
              <a:rPr sz="1400" spc="-10" dirty="0">
                <a:latin typeface="Roboto"/>
                <a:cs typeface="Roboto"/>
              </a:rPr>
              <a:t> </a:t>
            </a:r>
            <a:r>
              <a:rPr sz="1400" spc="-20" dirty="0">
                <a:latin typeface="Roboto"/>
                <a:cs typeface="Roboto"/>
              </a:rPr>
              <a:t>la</a:t>
            </a:r>
            <a:r>
              <a:rPr sz="1400" spc="15" dirty="0">
                <a:latin typeface="Roboto"/>
                <a:cs typeface="Roboto"/>
              </a:rPr>
              <a:t> </a:t>
            </a:r>
            <a:r>
              <a:rPr sz="1400" spc="5" dirty="0">
                <a:latin typeface="Roboto"/>
                <a:cs typeface="Roboto"/>
              </a:rPr>
              <a:t>"íègle</a:t>
            </a:r>
            <a:r>
              <a:rPr sz="1400" spc="-35" dirty="0">
                <a:latin typeface="Roboto"/>
                <a:cs typeface="Roboto"/>
              </a:rPr>
              <a:t> </a:t>
            </a:r>
            <a:r>
              <a:rPr sz="1400" spc="-20" dirty="0">
                <a:latin typeface="Roboto"/>
                <a:cs typeface="Roboto"/>
              </a:rPr>
              <a:t>du</a:t>
            </a:r>
            <a:r>
              <a:rPr sz="1400" spc="10" dirty="0">
                <a:latin typeface="Roboto"/>
                <a:cs typeface="Roboto"/>
              </a:rPr>
              <a:t> </a:t>
            </a:r>
            <a:r>
              <a:rPr sz="1400" spc="-25" dirty="0">
                <a:latin typeface="Roboto"/>
                <a:cs typeface="Roboto"/>
              </a:rPr>
              <a:t>quotient" </a:t>
            </a:r>
            <a:r>
              <a:rPr sz="1400" spc="-20" dirty="0">
                <a:latin typeface="Roboto"/>
                <a:cs typeface="Roboto"/>
              </a:rPr>
              <a:t> </a:t>
            </a:r>
            <a:r>
              <a:rPr sz="1400" spc="15" dirty="0">
                <a:latin typeface="Roboto"/>
                <a:cs typeface="Roboto"/>
              </a:rPr>
              <a:t>pouí</a:t>
            </a:r>
            <a:r>
              <a:rPr sz="1400" spc="5" dirty="0">
                <a:latin typeface="Roboto"/>
                <a:cs typeface="Roboto"/>
              </a:rPr>
              <a:t> </a:t>
            </a:r>
            <a:r>
              <a:rPr sz="1400" spc="-10" dirty="0">
                <a:latin typeface="Roboto"/>
                <a:cs typeface="Roboto"/>
              </a:rPr>
              <a:t>cette</a:t>
            </a:r>
            <a:r>
              <a:rPr sz="1400" spc="10" dirty="0">
                <a:latin typeface="Roboto"/>
                <a:cs typeface="Roboto"/>
              </a:rPr>
              <a:t> paítie</a:t>
            </a:r>
            <a:r>
              <a:rPr sz="1400" spc="-15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de</a:t>
            </a:r>
            <a:r>
              <a:rPr sz="1400" spc="-15" dirty="0">
                <a:latin typeface="Roboto"/>
                <a:cs typeface="Roboto"/>
              </a:rPr>
              <a:t> </a:t>
            </a:r>
            <a:r>
              <a:rPr sz="1400" spc="-20" dirty="0">
                <a:latin typeface="Roboto"/>
                <a:cs typeface="Roboto"/>
              </a:rPr>
              <a:t>la</a:t>
            </a:r>
            <a:r>
              <a:rPr sz="1400" spc="10" dirty="0">
                <a:latin typeface="Roboto"/>
                <a:cs typeface="Roboto"/>
              </a:rPr>
              <a:t> </a:t>
            </a:r>
            <a:r>
              <a:rPr sz="1400" spc="-5" dirty="0">
                <a:latin typeface="Roboto"/>
                <a:cs typeface="Roboto"/>
              </a:rPr>
              <a:t>déíivation.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715641" y="2643251"/>
            <a:ext cx="460375" cy="212090"/>
          </a:xfrm>
          <a:custGeom>
            <a:avLst/>
            <a:gdLst/>
            <a:ahLst/>
            <a:cxnLst/>
            <a:rect l="l" t="t" r="r" b="b"/>
            <a:pathLst>
              <a:path w="460375" h="212089">
                <a:moveTo>
                  <a:pt x="392556" y="0"/>
                </a:moveTo>
                <a:lnTo>
                  <a:pt x="389635" y="8636"/>
                </a:lnTo>
                <a:lnTo>
                  <a:pt x="401849" y="13946"/>
                </a:lnTo>
                <a:lnTo>
                  <a:pt x="412384" y="21304"/>
                </a:lnTo>
                <a:lnTo>
                  <a:pt x="433798" y="55429"/>
                </a:lnTo>
                <a:lnTo>
                  <a:pt x="440816" y="104775"/>
                </a:lnTo>
                <a:lnTo>
                  <a:pt x="440031" y="123517"/>
                </a:lnTo>
                <a:lnTo>
                  <a:pt x="428244" y="169290"/>
                </a:lnTo>
                <a:lnTo>
                  <a:pt x="401990" y="197865"/>
                </a:lnTo>
                <a:lnTo>
                  <a:pt x="389889" y="203200"/>
                </a:lnTo>
                <a:lnTo>
                  <a:pt x="392556" y="211709"/>
                </a:lnTo>
                <a:lnTo>
                  <a:pt x="433079" y="187705"/>
                </a:lnTo>
                <a:lnTo>
                  <a:pt x="455755" y="143335"/>
                </a:lnTo>
                <a:lnTo>
                  <a:pt x="460120" y="105918"/>
                </a:lnTo>
                <a:lnTo>
                  <a:pt x="459025" y="86536"/>
                </a:lnTo>
                <a:lnTo>
                  <a:pt x="442594" y="37084"/>
                </a:lnTo>
                <a:lnTo>
                  <a:pt x="407912" y="5544"/>
                </a:lnTo>
                <a:lnTo>
                  <a:pt x="392556" y="0"/>
                </a:lnTo>
                <a:close/>
              </a:path>
              <a:path w="460375" h="212089">
                <a:moveTo>
                  <a:pt x="67563" y="0"/>
                </a:moveTo>
                <a:lnTo>
                  <a:pt x="27219" y="24110"/>
                </a:lnTo>
                <a:lnTo>
                  <a:pt x="4381" y="68595"/>
                </a:lnTo>
                <a:lnTo>
                  <a:pt x="0" y="105918"/>
                </a:lnTo>
                <a:lnTo>
                  <a:pt x="1093" y="125370"/>
                </a:lnTo>
                <a:lnTo>
                  <a:pt x="17398" y="174751"/>
                </a:lnTo>
                <a:lnTo>
                  <a:pt x="52153" y="206184"/>
                </a:lnTo>
                <a:lnTo>
                  <a:pt x="67563" y="211709"/>
                </a:lnTo>
                <a:lnTo>
                  <a:pt x="70231" y="203200"/>
                </a:lnTo>
                <a:lnTo>
                  <a:pt x="58183" y="197865"/>
                </a:lnTo>
                <a:lnTo>
                  <a:pt x="47767" y="190436"/>
                </a:lnTo>
                <a:lnTo>
                  <a:pt x="26376" y="155763"/>
                </a:lnTo>
                <a:lnTo>
                  <a:pt x="19303" y="104775"/>
                </a:lnTo>
                <a:lnTo>
                  <a:pt x="20089" y="86723"/>
                </a:lnTo>
                <a:lnTo>
                  <a:pt x="31876" y="42163"/>
                </a:lnTo>
                <a:lnTo>
                  <a:pt x="58398" y="13946"/>
                </a:lnTo>
                <a:lnTo>
                  <a:pt x="70611" y="8636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2531110" y="2576829"/>
            <a:ext cx="5772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𝐸 </a:t>
            </a:r>
            <a:r>
              <a:rPr sz="1800" spc="25" dirty="0">
                <a:latin typeface="Cambria Math"/>
                <a:cs typeface="Cambria Math"/>
              </a:rPr>
              <a:t> </a:t>
            </a:r>
            <a:r>
              <a:rPr sz="1800" spc="55" dirty="0">
                <a:latin typeface="Cambria Math"/>
                <a:cs typeface="Cambria Math"/>
              </a:rPr>
              <a:t>𝑡</a:t>
            </a:r>
            <a:r>
              <a:rPr sz="1800" dirty="0">
                <a:latin typeface="Cambria Math"/>
                <a:cs typeface="Cambria Math"/>
              </a:rPr>
              <a:t>,</a:t>
            </a:r>
            <a:r>
              <a:rPr sz="1800" spc="-95" dirty="0">
                <a:latin typeface="Cambria Math"/>
                <a:cs typeface="Cambria Math"/>
              </a:rPr>
              <a:t> </a:t>
            </a:r>
            <a:r>
              <a:rPr sz="1800" dirty="0">
                <a:latin typeface="Cambria Math"/>
                <a:cs typeface="Cambria Math"/>
              </a:rPr>
              <a:t>𝑜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219323" y="2237858"/>
            <a:ext cx="1881505" cy="916305"/>
          </a:xfrm>
          <a:prstGeom prst="rect">
            <a:avLst/>
          </a:prstGeom>
        </p:spPr>
        <p:txBody>
          <a:bodyPr vert="horz" wrap="square" lIns="0" tIns="73660" rIns="0" bIns="0" rtlCol="0">
            <a:spAutoFit/>
          </a:bodyPr>
          <a:lstStyle/>
          <a:p>
            <a:pPr marL="553085">
              <a:lnSpc>
                <a:spcPct val="100000"/>
              </a:lnSpc>
              <a:spcBef>
                <a:spcPts val="580"/>
              </a:spcBef>
            </a:pPr>
            <a:r>
              <a:rPr sz="1300" spc="140" dirty="0">
                <a:latin typeface="Cambria Math"/>
                <a:cs typeface="Cambria Math"/>
              </a:rPr>
              <a:t>𝑚</a:t>
            </a:r>
            <a:endParaRPr sz="1300">
              <a:latin typeface="Cambria Math"/>
              <a:cs typeface="Cambria Math"/>
            </a:endParaRPr>
          </a:p>
          <a:p>
            <a:pPr marL="38100">
              <a:lnSpc>
                <a:spcPct val="100000"/>
              </a:lnSpc>
              <a:spcBef>
                <a:spcPts val="630"/>
              </a:spcBef>
            </a:pPr>
            <a:r>
              <a:rPr sz="1800" dirty="0">
                <a:latin typeface="Cambria Math"/>
                <a:cs typeface="Cambria Math"/>
              </a:rPr>
              <a:t>=</a:t>
            </a:r>
            <a:r>
              <a:rPr sz="1800" spc="105" dirty="0">
                <a:latin typeface="Cambria Math"/>
                <a:cs typeface="Cambria Math"/>
              </a:rPr>
              <a:t> </a:t>
            </a:r>
            <a:r>
              <a:rPr sz="1800" dirty="0">
                <a:latin typeface="Cambria Math"/>
                <a:cs typeface="Cambria Math"/>
              </a:rPr>
              <a:t>−</a:t>
            </a:r>
            <a:r>
              <a:rPr sz="1800" spc="-90" dirty="0">
                <a:latin typeface="Cambria Math"/>
                <a:cs typeface="Cambria Math"/>
              </a:rPr>
              <a:t> </a:t>
            </a:r>
            <a:r>
              <a:rPr sz="1800" spc="585" dirty="0">
                <a:latin typeface="Cambria Math"/>
                <a:cs typeface="Cambria Math"/>
              </a:rPr>
              <a:t>෍</a:t>
            </a:r>
            <a:r>
              <a:rPr sz="1800" spc="-95" dirty="0">
                <a:latin typeface="Cambria Math"/>
                <a:cs typeface="Cambria Math"/>
              </a:rPr>
              <a:t> </a:t>
            </a:r>
            <a:r>
              <a:rPr sz="1800" spc="-185" dirty="0">
                <a:latin typeface="Cambria Math"/>
                <a:cs typeface="Cambria Math"/>
              </a:rPr>
              <a:t>𝑡</a:t>
            </a:r>
            <a:r>
              <a:rPr sz="1950" spc="630" baseline="-14957" dirty="0">
                <a:latin typeface="Cambria Math"/>
                <a:cs typeface="Cambria Math"/>
              </a:rPr>
              <a:t>𝑗</a:t>
            </a:r>
            <a:r>
              <a:rPr sz="1950" baseline="-14957" dirty="0">
                <a:latin typeface="Cambria Math"/>
                <a:cs typeface="Cambria Math"/>
              </a:rPr>
              <a:t> </a:t>
            </a:r>
            <a:r>
              <a:rPr sz="1950" spc="-97" baseline="-14957" dirty="0">
                <a:latin typeface="Cambria Math"/>
                <a:cs typeface="Cambria Math"/>
              </a:rPr>
              <a:t> </a:t>
            </a:r>
            <a:r>
              <a:rPr sz="1800" spc="60" dirty="0">
                <a:latin typeface="Cambria Math"/>
                <a:cs typeface="Cambria Math"/>
              </a:rPr>
              <a:t>∙</a:t>
            </a:r>
            <a:r>
              <a:rPr sz="1800" spc="5" dirty="0">
                <a:latin typeface="Cambria Math"/>
                <a:cs typeface="Cambria Math"/>
              </a:rPr>
              <a:t> </a:t>
            </a:r>
            <a:r>
              <a:rPr sz="1800" spc="-10" dirty="0">
                <a:latin typeface="Cambria Math"/>
                <a:cs typeface="Cambria Math"/>
              </a:rPr>
              <a:t>l</a:t>
            </a:r>
            <a:r>
              <a:rPr sz="1800" dirty="0">
                <a:latin typeface="Cambria Math"/>
                <a:cs typeface="Cambria Math"/>
              </a:rPr>
              <a:t>og</a:t>
            </a:r>
            <a:r>
              <a:rPr sz="1800" spc="-5" dirty="0">
                <a:latin typeface="Cambria Math"/>
                <a:cs typeface="Cambria Math"/>
              </a:rPr>
              <a:t>(</a:t>
            </a:r>
            <a:r>
              <a:rPr sz="1800" spc="-75" dirty="0">
                <a:latin typeface="Cambria Math"/>
                <a:cs typeface="Cambria Math"/>
              </a:rPr>
              <a:t>𝑜</a:t>
            </a:r>
            <a:r>
              <a:rPr sz="1950" spc="810" baseline="-14957" dirty="0">
                <a:latin typeface="Cambria Math"/>
                <a:cs typeface="Cambria Math"/>
              </a:rPr>
              <a:t>𝑗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  <a:p>
            <a:pPr marL="482600">
              <a:lnSpc>
                <a:spcPct val="100000"/>
              </a:lnSpc>
              <a:spcBef>
                <a:spcPts val="620"/>
              </a:spcBef>
            </a:pPr>
            <a:r>
              <a:rPr sz="1300" spc="75" dirty="0">
                <a:latin typeface="Cambria Math"/>
                <a:cs typeface="Cambria Math"/>
              </a:rPr>
              <a:t>𝑗=1</a:t>
            </a:r>
            <a:endParaRPr sz="1300">
              <a:latin typeface="Cambria Math"/>
              <a:cs typeface="Cambria Math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631694" y="4946777"/>
            <a:ext cx="1036319" cy="21590"/>
          </a:xfrm>
          <a:custGeom>
            <a:avLst/>
            <a:gdLst/>
            <a:ahLst/>
            <a:cxnLst/>
            <a:rect l="l" t="t" r="r" b="b"/>
            <a:pathLst>
              <a:path w="1036320" h="21589">
                <a:moveTo>
                  <a:pt x="1036319" y="0"/>
                </a:moveTo>
                <a:lnTo>
                  <a:pt x="0" y="0"/>
                </a:lnTo>
                <a:lnTo>
                  <a:pt x="0" y="21336"/>
                </a:lnTo>
                <a:lnTo>
                  <a:pt x="1036319" y="21336"/>
                </a:lnTo>
                <a:lnTo>
                  <a:pt x="103631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2619882" y="4497451"/>
            <a:ext cx="10604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Cambria Math"/>
                <a:cs typeface="Cambria Math"/>
              </a:rPr>
              <a:t>𝜕</a:t>
            </a:r>
            <a:r>
              <a:rPr sz="2400" spc="80" dirty="0">
                <a:latin typeface="Cambria Math"/>
                <a:cs typeface="Cambria Math"/>
              </a:rPr>
              <a:t>𝐸</a:t>
            </a:r>
            <a:r>
              <a:rPr sz="2400" spc="10" dirty="0">
                <a:latin typeface="Cambria Math"/>
                <a:cs typeface="Cambria Math"/>
              </a:rPr>
              <a:t>(</a:t>
            </a:r>
            <a:r>
              <a:rPr sz="2400" spc="35" dirty="0">
                <a:latin typeface="Cambria Math"/>
                <a:cs typeface="Cambria Math"/>
              </a:rPr>
              <a:t>𝑡</a:t>
            </a:r>
            <a:r>
              <a:rPr sz="2400" dirty="0">
                <a:latin typeface="Cambria Math"/>
                <a:cs typeface="Cambria Math"/>
              </a:rPr>
              <a:t>,</a:t>
            </a:r>
            <a:r>
              <a:rPr sz="2400" spc="-135" dirty="0">
                <a:latin typeface="Cambria Math"/>
                <a:cs typeface="Cambria Math"/>
              </a:rPr>
              <a:t> </a:t>
            </a:r>
            <a:r>
              <a:rPr sz="2400" spc="65" dirty="0">
                <a:latin typeface="Cambria Math"/>
                <a:cs typeface="Cambria Math"/>
              </a:rPr>
              <a:t>𝑜</a:t>
            </a:r>
            <a:r>
              <a:rPr sz="2400" dirty="0">
                <a:latin typeface="Cambria Math"/>
                <a:cs typeface="Cambria Math"/>
              </a:rPr>
              <a:t>)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813939" y="4933010"/>
            <a:ext cx="65468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55" dirty="0">
                <a:latin typeface="Cambria Math"/>
                <a:cs typeface="Cambria Math"/>
              </a:rPr>
              <a:t>𝜕𝑤</a:t>
            </a:r>
            <a:r>
              <a:rPr sz="2625" spc="82" baseline="-15873" dirty="0">
                <a:latin typeface="Cambria Math"/>
                <a:cs typeface="Cambria Math"/>
              </a:rPr>
              <a:t>𝑖𝑗</a:t>
            </a:r>
            <a:endParaRPr sz="2625" baseline="-15873">
              <a:latin typeface="Cambria Math"/>
              <a:cs typeface="Cambria Math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805809" y="4728794"/>
            <a:ext cx="25336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Cambria Math"/>
                <a:cs typeface="Cambria Math"/>
              </a:rPr>
              <a:t>=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183760" y="4497451"/>
            <a:ext cx="10610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5" dirty="0">
                <a:latin typeface="Cambria Math"/>
                <a:cs typeface="Cambria Math"/>
              </a:rPr>
              <a:t>𝜕</a:t>
            </a:r>
            <a:r>
              <a:rPr sz="2400" spc="85" dirty="0">
                <a:latin typeface="Cambria Math"/>
                <a:cs typeface="Cambria Math"/>
              </a:rPr>
              <a:t>𝐸</a:t>
            </a:r>
            <a:r>
              <a:rPr sz="2400" spc="10" dirty="0">
                <a:latin typeface="Cambria Math"/>
                <a:cs typeface="Cambria Math"/>
              </a:rPr>
              <a:t>(</a:t>
            </a:r>
            <a:r>
              <a:rPr sz="2400" spc="60" dirty="0">
                <a:latin typeface="Cambria Math"/>
                <a:cs typeface="Cambria Math"/>
              </a:rPr>
              <a:t>𝑡</a:t>
            </a:r>
            <a:r>
              <a:rPr sz="2400" dirty="0">
                <a:latin typeface="Cambria Math"/>
                <a:cs typeface="Cambria Math"/>
              </a:rPr>
              <a:t>,</a:t>
            </a:r>
            <a:r>
              <a:rPr sz="2400" spc="-130" dirty="0">
                <a:latin typeface="Cambria Math"/>
                <a:cs typeface="Cambria Math"/>
              </a:rPr>
              <a:t> </a:t>
            </a:r>
            <a:r>
              <a:rPr sz="2400" spc="40" dirty="0">
                <a:latin typeface="Cambria Math"/>
                <a:cs typeface="Cambria Math"/>
              </a:rPr>
              <a:t>𝑜</a:t>
            </a:r>
            <a:r>
              <a:rPr sz="2400" dirty="0">
                <a:latin typeface="Cambria Math"/>
                <a:cs typeface="Cambria Math"/>
              </a:rPr>
              <a:t>)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63160" y="4933010"/>
            <a:ext cx="48260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-20" dirty="0">
                <a:latin typeface="Cambria Math"/>
                <a:cs typeface="Cambria Math"/>
              </a:rPr>
              <a:t>𝜕𝑜</a:t>
            </a:r>
            <a:r>
              <a:rPr sz="2625" spc="-30" baseline="-15873" dirty="0">
                <a:latin typeface="Cambria Math"/>
                <a:cs typeface="Cambria Math"/>
              </a:rPr>
              <a:t>𝑗</a:t>
            </a:r>
            <a:endParaRPr sz="2625" baseline="-15873">
              <a:latin typeface="Cambria Math"/>
              <a:cs typeface="Cambria Math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5585205" y="4946777"/>
            <a:ext cx="426720" cy="21590"/>
          </a:xfrm>
          <a:custGeom>
            <a:avLst/>
            <a:gdLst/>
            <a:ahLst/>
            <a:cxnLst/>
            <a:rect l="l" t="t" r="r" b="b"/>
            <a:pathLst>
              <a:path w="426720" h="21589">
                <a:moveTo>
                  <a:pt x="426720" y="0"/>
                </a:moveTo>
                <a:lnTo>
                  <a:pt x="0" y="0"/>
                </a:lnTo>
                <a:lnTo>
                  <a:pt x="0" y="21336"/>
                </a:lnTo>
                <a:lnTo>
                  <a:pt x="426720" y="21336"/>
                </a:lnTo>
                <a:lnTo>
                  <a:pt x="42672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548629" y="4485258"/>
            <a:ext cx="4857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latin typeface="Cambria Math"/>
                <a:cs typeface="Cambria Math"/>
              </a:rPr>
              <a:t>𝜕𝑜</a:t>
            </a:r>
            <a:r>
              <a:rPr sz="2625" spc="-15" baseline="-15873" dirty="0">
                <a:latin typeface="Cambria Math"/>
                <a:cs typeface="Cambria Math"/>
              </a:rPr>
              <a:t>𝑗</a:t>
            </a:r>
            <a:endParaRPr sz="2625" baseline="-15873">
              <a:latin typeface="Cambria Math"/>
              <a:cs typeface="Cambria Math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557773" y="4933010"/>
            <a:ext cx="467359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Cambria Math"/>
                <a:cs typeface="Cambria Math"/>
              </a:rPr>
              <a:t>𝜕𝑠</a:t>
            </a:r>
            <a:r>
              <a:rPr sz="2625" baseline="-15873" dirty="0">
                <a:latin typeface="Cambria Math"/>
                <a:cs typeface="Cambria Math"/>
              </a:rPr>
              <a:t>𝑗</a:t>
            </a:r>
            <a:endParaRPr sz="2625" baseline="-15873">
              <a:latin typeface="Cambria Math"/>
              <a:cs typeface="Cambria Math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354573" y="4728794"/>
            <a:ext cx="89535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95655" algn="l"/>
              </a:tabLst>
            </a:pPr>
            <a:r>
              <a:rPr sz="2400" spc="85" dirty="0">
                <a:latin typeface="Cambria Math"/>
                <a:cs typeface="Cambria Math"/>
              </a:rPr>
              <a:t>∙	∙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6368541" y="4946777"/>
            <a:ext cx="594360" cy="21590"/>
          </a:xfrm>
          <a:custGeom>
            <a:avLst/>
            <a:gdLst/>
            <a:ahLst/>
            <a:cxnLst/>
            <a:rect l="l" t="t" r="r" b="b"/>
            <a:pathLst>
              <a:path w="594359" h="21589">
                <a:moveTo>
                  <a:pt x="594360" y="0"/>
                </a:moveTo>
                <a:lnTo>
                  <a:pt x="0" y="0"/>
                </a:lnTo>
                <a:lnTo>
                  <a:pt x="0" y="21336"/>
                </a:lnTo>
                <a:lnTo>
                  <a:pt x="594360" y="21336"/>
                </a:lnTo>
                <a:lnTo>
                  <a:pt x="59436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6423659" y="4485258"/>
            <a:ext cx="46735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Cambria Math"/>
                <a:cs typeface="Cambria Math"/>
              </a:rPr>
              <a:t>𝜕𝑠</a:t>
            </a:r>
            <a:r>
              <a:rPr sz="2625" baseline="-15873" dirty="0">
                <a:latin typeface="Cambria Math"/>
                <a:cs typeface="Cambria Math"/>
              </a:rPr>
              <a:t>𝑗</a:t>
            </a:r>
            <a:endParaRPr sz="2625" baseline="-15873">
              <a:latin typeface="Cambria Math"/>
              <a:cs typeface="Cambria Math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84</a:t>
            </a:fld>
            <a:endParaRPr dirty="0"/>
          </a:p>
        </p:txBody>
      </p:sp>
      <p:sp>
        <p:nvSpPr>
          <p:cNvPr id="24" name="object 24"/>
          <p:cNvSpPr txBox="1"/>
          <p:nvPr/>
        </p:nvSpPr>
        <p:spPr>
          <a:xfrm>
            <a:off x="6332220" y="4933010"/>
            <a:ext cx="65468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55" dirty="0">
                <a:latin typeface="Cambria Math"/>
                <a:cs typeface="Cambria Math"/>
              </a:rPr>
              <a:t>𝜕𝑤</a:t>
            </a:r>
            <a:r>
              <a:rPr sz="2625" spc="82" baseline="-15873" dirty="0">
                <a:latin typeface="Cambria Math"/>
                <a:cs typeface="Cambria Math"/>
              </a:rPr>
              <a:t>𝑖𝑗</a:t>
            </a:r>
            <a:endParaRPr sz="2625" baseline="-15873">
              <a:latin typeface="Cambria Math"/>
              <a:cs typeface="Cambria Math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5370A9E-0043-F197-DC4F-DFE4670CC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650" y="1091364"/>
            <a:ext cx="7211750" cy="5285254"/>
          </a:xfrm>
          <a:prstGeom prst="rect">
            <a:avLst/>
          </a:prstGeom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76476" y="1518869"/>
            <a:ext cx="1791970" cy="4210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6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600" b="1" spc="-6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600" b="1" spc="-14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600" b="1" spc="5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2600" b="1" spc="60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2600" b="1" spc="95" dirty="0">
                <a:solidFill>
                  <a:srgbClr val="404040"/>
                </a:solidFill>
                <a:latin typeface="Trebuchet MS"/>
                <a:cs typeface="Trebuchet MS"/>
              </a:rPr>
              <a:t>SUMÉ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30323" y="2442972"/>
            <a:ext cx="0" cy="2886075"/>
          </a:xfrm>
          <a:custGeom>
            <a:avLst/>
            <a:gdLst/>
            <a:ahLst/>
            <a:cxnLst/>
            <a:rect l="l" t="t" r="r" b="b"/>
            <a:pathLst>
              <a:path h="2886075">
                <a:moveTo>
                  <a:pt x="0" y="0"/>
                </a:moveTo>
                <a:lnTo>
                  <a:pt x="0" y="2885821"/>
                </a:lnTo>
              </a:path>
            </a:pathLst>
          </a:custGeom>
          <a:ln w="57150">
            <a:solidFill>
              <a:srgbClr val="179C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64552" y="1313929"/>
            <a:ext cx="746760" cy="744220"/>
          </a:xfrm>
          <a:custGeom>
            <a:avLst/>
            <a:gdLst/>
            <a:ahLst/>
            <a:cxnLst/>
            <a:rect l="l" t="t" r="r" b="b"/>
            <a:pathLst>
              <a:path w="746760" h="744219">
                <a:moveTo>
                  <a:pt x="699427" y="77762"/>
                </a:moveTo>
                <a:lnTo>
                  <a:pt x="680847" y="55016"/>
                </a:lnTo>
                <a:lnTo>
                  <a:pt x="680847" y="77762"/>
                </a:lnTo>
                <a:lnTo>
                  <a:pt x="680643" y="78625"/>
                </a:lnTo>
                <a:lnTo>
                  <a:pt x="674878" y="100952"/>
                </a:lnTo>
                <a:lnTo>
                  <a:pt x="674243" y="101549"/>
                </a:lnTo>
                <a:lnTo>
                  <a:pt x="653669" y="104686"/>
                </a:lnTo>
                <a:lnTo>
                  <a:pt x="633653" y="100533"/>
                </a:lnTo>
                <a:lnTo>
                  <a:pt x="633653" y="120472"/>
                </a:lnTo>
                <a:lnTo>
                  <a:pt x="622046" y="159804"/>
                </a:lnTo>
                <a:lnTo>
                  <a:pt x="622046" y="282536"/>
                </a:lnTo>
                <a:lnTo>
                  <a:pt x="619747" y="297929"/>
                </a:lnTo>
                <a:lnTo>
                  <a:pt x="618769" y="297967"/>
                </a:lnTo>
                <a:lnTo>
                  <a:pt x="616813" y="297967"/>
                </a:lnTo>
                <a:lnTo>
                  <a:pt x="595744" y="295567"/>
                </a:lnTo>
                <a:lnTo>
                  <a:pt x="562279" y="291769"/>
                </a:lnTo>
                <a:lnTo>
                  <a:pt x="511035" y="273977"/>
                </a:lnTo>
                <a:lnTo>
                  <a:pt x="464896" y="245465"/>
                </a:lnTo>
                <a:lnTo>
                  <a:pt x="425678" y="207098"/>
                </a:lnTo>
                <a:lnTo>
                  <a:pt x="435800" y="195668"/>
                </a:lnTo>
                <a:lnTo>
                  <a:pt x="447776" y="186436"/>
                </a:lnTo>
                <a:lnTo>
                  <a:pt x="461264" y="179628"/>
                </a:lnTo>
                <a:lnTo>
                  <a:pt x="475932" y="175463"/>
                </a:lnTo>
                <a:lnTo>
                  <a:pt x="506285" y="198005"/>
                </a:lnTo>
                <a:lnTo>
                  <a:pt x="539267" y="216077"/>
                </a:lnTo>
                <a:lnTo>
                  <a:pt x="574421" y="229489"/>
                </a:lnTo>
                <a:lnTo>
                  <a:pt x="611238" y="237985"/>
                </a:lnTo>
                <a:lnTo>
                  <a:pt x="617728" y="252145"/>
                </a:lnTo>
                <a:lnTo>
                  <a:pt x="621347" y="267131"/>
                </a:lnTo>
                <a:lnTo>
                  <a:pt x="622046" y="282536"/>
                </a:lnTo>
                <a:lnTo>
                  <a:pt x="622046" y="159804"/>
                </a:lnTo>
                <a:lnTo>
                  <a:pt x="604989" y="217576"/>
                </a:lnTo>
                <a:lnTo>
                  <a:pt x="575754" y="210007"/>
                </a:lnTo>
                <a:lnTo>
                  <a:pt x="547725" y="199085"/>
                </a:lnTo>
                <a:lnTo>
                  <a:pt x="521182" y="184950"/>
                </a:lnTo>
                <a:lnTo>
                  <a:pt x="507517" y="175463"/>
                </a:lnTo>
                <a:lnTo>
                  <a:pt x="496392" y="167728"/>
                </a:lnTo>
                <a:lnTo>
                  <a:pt x="552259" y="83096"/>
                </a:lnTo>
                <a:lnTo>
                  <a:pt x="571157" y="95427"/>
                </a:lnTo>
                <a:lnTo>
                  <a:pt x="591121" y="105816"/>
                </a:lnTo>
                <a:lnTo>
                  <a:pt x="612000" y="114185"/>
                </a:lnTo>
                <a:lnTo>
                  <a:pt x="633653" y="120472"/>
                </a:lnTo>
                <a:lnTo>
                  <a:pt x="633653" y="100533"/>
                </a:lnTo>
                <a:lnTo>
                  <a:pt x="625119" y="98755"/>
                </a:lnTo>
                <a:lnTo>
                  <a:pt x="596379" y="87579"/>
                </a:lnTo>
                <a:lnTo>
                  <a:pt x="588365" y="83096"/>
                </a:lnTo>
                <a:lnTo>
                  <a:pt x="571080" y="73444"/>
                </a:lnTo>
                <a:lnTo>
                  <a:pt x="552894" y="58686"/>
                </a:lnTo>
                <a:lnTo>
                  <a:pt x="541185" y="39255"/>
                </a:lnTo>
                <a:lnTo>
                  <a:pt x="541223" y="38392"/>
                </a:lnTo>
                <a:lnTo>
                  <a:pt x="541655" y="37757"/>
                </a:lnTo>
                <a:lnTo>
                  <a:pt x="555091" y="19113"/>
                </a:lnTo>
                <a:lnTo>
                  <a:pt x="555675" y="18808"/>
                </a:lnTo>
                <a:lnTo>
                  <a:pt x="556539" y="18808"/>
                </a:lnTo>
                <a:lnTo>
                  <a:pt x="620458" y="43205"/>
                </a:lnTo>
                <a:lnTo>
                  <a:pt x="679780" y="76390"/>
                </a:lnTo>
                <a:lnTo>
                  <a:pt x="680847" y="77762"/>
                </a:lnTo>
                <a:lnTo>
                  <a:pt x="680847" y="55016"/>
                </a:lnTo>
                <a:lnTo>
                  <a:pt x="659917" y="42303"/>
                </a:lnTo>
                <a:lnTo>
                  <a:pt x="628434" y="26149"/>
                </a:lnTo>
                <a:lnTo>
                  <a:pt x="611136" y="18808"/>
                </a:lnTo>
                <a:lnTo>
                  <a:pt x="595871" y="12319"/>
                </a:lnTo>
                <a:lnTo>
                  <a:pt x="562356" y="863"/>
                </a:lnTo>
                <a:lnTo>
                  <a:pt x="555891" y="0"/>
                </a:lnTo>
                <a:lnTo>
                  <a:pt x="549617" y="1104"/>
                </a:lnTo>
                <a:lnTo>
                  <a:pt x="543966" y="4051"/>
                </a:lnTo>
                <a:lnTo>
                  <a:pt x="539381" y="8674"/>
                </a:lnTo>
                <a:lnTo>
                  <a:pt x="521512" y="33528"/>
                </a:lnTo>
                <a:lnTo>
                  <a:pt x="521169" y="42557"/>
                </a:lnTo>
                <a:lnTo>
                  <a:pt x="525449" y="49695"/>
                </a:lnTo>
                <a:lnTo>
                  <a:pt x="538010" y="70459"/>
                </a:lnTo>
                <a:lnTo>
                  <a:pt x="482015" y="155244"/>
                </a:lnTo>
                <a:lnTo>
                  <a:pt x="457619" y="160642"/>
                </a:lnTo>
                <a:lnTo>
                  <a:pt x="435673" y="171792"/>
                </a:lnTo>
                <a:lnTo>
                  <a:pt x="417169" y="188036"/>
                </a:lnTo>
                <a:lnTo>
                  <a:pt x="403098" y="208699"/>
                </a:lnTo>
                <a:lnTo>
                  <a:pt x="422732" y="232371"/>
                </a:lnTo>
                <a:lnTo>
                  <a:pt x="444893" y="253530"/>
                </a:lnTo>
                <a:lnTo>
                  <a:pt x="469353" y="271995"/>
                </a:lnTo>
                <a:lnTo>
                  <a:pt x="495884" y="287566"/>
                </a:lnTo>
                <a:lnTo>
                  <a:pt x="466788" y="349770"/>
                </a:lnTo>
                <a:lnTo>
                  <a:pt x="464388" y="354368"/>
                </a:lnTo>
                <a:lnTo>
                  <a:pt x="466204" y="360057"/>
                </a:lnTo>
                <a:lnTo>
                  <a:pt x="475462" y="364807"/>
                </a:lnTo>
                <a:lnTo>
                  <a:pt x="481152" y="363004"/>
                </a:lnTo>
                <a:lnTo>
                  <a:pt x="483514" y="358368"/>
                </a:lnTo>
                <a:lnTo>
                  <a:pt x="483743" y="357936"/>
                </a:lnTo>
                <a:lnTo>
                  <a:pt x="512953" y="295567"/>
                </a:lnTo>
                <a:lnTo>
                  <a:pt x="538010" y="304774"/>
                </a:lnTo>
                <a:lnTo>
                  <a:pt x="563803" y="311416"/>
                </a:lnTo>
                <a:lnTo>
                  <a:pt x="590143" y="315429"/>
                </a:lnTo>
                <a:lnTo>
                  <a:pt x="616813" y="316801"/>
                </a:lnTo>
                <a:lnTo>
                  <a:pt x="621753" y="316801"/>
                </a:lnTo>
                <a:lnTo>
                  <a:pt x="626706" y="316649"/>
                </a:lnTo>
                <a:lnTo>
                  <a:pt x="632942" y="316293"/>
                </a:lnTo>
                <a:lnTo>
                  <a:pt x="638187" y="297967"/>
                </a:lnTo>
                <a:lnTo>
                  <a:pt x="639826" y="292265"/>
                </a:lnTo>
                <a:lnTo>
                  <a:pt x="640346" y="271995"/>
                </a:lnTo>
                <a:lnTo>
                  <a:pt x="640346" y="267131"/>
                </a:lnTo>
                <a:lnTo>
                  <a:pt x="634974" y="243662"/>
                </a:lnTo>
                <a:lnTo>
                  <a:pt x="623481" y="221462"/>
                </a:lnTo>
                <a:lnTo>
                  <a:pt x="624624" y="217576"/>
                </a:lnTo>
                <a:lnTo>
                  <a:pt x="652259" y="123964"/>
                </a:lnTo>
                <a:lnTo>
                  <a:pt x="684530" y="119049"/>
                </a:lnTo>
                <a:lnTo>
                  <a:pt x="691248" y="112966"/>
                </a:lnTo>
                <a:lnTo>
                  <a:pt x="693381" y="104686"/>
                </a:lnTo>
                <a:lnTo>
                  <a:pt x="698906" y="83337"/>
                </a:lnTo>
                <a:lnTo>
                  <a:pt x="699427" y="77762"/>
                </a:lnTo>
                <a:close/>
              </a:path>
              <a:path w="746760" h="744219">
                <a:moveTo>
                  <a:pt x="746683" y="242620"/>
                </a:moveTo>
                <a:lnTo>
                  <a:pt x="654024" y="242620"/>
                </a:lnTo>
                <a:lnTo>
                  <a:pt x="656069" y="248780"/>
                </a:lnTo>
                <a:lnTo>
                  <a:pt x="657555" y="255066"/>
                </a:lnTo>
                <a:lnTo>
                  <a:pt x="658583" y="261454"/>
                </a:lnTo>
                <a:lnTo>
                  <a:pt x="727837" y="261454"/>
                </a:lnTo>
                <a:lnTo>
                  <a:pt x="727837" y="489839"/>
                </a:lnTo>
                <a:lnTo>
                  <a:pt x="722617" y="515493"/>
                </a:lnTo>
                <a:lnTo>
                  <a:pt x="721042" y="517829"/>
                </a:lnTo>
                <a:lnTo>
                  <a:pt x="721042" y="550456"/>
                </a:lnTo>
                <a:lnTo>
                  <a:pt x="701103" y="588556"/>
                </a:lnTo>
                <a:lnTo>
                  <a:pt x="612051" y="684022"/>
                </a:lnTo>
                <a:lnTo>
                  <a:pt x="578472" y="709561"/>
                </a:lnTo>
                <a:lnTo>
                  <a:pt x="565645" y="715530"/>
                </a:lnTo>
                <a:lnTo>
                  <a:pt x="574738" y="703326"/>
                </a:lnTo>
                <a:lnTo>
                  <a:pt x="581431" y="689800"/>
                </a:lnTo>
                <a:lnTo>
                  <a:pt x="585609" y="675297"/>
                </a:lnTo>
                <a:lnTo>
                  <a:pt x="587121" y="660158"/>
                </a:lnTo>
                <a:lnTo>
                  <a:pt x="587908" y="574624"/>
                </a:lnTo>
                <a:lnTo>
                  <a:pt x="661885" y="574624"/>
                </a:lnTo>
                <a:lnTo>
                  <a:pt x="678230" y="573024"/>
                </a:lnTo>
                <a:lnTo>
                  <a:pt x="693813" y="568350"/>
                </a:lnTo>
                <a:lnTo>
                  <a:pt x="708240" y="560768"/>
                </a:lnTo>
                <a:lnTo>
                  <a:pt x="721042" y="550456"/>
                </a:lnTo>
                <a:lnTo>
                  <a:pt x="721042" y="517829"/>
                </a:lnTo>
                <a:lnTo>
                  <a:pt x="708482" y="536448"/>
                </a:lnTo>
                <a:lnTo>
                  <a:pt x="687527" y="550583"/>
                </a:lnTo>
                <a:lnTo>
                  <a:pt x="661885" y="555777"/>
                </a:lnTo>
                <a:lnTo>
                  <a:pt x="569226" y="555777"/>
                </a:lnTo>
                <a:lnTo>
                  <a:pt x="568312" y="656412"/>
                </a:lnTo>
                <a:lnTo>
                  <a:pt x="548703" y="706183"/>
                </a:lnTo>
                <a:lnTo>
                  <a:pt x="502361" y="725347"/>
                </a:lnTo>
                <a:lnTo>
                  <a:pt x="247256" y="725347"/>
                </a:lnTo>
                <a:lnTo>
                  <a:pt x="247256" y="656412"/>
                </a:lnTo>
                <a:lnTo>
                  <a:pt x="247256" y="261454"/>
                </a:lnTo>
                <a:lnTo>
                  <a:pt x="425602" y="261454"/>
                </a:lnTo>
                <a:lnTo>
                  <a:pt x="420725" y="256921"/>
                </a:lnTo>
                <a:lnTo>
                  <a:pt x="415950" y="252272"/>
                </a:lnTo>
                <a:lnTo>
                  <a:pt x="411264" y="247510"/>
                </a:lnTo>
                <a:lnTo>
                  <a:pt x="406679" y="242620"/>
                </a:lnTo>
                <a:lnTo>
                  <a:pt x="228409" y="242620"/>
                </a:lnTo>
                <a:lnTo>
                  <a:pt x="228409" y="656412"/>
                </a:lnTo>
                <a:lnTo>
                  <a:pt x="23368" y="596582"/>
                </a:lnTo>
                <a:lnTo>
                  <a:pt x="160375" y="127254"/>
                </a:lnTo>
                <a:lnTo>
                  <a:pt x="389636" y="194144"/>
                </a:lnTo>
                <a:lnTo>
                  <a:pt x="392823" y="188366"/>
                </a:lnTo>
                <a:lnTo>
                  <a:pt x="396506" y="182880"/>
                </a:lnTo>
                <a:lnTo>
                  <a:pt x="400710" y="177736"/>
                </a:lnTo>
                <a:lnTo>
                  <a:pt x="227647" y="127254"/>
                </a:lnTo>
                <a:lnTo>
                  <a:pt x="147561" y="103898"/>
                </a:lnTo>
                <a:lnTo>
                  <a:pt x="0" y="609384"/>
                </a:lnTo>
                <a:lnTo>
                  <a:pt x="228409" y="676033"/>
                </a:lnTo>
                <a:lnTo>
                  <a:pt x="228409" y="744194"/>
                </a:lnTo>
                <a:lnTo>
                  <a:pt x="516140" y="744194"/>
                </a:lnTo>
                <a:lnTo>
                  <a:pt x="546747" y="741006"/>
                </a:lnTo>
                <a:lnTo>
                  <a:pt x="587438" y="725347"/>
                </a:lnTo>
                <a:lnTo>
                  <a:pt x="625716" y="696950"/>
                </a:lnTo>
                <a:lnTo>
                  <a:pt x="705497" y="612508"/>
                </a:lnTo>
                <a:lnTo>
                  <a:pt x="736041" y="564718"/>
                </a:lnTo>
                <a:lnTo>
                  <a:pt x="740206" y="550456"/>
                </a:lnTo>
                <a:lnTo>
                  <a:pt x="743991" y="537502"/>
                </a:lnTo>
                <a:lnTo>
                  <a:pt x="746683" y="509016"/>
                </a:lnTo>
                <a:lnTo>
                  <a:pt x="746683" y="242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23998" y="2434209"/>
            <a:ext cx="4547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0"/>
              </a:spcBef>
              <a:buChar char="●"/>
              <a:tabLst>
                <a:tab pos="353695" algn="l"/>
                <a:tab pos="354330" algn="l"/>
              </a:tabLst>
            </a:pPr>
            <a:r>
              <a:rPr sz="1800" spc="-10" dirty="0">
                <a:latin typeface="Franklin Gothic Medium"/>
                <a:cs typeface="Franklin Gothic Medium"/>
              </a:rPr>
              <a:t>Expansion</a:t>
            </a:r>
            <a:r>
              <a:rPr sz="1800" spc="-15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vers</a:t>
            </a:r>
            <a:r>
              <a:rPr sz="1800" spc="-1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l’apprentissage</a:t>
            </a:r>
            <a:r>
              <a:rPr sz="1800" spc="-40" dirty="0">
                <a:latin typeface="Franklin Gothic Medium"/>
                <a:cs typeface="Franklin Gothic Medium"/>
              </a:rPr>
              <a:t> </a:t>
            </a:r>
            <a:r>
              <a:rPr sz="1800" spc="-35" dirty="0">
                <a:latin typeface="Franklin Gothic Medium"/>
                <a:cs typeface="Franklin Gothic Medium"/>
              </a:rPr>
              <a:t>multinomial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85</a:t>
            </a:fld>
            <a:endParaRPr dirty="0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53896" y="2410967"/>
            <a:ext cx="8717280" cy="2816860"/>
            <a:chOff x="1453896" y="2410967"/>
            <a:chExt cx="8717280" cy="2816860"/>
          </a:xfrm>
        </p:grpSpPr>
        <p:sp>
          <p:nvSpPr>
            <p:cNvPr id="3" name="object 3"/>
            <p:cNvSpPr/>
            <p:nvPr/>
          </p:nvSpPr>
          <p:spPr>
            <a:xfrm>
              <a:off x="2020824" y="2889503"/>
              <a:ext cx="8150859" cy="2338070"/>
            </a:xfrm>
            <a:custGeom>
              <a:avLst/>
              <a:gdLst/>
              <a:ahLst/>
              <a:cxnLst/>
              <a:rect l="l" t="t" r="r" b="b"/>
              <a:pathLst>
                <a:path w="8150859" h="2338070">
                  <a:moveTo>
                    <a:pt x="8150352" y="0"/>
                  </a:moveTo>
                  <a:lnTo>
                    <a:pt x="0" y="0"/>
                  </a:lnTo>
                  <a:lnTo>
                    <a:pt x="0" y="1859280"/>
                  </a:lnTo>
                  <a:lnTo>
                    <a:pt x="0" y="2337816"/>
                  </a:lnTo>
                  <a:lnTo>
                    <a:pt x="8150352" y="2337816"/>
                  </a:lnTo>
                  <a:lnTo>
                    <a:pt x="8150352" y="1859280"/>
                  </a:lnTo>
                  <a:lnTo>
                    <a:pt x="815035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53896" y="2410967"/>
              <a:ext cx="8153400" cy="2338070"/>
            </a:xfrm>
            <a:custGeom>
              <a:avLst/>
              <a:gdLst/>
              <a:ahLst/>
              <a:cxnLst/>
              <a:rect l="l" t="t" r="r" b="b"/>
              <a:pathLst>
                <a:path w="8153400" h="2338070">
                  <a:moveTo>
                    <a:pt x="8153400" y="0"/>
                  </a:moveTo>
                  <a:lnTo>
                    <a:pt x="0" y="0"/>
                  </a:lnTo>
                  <a:lnTo>
                    <a:pt x="0" y="2337816"/>
                  </a:lnTo>
                  <a:lnTo>
                    <a:pt x="8153400" y="2337816"/>
                  </a:lnTo>
                  <a:lnTo>
                    <a:pt x="8153400" y="0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183369" y="209245"/>
            <a:ext cx="2577465" cy="194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100" spc="-5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1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CSI4106,</a:t>
            </a:r>
            <a:r>
              <a:rPr sz="11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FALL</a:t>
            </a:r>
            <a:r>
              <a:rPr sz="1100" spc="-3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100" spc="-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1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86</a:t>
            </a:fld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453896" y="2889504"/>
            <a:ext cx="8153400" cy="1859280"/>
          </a:xfrm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2830830" marR="2900680" indent="-4445" algn="ctr">
              <a:lnSpc>
                <a:spcPct val="100000"/>
              </a:lnSpc>
              <a:spcBef>
                <a:spcPts val="560"/>
              </a:spcBef>
            </a:pPr>
            <a:r>
              <a:rPr spc="-40" dirty="0"/>
              <a:t>Partie</a:t>
            </a:r>
            <a:r>
              <a:rPr spc="-35" dirty="0"/>
              <a:t> </a:t>
            </a:r>
            <a:r>
              <a:rPr dirty="0"/>
              <a:t>7 </a:t>
            </a:r>
            <a:r>
              <a:rPr spc="5" dirty="0"/>
              <a:t> </a:t>
            </a:r>
            <a:r>
              <a:rPr spc="-70" dirty="0"/>
              <a:t>Affaire</a:t>
            </a:r>
            <a:r>
              <a:rPr spc="-105" dirty="0"/>
              <a:t> </a:t>
            </a:r>
            <a:r>
              <a:rPr spc="-145" dirty="0"/>
              <a:t>XOR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709" y="791718"/>
            <a:ext cx="1866264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35" dirty="0">
                <a:solidFill>
                  <a:srgbClr val="404040"/>
                </a:solidFill>
                <a:latin typeface="Trebuchet MS"/>
                <a:cs typeface="Trebuchet MS"/>
              </a:rPr>
              <a:t>CLASSIFICATION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00783" y="1505711"/>
            <a:ext cx="8199120" cy="460248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87</a:t>
            </a:fld>
            <a:endParaRPr dirty="0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99948" y="705992"/>
            <a:ext cx="38557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9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800" b="1" spc="20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800" b="1" spc="19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800" b="1" spc="20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800" b="1" spc="-22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-11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15" dirty="0">
                <a:solidFill>
                  <a:srgbClr val="404040"/>
                </a:solidFill>
                <a:latin typeface="Trebuchet MS"/>
                <a:cs typeface="Trebuchet MS"/>
              </a:rPr>
              <a:t>D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12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-12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125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1800" b="1" spc="-55" dirty="0">
                <a:solidFill>
                  <a:srgbClr val="404040"/>
                </a:solidFill>
                <a:latin typeface="Trebuchet MS"/>
                <a:cs typeface="Trebuchet MS"/>
              </a:rPr>
              <a:t>P</a:t>
            </a:r>
            <a:r>
              <a:rPr sz="1800" b="1" spc="-4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800" b="1" spc="7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800" b="1" spc="-140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800" b="1" spc="-225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-55" dirty="0">
                <a:solidFill>
                  <a:srgbClr val="404040"/>
                </a:solidFill>
                <a:latin typeface="Trebuchet MS"/>
                <a:cs typeface="Trebuchet MS"/>
              </a:rPr>
              <a:t>U</a:t>
            </a:r>
            <a:r>
              <a:rPr sz="1800" b="1" spc="7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800" b="1" spc="12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-8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-9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800" b="1" spc="20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800" b="1" spc="-5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1800" b="1" spc="-4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800" b="1" spc="20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800" b="1" spc="70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12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endParaRPr sz="18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79904" y="1161288"/>
            <a:ext cx="7534656" cy="453542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76885" y="6236309"/>
            <a:ext cx="7146290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5" dirty="0">
                <a:latin typeface="Arial MT"/>
                <a:cs typeface="Arial MT"/>
              </a:rPr>
              <a:t>Voir</a:t>
            </a:r>
            <a:r>
              <a:rPr sz="1400" spc="3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ici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sur</a:t>
            </a:r>
            <a:r>
              <a:rPr sz="1400" spc="4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le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-25" dirty="0">
                <a:latin typeface="Arial MT"/>
                <a:cs typeface="Arial MT"/>
              </a:rPr>
              <a:t>XOR</a:t>
            </a:r>
            <a:r>
              <a:rPr sz="1400" spc="10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affair:</a:t>
            </a:r>
            <a:r>
              <a:rPr sz="1400" spc="70" dirty="0">
                <a:latin typeface="Arial MT"/>
                <a:cs typeface="Arial MT"/>
              </a:rPr>
              <a:t> </a:t>
            </a:r>
            <a:r>
              <a:rPr sz="1400" u="sng" spc="-10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Arial MT"/>
                <a:cs typeface="Arial MT"/>
                <a:hlinkClick r:id="rId3"/>
              </a:rPr>
              <a:t>https://en.wikipedia.org/wiki/Perceptrons_(book)#The_XOR_affair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88</a:t>
            </a:fld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906A45F-FFE2-E13B-62AC-E8B4DE08EB9F}"/>
                  </a:ext>
                </a:extLst>
              </p14:cNvPr>
              <p14:cNvContentPartPr/>
              <p14:nvPr/>
            </p14:nvContentPartPr>
            <p14:xfrm>
              <a:off x="598250" y="862840"/>
              <a:ext cx="725400" cy="187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906A45F-FFE2-E13B-62AC-E8B4DE08EB9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4610" y="755200"/>
                <a:ext cx="83304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E429874-6AC3-9D3E-C196-8C145DA32076}"/>
                  </a:ext>
                </a:extLst>
              </p14:cNvPr>
              <p14:cNvContentPartPr/>
              <p14:nvPr/>
            </p14:nvContentPartPr>
            <p14:xfrm>
              <a:off x="993170" y="1157320"/>
              <a:ext cx="1512360" cy="4744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E429874-6AC3-9D3E-C196-8C145DA3207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9170" y="1049680"/>
                <a:ext cx="1620000" cy="69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25ADE9B9-8D9C-CF7C-CDCB-475E56EE21BA}"/>
                  </a:ext>
                </a:extLst>
              </p14:cNvPr>
              <p14:cNvContentPartPr/>
              <p14:nvPr/>
            </p14:nvContentPartPr>
            <p14:xfrm>
              <a:off x="1848170" y="1624960"/>
              <a:ext cx="620280" cy="5925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25ADE9B9-8D9C-CF7C-CDCB-475E56EE21B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94530" y="1516960"/>
                <a:ext cx="727920" cy="8082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026092" y="1258252"/>
            <a:ext cx="6633845" cy="4863465"/>
            <a:chOff x="3026092" y="1258252"/>
            <a:chExt cx="6633845" cy="486346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557733" y="1623807"/>
              <a:ext cx="4299196" cy="396023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040379" y="2918460"/>
              <a:ext cx="6407785" cy="1022350"/>
            </a:xfrm>
            <a:custGeom>
              <a:avLst/>
              <a:gdLst/>
              <a:ahLst/>
              <a:cxnLst/>
              <a:rect l="l" t="t" r="r" b="b"/>
              <a:pathLst>
                <a:path w="6407784" h="1022350">
                  <a:moveTo>
                    <a:pt x="0" y="1021841"/>
                  </a:moveTo>
                  <a:lnTo>
                    <a:pt x="6407658" y="0"/>
                  </a:lnTo>
                </a:path>
              </a:pathLst>
            </a:custGeom>
            <a:ln w="28575">
              <a:solidFill>
                <a:srgbClr val="00AF5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064507" y="1629155"/>
              <a:ext cx="5581015" cy="3525520"/>
            </a:xfrm>
            <a:custGeom>
              <a:avLst/>
              <a:gdLst/>
              <a:ahLst/>
              <a:cxnLst/>
              <a:rect l="l" t="t" r="r" b="b"/>
              <a:pathLst>
                <a:path w="5581015" h="3525520">
                  <a:moveTo>
                    <a:pt x="0" y="0"/>
                  </a:moveTo>
                  <a:lnTo>
                    <a:pt x="5581015" y="3525139"/>
                  </a:lnTo>
                </a:path>
              </a:pathLst>
            </a:custGeom>
            <a:ln w="28575">
              <a:solidFill>
                <a:srgbClr val="FFC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210555" y="1272539"/>
              <a:ext cx="1292225" cy="4834890"/>
            </a:xfrm>
            <a:custGeom>
              <a:avLst/>
              <a:gdLst/>
              <a:ahLst/>
              <a:cxnLst/>
              <a:rect l="l" t="t" r="r" b="b"/>
              <a:pathLst>
                <a:path w="1292225" h="4834890">
                  <a:moveTo>
                    <a:pt x="0" y="4834737"/>
                  </a:moveTo>
                  <a:lnTo>
                    <a:pt x="1292225" y="0"/>
                  </a:lnTo>
                </a:path>
              </a:pathLst>
            </a:custGeom>
            <a:ln w="28575">
              <a:solidFill>
                <a:srgbClr val="6F2F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475894" y="738073"/>
            <a:ext cx="385952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0" dirty="0">
                <a:solidFill>
                  <a:srgbClr val="404040"/>
                </a:solidFill>
                <a:latin typeface="Trebuchet MS"/>
                <a:cs typeface="Trebuchet MS"/>
              </a:rPr>
              <a:t>L</a:t>
            </a:r>
            <a:r>
              <a:rPr sz="1800" b="1" spc="-20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800" b="1" spc="190" dirty="0">
                <a:solidFill>
                  <a:srgbClr val="404040"/>
                </a:solidFill>
                <a:latin typeface="Trebuchet MS"/>
                <a:cs typeface="Trebuchet MS"/>
              </a:rPr>
              <a:t>M</a:t>
            </a:r>
            <a:r>
              <a:rPr sz="1800" b="1" spc="-6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800" b="1" spc="-13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8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1800" b="1" spc="-11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10" dirty="0">
                <a:solidFill>
                  <a:srgbClr val="404040"/>
                </a:solidFill>
                <a:latin typeface="Trebuchet MS"/>
                <a:cs typeface="Trebuchet MS"/>
              </a:rPr>
              <a:t>D</a:t>
            </a:r>
            <a:r>
              <a:rPr sz="1800" b="1" spc="60" dirty="0">
                <a:solidFill>
                  <a:srgbClr val="404040"/>
                </a:solidFill>
                <a:latin typeface="Trebuchet MS"/>
                <a:cs typeface="Trebuchet MS"/>
              </a:rPr>
              <a:t>ES</a:t>
            </a:r>
            <a:r>
              <a:rPr sz="1800" b="1" spc="-12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800" b="1" spc="130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15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1800" b="1" spc="-65" dirty="0">
                <a:solidFill>
                  <a:srgbClr val="404040"/>
                </a:solidFill>
                <a:latin typeface="Trebuchet MS"/>
                <a:cs typeface="Trebuchet MS"/>
              </a:rPr>
              <a:t>P</a:t>
            </a:r>
            <a:r>
              <a:rPr sz="1800" b="1" spc="-40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800" b="1" spc="7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800" b="1" spc="-13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800" b="1" spc="-220" dirty="0">
                <a:solidFill>
                  <a:srgbClr val="404040"/>
                </a:solidFill>
                <a:latin typeface="Trebuchet MS"/>
                <a:cs typeface="Trebuchet MS"/>
              </a:rPr>
              <a:t>T</a:t>
            </a:r>
            <a:r>
              <a:rPr sz="1800" b="1" spc="-25" dirty="0">
                <a:solidFill>
                  <a:srgbClr val="404040"/>
                </a:solidFill>
                <a:latin typeface="Trebuchet MS"/>
                <a:cs typeface="Trebuchet MS"/>
              </a:rPr>
              <a:t>EU</a:t>
            </a:r>
            <a:r>
              <a:rPr sz="1800" b="1" spc="7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1800" b="1" spc="125" dirty="0">
                <a:solidFill>
                  <a:srgbClr val="404040"/>
                </a:solidFill>
                <a:latin typeface="Trebuchet MS"/>
                <a:cs typeface="Trebuchet MS"/>
              </a:rPr>
              <a:t>S</a:t>
            </a:r>
            <a:r>
              <a:rPr sz="1800" b="1" spc="-85" dirty="0">
                <a:solidFill>
                  <a:srgbClr val="404040"/>
                </a:solidFill>
                <a:latin typeface="Trebuchet MS"/>
                <a:cs typeface="Trebuchet MS"/>
              </a:rPr>
              <a:t> L</a:t>
            </a:r>
            <a:r>
              <a:rPr sz="1800" b="1" spc="-5" dirty="0">
                <a:solidFill>
                  <a:srgbClr val="404040"/>
                </a:solidFill>
                <a:latin typeface="Trebuchet MS"/>
                <a:cs typeface="Trebuchet MS"/>
              </a:rPr>
              <a:t>I</a:t>
            </a:r>
            <a:r>
              <a:rPr sz="1800" b="1" spc="-25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1800" b="1" spc="-20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1800" b="1" spc="-15" dirty="0">
                <a:solidFill>
                  <a:srgbClr val="404040"/>
                </a:solidFill>
                <a:latin typeface="Trebuchet MS"/>
                <a:cs typeface="Trebuchet MS"/>
              </a:rPr>
              <a:t>A</a:t>
            </a:r>
            <a:r>
              <a:rPr sz="1800" b="1" spc="55" dirty="0">
                <a:solidFill>
                  <a:srgbClr val="404040"/>
                </a:solidFill>
                <a:latin typeface="Trebuchet MS"/>
                <a:cs typeface="Trebuchet MS"/>
              </a:rPr>
              <a:t>IRES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89</a:t>
            </a:fld>
            <a:endParaRPr dirty="0"/>
          </a:p>
        </p:txBody>
      </p:sp>
      <p:sp>
        <p:nvSpPr>
          <p:cNvPr id="9" name="object 9"/>
          <p:cNvSpPr txBox="1"/>
          <p:nvPr/>
        </p:nvSpPr>
        <p:spPr>
          <a:xfrm>
            <a:off x="6750811" y="1114755"/>
            <a:ext cx="291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6F2F9F"/>
                </a:solidFill>
                <a:latin typeface="Franklin Gothic Medium"/>
                <a:cs typeface="Franklin Gothic Medium"/>
              </a:rPr>
              <a:t>S1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299575" y="2513838"/>
            <a:ext cx="2914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00AF50"/>
                </a:solidFill>
                <a:latin typeface="Franklin Gothic Medium"/>
                <a:cs typeface="Franklin Gothic Medium"/>
              </a:rPr>
              <a:t>S2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291573" y="4658055"/>
            <a:ext cx="291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C000"/>
                </a:solidFill>
                <a:latin typeface="Franklin Gothic Medium"/>
                <a:cs typeface="Franklin Gothic Medium"/>
              </a:rPr>
              <a:t>S3</a:t>
            </a:r>
            <a:endParaRPr sz="180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26186" y="731342"/>
            <a:ext cx="254508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5" dirty="0">
                <a:solidFill>
                  <a:srgbClr val="404040"/>
                </a:solidFill>
                <a:latin typeface="Trebuchet MS"/>
                <a:cs typeface="Trebuchet MS"/>
              </a:rPr>
              <a:t>RÉPONSE</a:t>
            </a:r>
            <a:r>
              <a:rPr sz="2000" b="1" spc="-14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000" b="1" i="1" spc="-160" dirty="0">
                <a:solidFill>
                  <a:srgbClr val="404040"/>
                </a:solidFill>
                <a:latin typeface="Arial"/>
                <a:cs typeface="Arial"/>
              </a:rPr>
              <a:t>DYNAMIQUE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4665662" y="4245038"/>
            <a:ext cx="4917440" cy="1552575"/>
            <a:chOff x="4665662" y="4245038"/>
            <a:chExt cx="4917440" cy="1552575"/>
          </a:xfrm>
        </p:grpSpPr>
        <p:sp>
          <p:nvSpPr>
            <p:cNvPr id="5" name="object 5"/>
            <p:cNvSpPr/>
            <p:nvPr/>
          </p:nvSpPr>
          <p:spPr>
            <a:xfrm>
              <a:off x="4670425" y="4249801"/>
              <a:ext cx="4907915" cy="1543050"/>
            </a:xfrm>
            <a:custGeom>
              <a:avLst/>
              <a:gdLst/>
              <a:ahLst/>
              <a:cxnLst/>
              <a:rect l="l" t="t" r="r" b="b"/>
              <a:pathLst>
                <a:path w="4907915" h="1543050">
                  <a:moveTo>
                    <a:pt x="0" y="0"/>
                  </a:moveTo>
                  <a:lnTo>
                    <a:pt x="2125091" y="920623"/>
                  </a:lnTo>
                  <a:lnTo>
                    <a:pt x="2125091" y="1542923"/>
                  </a:lnTo>
                  <a:lnTo>
                    <a:pt x="4907915" y="1542923"/>
                  </a:lnTo>
                  <a:lnTo>
                    <a:pt x="4907915" y="476123"/>
                  </a:lnTo>
                  <a:lnTo>
                    <a:pt x="2125091" y="476123"/>
                  </a:lnTo>
                  <a:lnTo>
                    <a:pt x="2125091" y="6539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670425" y="4249801"/>
              <a:ext cx="4907915" cy="1543050"/>
            </a:xfrm>
            <a:custGeom>
              <a:avLst/>
              <a:gdLst/>
              <a:ahLst/>
              <a:cxnLst/>
              <a:rect l="l" t="t" r="r" b="b"/>
              <a:pathLst>
                <a:path w="4907915" h="1543050">
                  <a:moveTo>
                    <a:pt x="2125091" y="476123"/>
                  </a:moveTo>
                  <a:lnTo>
                    <a:pt x="2588895" y="476123"/>
                  </a:lnTo>
                  <a:lnTo>
                    <a:pt x="3284601" y="476123"/>
                  </a:lnTo>
                  <a:lnTo>
                    <a:pt x="4907915" y="476123"/>
                  </a:lnTo>
                  <a:lnTo>
                    <a:pt x="4907915" y="653923"/>
                  </a:lnTo>
                  <a:lnTo>
                    <a:pt x="4907915" y="920623"/>
                  </a:lnTo>
                  <a:lnTo>
                    <a:pt x="4907915" y="1542923"/>
                  </a:lnTo>
                  <a:lnTo>
                    <a:pt x="3284601" y="1542923"/>
                  </a:lnTo>
                  <a:lnTo>
                    <a:pt x="2588895" y="1542923"/>
                  </a:lnTo>
                  <a:lnTo>
                    <a:pt x="2125091" y="1542923"/>
                  </a:lnTo>
                  <a:lnTo>
                    <a:pt x="2125091" y="920623"/>
                  </a:lnTo>
                  <a:lnTo>
                    <a:pt x="0" y="0"/>
                  </a:lnTo>
                  <a:lnTo>
                    <a:pt x="2125091" y="653923"/>
                  </a:lnTo>
                  <a:lnTo>
                    <a:pt x="2125091" y="476123"/>
                  </a:lnTo>
                  <a:close/>
                </a:path>
              </a:pathLst>
            </a:custGeom>
            <a:ln w="9525">
              <a:solidFill>
                <a:srgbClr val="42424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6874256" y="4875403"/>
            <a:ext cx="2565400" cy="7588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1600" spc="-15" dirty="0">
                <a:latin typeface="Franklin Gothic Medium"/>
                <a:cs typeface="Franklin Gothic Medium"/>
              </a:rPr>
              <a:t>La </a:t>
            </a:r>
            <a:r>
              <a:rPr sz="1600" spc="-5" dirty="0">
                <a:latin typeface="Franklin Gothic Medium"/>
                <a:cs typeface="Franklin Gothic Medium"/>
              </a:rPr>
              <a:t>réponse </a:t>
            </a:r>
            <a:r>
              <a:rPr sz="1600" i="1" spc="-10" dirty="0">
                <a:latin typeface="Franklin Gothic Medium"/>
                <a:cs typeface="Franklin Gothic Medium"/>
              </a:rPr>
              <a:t>DYNAMIQUE</a:t>
            </a:r>
            <a:r>
              <a:rPr sz="1600" spc="-10" dirty="0">
                <a:latin typeface="Franklin Gothic Medium"/>
                <a:cs typeface="Franklin Gothic Medium"/>
              </a:rPr>
              <a:t>, </a:t>
            </a:r>
            <a:r>
              <a:rPr sz="1600" spc="-5" dirty="0">
                <a:latin typeface="Franklin Gothic Medium"/>
                <a:cs typeface="Franklin Gothic Medium"/>
              </a:rPr>
              <a:t>est </a:t>
            </a:r>
            <a:r>
              <a:rPr sz="1600" dirty="0">
                <a:latin typeface="Franklin Gothic Medium"/>
                <a:cs typeface="Franklin Gothic Medium"/>
              </a:rPr>
              <a:t> </a:t>
            </a:r>
            <a:r>
              <a:rPr sz="1600" spc="-5" dirty="0">
                <a:latin typeface="Franklin Gothic Medium"/>
                <a:cs typeface="Franklin Gothic Medium"/>
              </a:rPr>
              <a:t>une réponse </a:t>
            </a:r>
            <a:r>
              <a:rPr sz="1600" spc="-20" dirty="0">
                <a:latin typeface="Franklin Gothic Medium"/>
                <a:cs typeface="Franklin Gothic Medium"/>
              </a:rPr>
              <a:t>qui </a:t>
            </a:r>
            <a:r>
              <a:rPr sz="1600" spc="-15" dirty="0">
                <a:latin typeface="Franklin Gothic Medium"/>
                <a:cs typeface="Franklin Gothic Medium"/>
              </a:rPr>
              <a:t>change au </a:t>
            </a:r>
            <a:r>
              <a:rPr sz="1600" spc="-30" dirty="0">
                <a:latin typeface="Franklin Gothic Medium"/>
                <a:cs typeface="Franklin Gothic Medium"/>
              </a:rPr>
              <a:t>fil </a:t>
            </a:r>
            <a:r>
              <a:rPr sz="1600" spc="-385" dirty="0">
                <a:latin typeface="Franklin Gothic Medium"/>
                <a:cs typeface="Franklin Gothic Medium"/>
              </a:rPr>
              <a:t> </a:t>
            </a:r>
            <a:r>
              <a:rPr sz="1600" dirty="0">
                <a:latin typeface="Franklin Gothic Medium"/>
                <a:cs typeface="Franklin Gothic Medium"/>
              </a:rPr>
              <a:t>de</a:t>
            </a:r>
            <a:r>
              <a:rPr sz="1600" spc="-15" dirty="0">
                <a:latin typeface="Franklin Gothic Medium"/>
                <a:cs typeface="Franklin Gothic Medium"/>
              </a:rPr>
              <a:t> </a:t>
            </a:r>
            <a:r>
              <a:rPr sz="1600" spc="-10" dirty="0">
                <a:latin typeface="Franklin Gothic Medium"/>
                <a:cs typeface="Franklin Gothic Medium"/>
              </a:rPr>
              <a:t>l’apprentissage</a:t>
            </a:r>
            <a:r>
              <a:rPr sz="1600" spc="-70" dirty="0">
                <a:latin typeface="Franklin Gothic Medium"/>
                <a:cs typeface="Franklin Gothic Medium"/>
              </a:rPr>
              <a:t> </a:t>
            </a:r>
            <a:r>
              <a:rPr sz="1600" spc="5" dirty="0">
                <a:latin typeface="Franklin Gothic Medium"/>
                <a:cs typeface="Franklin Gothic Medium"/>
              </a:rPr>
              <a:t>des</a:t>
            </a:r>
            <a:r>
              <a:rPr sz="1600" spc="-40" dirty="0">
                <a:latin typeface="Franklin Gothic Medium"/>
                <a:cs typeface="Franklin Gothic Medium"/>
              </a:rPr>
              <a:t> </a:t>
            </a:r>
            <a:r>
              <a:rPr sz="1600" spc="-5" dirty="0">
                <a:latin typeface="Franklin Gothic Medium"/>
                <a:cs typeface="Franklin Gothic Medium"/>
              </a:rPr>
              <a:t>poids.</a:t>
            </a:r>
            <a:endParaRPr sz="1600">
              <a:latin typeface="Franklin Gothic Medium"/>
              <a:cs typeface="Franklin Gothic Medium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3308096" y="1854835"/>
            <a:ext cx="2724150" cy="2147570"/>
            <a:chOff x="3308096" y="1854835"/>
            <a:chExt cx="2724150" cy="2147570"/>
          </a:xfrm>
        </p:grpSpPr>
        <p:sp>
          <p:nvSpPr>
            <p:cNvPr id="9" name="object 9"/>
            <p:cNvSpPr/>
            <p:nvPr/>
          </p:nvSpPr>
          <p:spPr>
            <a:xfrm>
              <a:off x="4492752" y="2526792"/>
              <a:ext cx="1533525" cy="1469390"/>
            </a:xfrm>
            <a:custGeom>
              <a:avLst/>
              <a:gdLst/>
              <a:ahLst/>
              <a:cxnLst/>
              <a:rect l="l" t="t" r="r" b="b"/>
              <a:pathLst>
                <a:path w="1533525" h="1469389">
                  <a:moveTo>
                    <a:pt x="0" y="734568"/>
                  </a:moveTo>
                  <a:lnTo>
                    <a:pt x="1507" y="688118"/>
                  </a:lnTo>
                  <a:lnTo>
                    <a:pt x="5971" y="642435"/>
                  </a:lnTo>
                  <a:lnTo>
                    <a:pt x="13302" y="597606"/>
                  </a:lnTo>
                  <a:lnTo>
                    <a:pt x="23408" y="553715"/>
                  </a:lnTo>
                  <a:lnTo>
                    <a:pt x="36202" y="510850"/>
                  </a:lnTo>
                  <a:lnTo>
                    <a:pt x="51592" y="469096"/>
                  </a:lnTo>
                  <a:lnTo>
                    <a:pt x="69490" y="428540"/>
                  </a:lnTo>
                  <a:lnTo>
                    <a:pt x="89805" y="389267"/>
                  </a:lnTo>
                  <a:lnTo>
                    <a:pt x="112448" y="351363"/>
                  </a:lnTo>
                  <a:lnTo>
                    <a:pt x="137329" y="314916"/>
                  </a:lnTo>
                  <a:lnTo>
                    <a:pt x="164359" y="280010"/>
                  </a:lnTo>
                  <a:lnTo>
                    <a:pt x="193447" y="246733"/>
                  </a:lnTo>
                  <a:lnTo>
                    <a:pt x="224504" y="215169"/>
                  </a:lnTo>
                  <a:lnTo>
                    <a:pt x="257440" y="185406"/>
                  </a:lnTo>
                  <a:lnTo>
                    <a:pt x="292165" y="157529"/>
                  </a:lnTo>
                  <a:lnTo>
                    <a:pt x="328590" y="131624"/>
                  </a:lnTo>
                  <a:lnTo>
                    <a:pt x="366624" y="107778"/>
                  </a:lnTo>
                  <a:lnTo>
                    <a:pt x="406179" y="86076"/>
                  </a:lnTo>
                  <a:lnTo>
                    <a:pt x="447164" y="66605"/>
                  </a:lnTo>
                  <a:lnTo>
                    <a:pt x="489490" y="49451"/>
                  </a:lnTo>
                  <a:lnTo>
                    <a:pt x="533067" y="34699"/>
                  </a:lnTo>
                  <a:lnTo>
                    <a:pt x="577804" y="22437"/>
                  </a:lnTo>
                  <a:lnTo>
                    <a:pt x="623613" y="12750"/>
                  </a:lnTo>
                  <a:lnTo>
                    <a:pt x="670404" y="5724"/>
                  </a:lnTo>
                  <a:lnTo>
                    <a:pt x="718087" y="1445"/>
                  </a:lnTo>
                  <a:lnTo>
                    <a:pt x="766572" y="0"/>
                  </a:lnTo>
                  <a:lnTo>
                    <a:pt x="815056" y="1445"/>
                  </a:lnTo>
                  <a:lnTo>
                    <a:pt x="862739" y="5724"/>
                  </a:lnTo>
                  <a:lnTo>
                    <a:pt x="909530" y="12750"/>
                  </a:lnTo>
                  <a:lnTo>
                    <a:pt x="955339" y="22437"/>
                  </a:lnTo>
                  <a:lnTo>
                    <a:pt x="1000076" y="34699"/>
                  </a:lnTo>
                  <a:lnTo>
                    <a:pt x="1043653" y="49451"/>
                  </a:lnTo>
                  <a:lnTo>
                    <a:pt x="1085979" y="66605"/>
                  </a:lnTo>
                  <a:lnTo>
                    <a:pt x="1126964" y="86076"/>
                  </a:lnTo>
                  <a:lnTo>
                    <a:pt x="1166519" y="107778"/>
                  </a:lnTo>
                  <a:lnTo>
                    <a:pt x="1204553" y="131624"/>
                  </a:lnTo>
                  <a:lnTo>
                    <a:pt x="1240978" y="157529"/>
                  </a:lnTo>
                  <a:lnTo>
                    <a:pt x="1275703" y="185406"/>
                  </a:lnTo>
                  <a:lnTo>
                    <a:pt x="1308639" y="215169"/>
                  </a:lnTo>
                  <a:lnTo>
                    <a:pt x="1339696" y="246733"/>
                  </a:lnTo>
                  <a:lnTo>
                    <a:pt x="1368784" y="280010"/>
                  </a:lnTo>
                  <a:lnTo>
                    <a:pt x="1395814" y="314916"/>
                  </a:lnTo>
                  <a:lnTo>
                    <a:pt x="1420695" y="351363"/>
                  </a:lnTo>
                  <a:lnTo>
                    <a:pt x="1443338" y="389267"/>
                  </a:lnTo>
                  <a:lnTo>
                    <a:pt x="1463653" y="428540"/>
                  </a:lnTo>
                  <a:lnTo>
                    <a:pt x="1481551" y="469096"/>
                  </a:lnTo>
                  <a:lnTo>
                    <a:pt x="1496941" y="510850"/>
                  </a:lnTo>
                  <a:lnTo>
                    <a:pt x="1509735" y="553715"/>
                  </a:lnTo>
                  <a:lnTo>
                    <a:pt x="1519841" y="597606"/>
                  </a:lnTo>
                  <a:lnTo>
                    <a:pt x="1527172" y="642435"/>
                  </a:lnTo>
                  <a:lnTo>
                    <a:pt x="1531636" y="688118"/>
                  </a:lnTo>
                  <a:lnTo>
                    <a:pt x="1533144" y="734568"/>
                  </a:lnTo>
                  <a:lnTo>
                    <a:pt x="1531636" y="781017"/>
                  </a:lnTo>
                  <a:lnTo>
                    <a:pt x="1527172" y="826700"/>
                  </a:lnTo>
                  <a:lnTo>
                    <a:pt x="1519841" y="871529"/>
                  </a:lnTo>
                  <a:lnTo>
                    <a:pt x="1509735" y="915420"/>
                  </a:lnTo>
                  <a:lnTo>
                    <a:pt x="1496941" y="958285"/>
                  </a:lnTo>
                  <a:lnTo>
                    <a:pt x="1481551" y="1000039"/>
                  </a:lnTo>
                  <a:lnTo>
                    <a:pt x="1463653" y="1040595"/>
                  </a:lnTo>
                  <a:lnTo>
                    <a:pt x="1443338" y="1079868"/>
                  </a:lnTo>
                  <a:lnTo>
                    <a:pt x="1420695" y="1117772"/>
                  </a:lnTo>
                  <a:lnTo>
                    <a:pt x="1395814" y="1154219"/>
                  </a:lnTo>
                  <a:lnTo>
                    <a:pt x="1368784" y="1189125"/>
                  </a:lnTo>
                  <a:lnTo>
                    <a:pt x="1339696" y="1222402"/>
                  </a:lnTo>
                  <a:lnTo>
                    <a:pt x="1308639" y="1253966"/>
                  </a:lnTo>
                  <a:lnTo>
                    <a:pt x="1275703" y="1283729"/>
                  </a:lnTo>
                  <a:lnTo>
                    <a:pt x="1240978" y="1311606"/>
                  </a:lnTo>
                  <a:lnTo>
                    <a:pt x="1204553" y="1337511"/>
                  </a:lnTo>
                  <a:lnTo>
                    <a:pt x="1166519" y="1361357"/>
                  </a:lnTo>
                  <a:lnTo>
                    <a:pt x="1126964" y="1383059"/>
                  </a:lnTo>
                  <a:lnTo>
                    <a:pt x="1085979" y="1402530"/>
                  </a:lnTo>
                  <a:lnTo>
                    <a:pt x="1043653" y="1419684"/>
                  </a:lnTo>
                  <a:lnTo>
                    <a:pt x="1000076" y="1434436"/>
                  </a:lnTo>
                  <a:lnTo>
                    <a:pt x="955339" y="1446698"/>
                  </a:lnTo>
                  <a:lnTo>
                    <a:pt x="909530" y="1456385"/>
                  </a:lnTo>
                  <a:lnTo>
                    <a:pt x="862739" y="1463411"/>
                  </a:lnTo>
                  <a:lnTo>
                    <a:pt x="815056" y="1467690"/>
                  </a:lnTo>
                  <a:lnTo>
                    <a:pt x="766572" y="1469136"/>
                  </a:lnTo>
                  <a:lnTo>
                    <a:pt x="718087" y="1467690"/>
                  </a:lnTo>
                  <a:lnTo>
                    <a:pt x="670404" y="1463411"/>
                  </a:lnTo>
                  <a:lnTo>
                    <a:pt x="623613" y="1456385"/>
                  </a:lnTo>
                  <a:lnTo>
                    <a:pt x="577804" y="1446698"/>
                  </a:lnTo>
                  <a:lnTo>
                    <a:pt x="533067" y="1434436"/>
                  </a:lnTo>
                  <a:lnTo>
                    <a:pt x="489490" y="1419684"/>
                  </a:lnTo>
                  <a:lnTo>
                    <a:pt x="447164" y="1402530"/>
                  </a:lnTo>
                  <a:lnTo>
                    <a:pt x="406179" y="1383059"/>
                  </a:lnTo>
                  <a:lnTo>
                    <a:pt x="366624" y="1361357"/>
                  </a:lnTo>
                  <a:lnTo>
                    <a:pt x="328590" y="1337511"/>
                  </a:lnTo>
                  <a:lnTo>
                    <a:pt x="292165" y="1311606"/>
                  </a:lnTo>
                  <a:lnTo>
                    <a:pt x="257440" y="1283729"/>
                  </a:lnTo>
                  <a:lnTo>
                    <a:pt x="224504" y="1253966"/>
                  </a:lnTo>
                  <a:lnTo>
                    <a:pt x="193447" y="1222402"/>
                  </a:lnTo>
                  <a:lnTo>
                    <a:pt x="164359" y="1189125"/>
                  </a:lnTo>
                  <a:lnTo>
                    <a:pt x="137329" y="1154219"/>
                  </a:lnTo>
                  <a:lnTo>
                    <a:pt x="112448" y="1117772"/>
                  </a:lnTo>
                  <a:lnTo>
                    <a:pt x="89805" y="1079868"/>
                  </a:lnTo>
                  <a:lnTo>
                    <a:pt x="69490" y="1040595"/>
                  </a:lnTo>
                  <a:lnTo>
                    <a:pt x="51592" y="1000039"/>
                  </a:lnTo>
                  <a:lnTo>
                    <a:pt x="36202" y="958285"/>
                  </a:lnTo>
                  <a:lnTo>
                    <a:pt x="23408" y="915420"/>
                  </a:lnTo>
                  <a:lnTo>
                    <a:pt x="13302" y="871529"/>
                  </a:lnTo>
                  <a:lnTo>
                    <a:pt x="5971" y="826700"/>
                  </a:lnTo>
                  <a:lnTo>
                    <a:pt x="1507" y="781017"/>
                  </a:lnTo>
                  <a:lnTo>
                    <a:pt x="0" y="734568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308096" y="1854834"/>
              <a:ext cx="1298575" cy="2144395"/>
            </a:xfrm>
            <a:custGeom>
              <a:avLst/>
              <a:gdLst/>
              <a:ahLst/>
              <a:cxnLst/>
              <a:rect l="l" t="t" r="r" b="b"/>
              <a:pathLst>
                <a:path w="1298575" h="2144395">
                  <a:moveTo>
                    <a:pt x="1183894" y="1405255"/>
                  </a:moveTo>
                  <a:lnTo>
                    <a:pt x="1173607" y="1396619"/>
                  </a:lnTo>
                  <a:lnTo>
                    <a:pt x="1118743" y="1350518"/>
                  </a:lnTo>
                  <a:lnTo>
                    <a:pt x="1111338" y="1381353"/>
                  </a:lnTo>
                  <a:lnTo>
                    <a:pt x="30988" y="1122934"/>
                  </a:lnTo>
                  <a:lnTo>
                    <a:pt x="27940" y="1135380"/>
                  </a:lnTo>
                  <a:lnTo>
                    <a:pt x="1108379" y="1393659"/>
                  </a:lnTo>
                  <a:lnTo>
                    <a:pt x="1100963" y="1424559"/>
                  </a:lnTo>
                  <a:lnTo>
                    <a:pt x="1183894" y="1405255"/>
                  </a:lnTo>
                  <a:close/>
                </a:path>
                <a:path w="1298575" h="2144395">
                  <a:moveTo>
                    <a:pt x="1270254" y="1717421"/>
                  </a:moveTo>
                  <a:lnTo>
                    <a:pt x="1185926" y="1705229"/>
                  </a:lnTo>
                  <a:lnTo>
                    <a:pt x="1195908" y="1735366"/>
                  </a:lnTo>
                  <a:lnTo>
                    <a:pt x="0" y="2132203"/>
                  </a:lnTo>
                  <a:lnTo>
                    <a:pt x="4064" y="2144268"/>
                  </a:lnTo>
                  <a:lnTo>
                    <a:pt x="1199921" y="1747456"/>
                  </a:lnTo>
                  <a:lnTo>
                    <a:pt x="1209929" y="1777619"/>
                  </a:lnTo>
                  <a:lnTo>
                    <a:pt x="1256245" y="1731391"/>
                  </a:lnTo>
                  <a:lnTo>
                    <a:pt x="1270254" y="1717421"/>
                  </a:lnTo>
                  <a:close/>
                </a:path>
                <a:path w="1298575" h="2144395">
                  <a:moveTo>
                    <a:pt x="1298194" y="1000760"/>
                  </a:moveTo>
                  <a:lnTo>
                    <a:pt x="1285062" y="959866"/>
                  </a:lnTo>
                  <a:lnTo>
                    <a:pt x="1272159" y="919607"/>
                  </a:lnTo>
                  <a:lnTo>
                    <a:pt x="1249400" y="941882"/>
                  </a:lnTo>
                  <a:lnTo>
                    <a:pt x="326644" y="0"/>
                  </a:lnTo>
                  <a:lnTo>
                    <a:pt x="317500" y="8890"/>
                  </a:lnTo>
                  <a:lnTo>
                    <a:pt x="1240345" y="950747"/>
                  </a:lnTo>
                  <a:lnTo>
                    <a:pt x="1217676" y="972947"/>
                  </a:lnTo>
                  <a:lnTo>
                    <a:pt x="1298194" y="100076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3465321" y="1476248"/>
            <a:ext cx="1250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Roboto"/>
                <a:cs typeface="Roboto"/>
              </a:rPr>
              <a:t>1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737736" y="2757297"/>
            <a:ext cx="2774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1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16070" y="2058416"/>
            <a:ext cx="27749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0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003804" y="2621661"/>
            <a:ext cx="23177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x</a:t>
            </a:r>
            <a:r>
              <a:rPr sz="1350" spc="7" baseline="-21604" dirty="0">
                <a:latin typeface="Roboto"/>
                <a:cs typeface="Roboto"/>
              </a:rPr>
              <a:t>1</a:t>
            </a:r>
            <a:endParaRPr sz="1350" baseline="-21604">
              <a:latin typeface="Roboto"/>
              <a:cs typeface="Roboto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3866007" y="3224783"/>
            <a:ext cx="2928620" cy="1624330"/>
            <a:chOff x="3866007" y="3224783"/>
            <a:chExt cx="2928620" cy="1624330"/>
          </a:xfrm>
        </p:grpSpPr>
        <p:sp>
          <p:nvSpPr>
            <p:cNvPr id="16" name="object 16"/>
            <p:cNvSpPr/>
            <p:nvPr/>
          </p:nvSpPr>
          <p:spPr>
            <a:xfrm>
              <a:off x="6027420" y="3224783"/>
              <a:ext cx="767080" cy="76200"/>
            </a:xfrm>
            <a:custGeom>
              <a:avLst/>
              <a:gdLst/>
              <a:ahLst/>
              <a:cxnLst/>
              <a:rect l="l" t="t" r="r" b="b"/>
              <a:pathLst>
                <a:path w="767079" h="76200">
                  <a:moveTo>
                    <a:pt x="690499" y="0"/>
                  </a:moveTo>
                  <a:lnTo>
                    <a:pt x="690499" y="76200"/>
                  </a:lnTo>
                  <a:lnTo>
                    <a:pt x="753999" y="44450"/>
                  </a:lnTo>
                  <a:lnTo>
                    <a:pt x="703199" y="44450"/>
                  </a:lnTo>
                  <a:lnTo>
                    <a:pt x="703199" y="31750"/>
                  </a:lnTo>
                  <a:lnTo>
                    <a:pt x="753999" y="31750"/>
                  </a:lnTo>
                  <a:lnTo>
                    <a:pt x="690499" y="0"/>
                  </a:lnTo>
                  <a:close/>
                </a:path>
                <a:path w="767079" h="76200">
                  <a:moveTo>
                    <a:pt x="690499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690499" y="44450"/>
                  </a:lnTo>
                  <a:lnTo>
                    <a:pt x="690499" y="31750"/>
                  </a:lnTo>
                  <a:close/>
                </a:path>
                <a:path w="767079" h="76200">
                  <a:moveTo>
                    <a:pt x="753999" y="31750"/>
                  </a:moveTo>
                  <a:lnTo>
                    <a:pt x="703199" y="31750"/>
                  </a:lnTo>
                  <a:lnTo>
                    <a:pt x="703199" y="44450"/>
                  </a:lnTo>
                  <a:lnTo>
                    <a:pt x="753999" y="44450"/>
                  </a:lnTo>
                  <a:lnTo>
                    <a:pt x="766699" y="38100"/>
                  </a:lnTo>
                  <a:lnTo>
                    <a:pt x="753999" y="3175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3866007" y="3779519"/>
              <a:ext cx="852805" cy="1069340"/>
            </a:xfrm>
            <a:custGeom>
              <a:avLst/>
              <a:gdLst/>
              <a:ahLst/>
              <a:cxnLst/>
              <a:rect l="l" t="t" r="r" b="b"/>
              <a:pathLst>
                <a:path w="852804" h="1069339">
                  <a:moveTo>
                    <a:pt x="800440" y="55663"/>
                  </a:moveTo>
                  <a:lnTo>
                    <a:pt x="0" y="1061338"/>
                  </a:lnTo>
                  <a:lnTo>
                    <a:pt x="9905" y="1069212"/>
                  </a:lnTo>
                  <a:lnTo>
                    <a:pt x="810352" y="63530"/>
                  </a:lnTo>
                  <a:lnTo>
                    <a:pt x="800440" y="55663"/>
                  </a:lnTo>
                  <a:close/>
                </a:path>
                <a:path w="852804" h="1069339">
                  <a:moveTo>
                    <a:pt x="843187" y="45719"/>
                  </a:moveTo>
                  <a:lnTo>
                    <a:pt x="808354" y="45719"/>
                  </a:lnTo>
                  <a:lnTo>
                    <a:pt x="818260" y="53593"/>
                  </a:lnTo>
                  <a:lnTo>
                    <a:pt x="810352" y="63530"/>
                  </a:lnTo>
                  <a:lnTo>
                    <a:pt x="835278" y="83311"/>
                  </a:lnTo>
                  <a:lnTo>
                    <a:pt x="843187" y="45719"/>
                  </a:lnTo>
                  <a:close/>
                </a:path>
                <a:path w="852804" h="1069339">
                  <a:moveTo>
                    <a:pt x="808354" y="45719"/>
                  </a:moveTo>
                  <a:lnTo>
                    <a:pt x="800440" y="55663"/>
                  </a:lnTo>
                  <a:lnTo>
                    <a:pt x="810352" y="63530"/>
                  </a:lnTo>
                  <a:lnTo>
                    <a:pt x="818260" y="53593"/>
                  </a:lnTo>
                  <a:lnTo>
                    <a:pt x="808354" y="45719"/>
                  </a:lnTo>
                  <a:close/>
                </a:path>
                <a:path w="852804" h="1069339">
                  <a:moveTo>
                    <a:pt x="852804" y="0"/>
                  </a:moveTo>
                  <a:lnTo>
                    <a:pt x="775588" y="35940"/>
                  </a:lnTo>
                  <a:lnTo>
                    <a:pt x="800440" y="55663"/>
                  </a:lnTo>
                  <a:lnTo>
                    <a:pt x="808354" y="45719"/>
                  </a:lnTo>
                  <a:lnTo>
                    <a:pt x="843187" y="45719"/>
                  </a:lnTo>
                  <a:lnTo>
                    <a:pt x="852804" y="0"/>
                  </a:lnTo>
                  <a:close/>
                </a:path>
              </a:pathLst>
            </a:custGeom>
            <a:solidFill>
              <a:srgbClr val="4242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5397246" y="3083178"/>
            <a:ext cx="4591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40" dirty="0">
                <a:latin typeface="Cambria Math"/>
                <a:cs typeface="Cambria Math"/>
              </a:rPr>
              <a:t>𝑓</a:t>
            </a:r>
            <a:r>
              <a:rPr sz="1800" spc="20" dirty="0">
                <a:latin typeface="Cambria Math"/>
                <a:cs typeface="Cambria Math"/>
              </a:rPr>
              <a:t>(</a:t>
            </a:r>
            <a:r>
              <a:rPr sz="1800" spc="30" dirty="0">
                <a:latin typeface="Cambria Math"/>
                <a:cs typeface="Cambria Math"/>
              </a:rPr>
              <a:t>𝑠</a:t>
            </a:r>
            <a:r>
              <a:rPr sz="1800" dirty="0">
                <a:latin typeface="Cambria Math"/>
                <a:cs typeface="Cambria Math"/>
              </a:rPr>
              <a:t>)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908045" y="3531234"/>
            <a:ext cx="1351280" cy="8407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700405">
              <a:lnSpc>
                <a:spcPct val="100000"/>
              </a:lnSpc>
              <a:spcBef>
                <a:spcPts val="90"/>
              </a:spcBef>
            </a:pPr>
            <a:r>
              <a:rPr sz="1400" spc="5" dirty="0">
                <a:latin typeface="Roboto"/>
                <a:cs typeface="Roboto"/>
              </a:rPr>
              <a:t>w</a:t>
            </a:r>
            <a:r>
              <a:rPr sz="1350" spc="7" baseline="-21604" dirty="0">
                <a:latin typeface="Roboto"/>
                <a:cs typeface="Roboto"/>
              </a:rPr>
              <a:t>2</a:t>
            </a:r>
            <a:endParaRPr sz="1350" baseline="-21604">
              <a:latin typeface="Roboto"/>
              <a:cs typeface="Roboto"/>
            </a:endParaRPr>
          </a:p>
          <a:p>
            <a:pPr marL="63500">
              <a:lnSpc>
                <a:spcPct val="100000"/>
              </a:lnSpc>
              <a:spcBef>
                <a:spcPts val="1115"/>
              </a:spcBef>
            </a:pPr>
            <a:r>
              <a:rPr sz="1400" spc="5" dirty="0">
                <a:latin typeface="Roboto"/>
                <a:cs typeface="Roboto"/>
              </a:rPr>
              <a:t>x</a:t>
            </a:r>
            <a:r>
              <a:rPr sz="1350" spc="7" baseline="-21604" dirty="0">
                <a:latin typeface="Roboto"/>
                <a:cs typeface="Roboto"/>
              </a:rPr>
              <a:t>2</a:t>
            </a:r>
            <a:endParaRPr sz="1350" baseline="-21604">
              <a:latin typeface="Roboto"/>
              <a:cs typeface="Roboto"/>
            </a:endParaRPr>
          </a:p>
          <a:p>
            <a:pPr marL="1100455">
              <a:lnSpc>
                <a:spcPct val="100000"/>
              </a:lnSpc>
              <a:spcBef>
                <a:spcPts val="275"/>
              </a:spcBef>
            </a:pPr>
            <a:r>
              <a:rPr sz="1400" dirty="0">
                <a:latin typeface="Roboto"/>
                <a:cs typeface="Roboto"/>
              </a:rPr>
              <a:t>w</a:t>
            </a:r>
            <a:r>
              <a:rPr sz="1350" baseline="-21604" dirty="0">
                <a:latin typeface="Roboto"/>
                <a:cs typeface="Roboto"/>
              </a:rPr>
              <a:t>n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3459479" y="4796789"/>
            <a:ext cx="230504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spc="-5" dirty="0">
                <a:latin typeface="Roboto"/>
                <a:cs typeface="Roboto"/>
              </a:rPr>
              <a:t>x</a:t>
            </a:r>
            <a:r>
              <a:rPr sz="1350" spc="-7" baseline="-21604" dirty="0">
                <a:latin typeface="Roboto"/>
                <a:cs typeface="Roboto"/>
              </a:rPr>
              <a:t>n</a:t>
            </a:r>
            <a:endParaRPr sz="1350" baseline="-21604">
              <a:latin typeface="Roboto"/>
              <a:cs typeface="Roboto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831460" y="3069463"/>
            <a:ext cx="1314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mbria Math"/>
                <a:cs typeface="Cambria Math"/>
              </a:rPr>
              <a:t>𝑠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1539473" y="6515124"/>
            <a:ext cx="24828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z="120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9</a:t>
            </a:fld>
            <a:endParaRPr sz="1200">
              <a:latin typeface="Franklin Gothic Medium"/>
              <a:cs typeface="Franklin Gothic Medium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object 28">
                <a:extLst>
                  <a:ext uri="{FF2B5EF4-FFF2-40B4-BE49-F238E27FC236}">
                    <a16:creationId xmlns:a16="http://schemas.microsoft.com/office/drawing/2014/main" id="{1EE10196-0080-40BF-F56C-23C7C3A6C5B9}"/>
                  </a:ext>
                </a:extLst>
              </p:cNvPr>
              <p:cNvSpPr/>
              <p:nvPr/>
            </p:nvSpPr>
            <p:spPr>
              <a:xfrm>
                <a:off x="5396865" y="1184150"/>
                <a:ext cx="1682750" cy="670560"/>
              </a:xfrm>
              <a:custGeom>
                <a:avLst/>
                <a:gdLst/>
                <a:ahLst/>
                <a:cxnLst/>
                <a:rect l="l" t="t" r="r" b="b"/>
                <a:pathLst>
                  <a:path w="1682750" h="670560">
                    <a:moveTo>
                      <a:pt x="1682496" y="0"/>
                    </a:moveTo>
                    <a:lnTo>
                      <a:pt x="0" y="0"/>
                    </a:lnTo>
                    <a:lnTo>
                      <a:pt x="0" y="670560"/>
                    </a:lnTo>
                    <a:lnTo>
                      <a:pt x="1682496" y="670560"/>
                    </a:lnTo>
                    <a:lnTo>
                      <a:pt x="1682496" y="0"/>
                    </a:lnTo>
                    <a:close/>
                  </a:path>
                </a:pathLst>
              </a:custGeom>
              <a:solidFill>
                <a:srgbClr val="D3F5F7"/>
              </a:solidFill>
            </p:spPr>
            <p:txBody>
              <a:bodyPr wrap="square" lIns="0" tIns="0" rIns="0" bIns="0" rtlCol="0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fr-CA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fr-CA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acc>
                            <m:accPr>
                              <m:chr m:val="⃗"/>
                              <m:ctrlPr>
                                <a:rPr lang="fr-CA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fr-CA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acc>
                          <m:r>
                            <a:rPr lang="fr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 </m:t>
                          </m:r>
                          <m:acc>
                            <m:accPr>
                              <m:chr m:val="⃗"/>
                              <m:ctrlPr>
                                <a:rPr lang="fr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fr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nary>
                    </m:oMath>
                  </m:oMathPara>
                </a14:m>
                <a:endParaRPr dirty="0"/>
              </a:p>
            </p:txBody>
          </p:sp>
        </mc:Choice>
        <mc:Fallback xmlns="">
          <p:sp>
            <p:nvSpPr>
              <p:cNvPr id="28" name="object 28">
                <a:extLst>
                  <a:ext uri="{FF2B5EF4-FFF2-40B4-BE49-F238E27FC236}">
                    <a16:creationId xmlns:a16="http://schemas.microsoft.com/office/drawing/2014/main" id="{1EE10196-0080-40BF-F56C-23C7C3A6C5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6865" y="1184150"/>
                <a:ext cx="1682750" cy="670560"/>
              </a:xfrm>
              <a:custGeom>
                <a:avLst/>
                <a:gdLst/>
                <a:ahLst/>
                <a:cxnLst/>
                <a:rect l="l" t="t" r="r" b="b"/>
                <a:pathLst>
                  <a:path w="1682750" h="670560">
                    <a:moveTo>
                      <a:pt x="1682496" y="0"/>
                    </a:moveTo>
                    <a:lnTo>
                      <a:pt x="0" y="0"/>
                    </a:lnTo>
                    <a:lnTo>
                      <a:pt x="0" y="670560"/>
                    </a:lnTo>
                    <a:lnTo>
                      <a:pt x="1682496" y="670560"/>
                    </a:lnTo>
                    <a:lnTo>
                      <a:pt x="1682496" y="0"/>
                    </a:ln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object 30">
            <a:extLst>
              <a:ext uri="{FF2B5EF4-FFF2-40B4-BE49-F238E27FC236}">
                <a16:creationId xmlns:a16="http://schemas.microsoft.com/office/drawing/2014/main" id="{EF3FD0FB-7152-2843-A244-1BE1B099FC33}"/>
              </a:ext>
            </a:extLst>
          </p:cNvPr>
          <p:cNvSpPr txBox="1"/>
          <p:nvPr/>
        </p:nvSpPr>
        <p:spPr>
          <a:xfrm>
            <a:off x="5264610" y="1185977"/>
            <a:ext cx="1955546" cy="670560"/>
          </a:xfrm>
          <a:prstGeom prst="rect">
            <a:avLst/>
          </a:prstGeom>
          <a:ln w="22225">
            <a:solidFill>
              <a:srgbClr val="117DA7"/>
            </a:solidFill>
          </a:ln>
        </p:spPr>
        <p:txBody>
          <a:bodyPr vert="horz" wrap="square" lIns="0" tIns="142240" rIns="0" bIns="0" rtlCol="0">
            <a:spAutoFit/>
          </a:bodyPr>
          <a:lstStyle/>
          <a:p>
            <a:pPr marL="230504">
              <a:lnSpc>
                <a:spcPct val="100000"/>
              </a:lnSpc>
              <a:spcBef>
                <a:spcPts val="1120"/>
              </a:spcBef>
            </a:pPr>
            <a:endParaRPr sz="1800" dirty="0">
              <a:latin typeface="Cambria Math"/>
              <a:cs typeface="Cambria Math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509016" y="752855"/>
            <a:ext cx="7532370" cy="3348990"/>
            <a:chOff x="509016" y="752855"/>
            <a:chExt cx="7532370" cy="3348990"/>
          </a:xfrm>
        </p:grpSpPr>
        <p:sp>
          <p:nvSpPr>
            <p:cNvPr id="4" name="object 4"/>
            <p:cNvSpPr/>
            <p:nvPr/>
          </p:nvSpPr>
          <p:spPr>
            <a:xfrm>
              <a:off x="4131563" y="2007108"/>
              <a:ext cx="3895090" cy="2080895"/>
            </a:xfrm>
            <a:custGeom>
              <a:avLst/>
              <a:gdLst/>
              <a:ahLst/>
              <a:cxnLst/>
              <a:rect l="l" t="t" r="r" b="b"/>
              <a:pathLst>
                <a:path w="3895090" h="2080895">
                  <a:moveTo>
                    <a:pt x="835151" y="1624583"/>
                  </a:moveTo>
                  <a:lnTo>
                    <a:pt x="943737" y="2079878"/>
                  </a:lnTo>
                </a:path>
                <a:path w="3895090" h="2080895">
                  <a:moveTo>
                    <a:pt x="950976" y="2080386"/>
                  </a:moveTo>
                  <a:lnTo>
                    <a:pt x="1504188" y="1173479"/>
                  </a:lnTo>
                </a:path>
                <a:path w="3895090" h="2080895">
                  <a:moveTo>
                    <a:pt x="2565400" y="2080386"/>
                  </a:moveTo>
                  <a:lnTo>
                    <a:pt x="2014727" y="1173479"/>
                  </a:lnTo>
                </a:path>
                <a:path w="3895090" h="2080895">
                  <a:moveTo>
                    <a:pt x="3151632" y="1879599"/>
                  </a:moveTo>
                  <a:lnTo>
                    <a:pt x="3894963" y="0"/>
                  </a:lnTo>
                </a:path>
                <a:path w="3895090" h="2080895">
                  <a:moveTo>
                    <a:pt x="2593847" y="2079624"/>
                  </a:moveTo>
                  <a:lnTo>
                    <a:pt x="3160649" y="1880615"/>
                  </a:lnTo>
                </a:path>
                <a:path w="3895090" h="2080895">
                  <a:moveTo>
                    <a:pt x="2021966" y="1173479"/>
                  </a:moveTo>
                  <a:lnTo>
                    <a:pt x="1530096" y="1173479"/>
                  </a:lnTo>
                </a:path>
                <a:path w="3895090" h="2080895">
                  <a:moveTo>
                    <a:pt x="0" y="2079878"/>
                  </a:moveTo>
                  <a:lnTo>
                    <a:pt x="223012" y="1624583"/>
                  </a:lnTo>
                </a:path>
                <a:path w="3895090" h="2080895">
                  <a:moveTo>
                    <a:pt x="822578" y="1624583"/>
                  </a:moveTo>
                  <a:lnTo>
                    <a:pt x="222503" y="1624583"/>
                  </a:lnTo>
                </a:path>
              </a:pathLst>
            </a:custGeom>
            <a:ln w="28575">
              <a:solidFill>
                <a:srgbClr val="179CC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9016" y="752855"/>
              <a:ext cx="7037832" cy="171297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4056634" y="4303852"/>
            <a:ext cx="12172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Franklin Gothic Medium"/>
                <a:cs typeface="Franklin Gothic Medium"/>
              </a:rPr>
              <a:t>1944</a:t>
            </a:r>
            <a:r>
              <a:rPr sz="1800" spc="43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1969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570346" y="2645740"/>
            <a:ext cx="55943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Franklin Gothic Medium"/>
                <a:cs typeface="Franklin Gothic Medium"/>
              </a:rPr>
              <a:t>1</a:t>
            </a:r>
            <a:r>
              <a:rPr sz="1800" spc="-5" dirty="0">
                <a:latin typeface="Franklin Gothic Medium"/>
                <a:cs typeface="Franklin Gothic Medium"/>
              </a:rPr>
              <a:t>980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415785" y="4303852"/>
            <a:ext cx="132207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87400" algn="l"/>
              </a:tabLst>
            </a:pPr>
            <a:r>
              <a:rPr sz="1800" spc="-5" dirty="0">
                <a:latin typeface="Franklin Gothic Medium"/>
                <a:cs typeface="Franklin Gothic Medium"/>
              </a:rPr>
              <a:t>200</a:t>
            </a:r>
            <a:r>
              <a:rPr sz="1800" dirty="0">
                <a:latin typeface="Franklin Gothic Medium"/>
                <a:cs typeface="Franklin Gothic Medium"/>
              </a:rPr>
              <a:t>0	</a:t>
            </a:r>
            <a:r>
              <a:rPr sz="1800" spc="-5" dirty="0">
                <a:latin typeface="Franklin Gothic Medium"/>
                <a:cs typeface="Franklin Gothic Medium"/>
              </a:rPr>
              <a:t>2</a:t>
            </a:r>
            <a:r>
              <a:rPr sz="1800" spc="-75" dirty="0">
                <a:latin typeface="Franklin Gothic Medium"/>
                <a:cs typeface="Franklin Gothic Medium"/>
              </a:rPr>
              <a:t>0</a:t>
            </a:r>
            <a:r>
              <a:rPr sz="1800" spc="-50" dirty="0">
                <a:latin typeface="Franklin Gothic Medium"/>
                <a:cs typeface="Franklin Gothic Medium"/>
              </a:rPr>
              <a:t>1</a:t>
            </a:r>
            <a:r>
              <a:rPr sz="1800" dirty="0">
                <a:latin typeface="Franklin Gothic Medium"/>
                <a:cs typeface="Franklin Gothic Medium"/>
              </a:rPr>
              <a:t>0</a:t>
            </a:r>
            <a:endParaRPr sz="1800">
              <a:latin typeface="Franklin Gothic Medium"/>
              <a:cs typeface="Franklin Gothic Medium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6800" y="5074920"/>
            <a:ext cx="6248400" cy="1168522"/>
          </a:xfrm>
          <a:prstGeom prst="rect">
            <a:avLst/>
          </a:prstGeom>
        </p:spPr>
      </p:pic>
      <p:grpSp>
        <p:nvGrpSpPr>
          <p:cNvPr id="10" name="object 10"/>
          <p:cNvGrpSpPr/>
          <p:nvPr/>
        </p:nvGrpSpPr>
        <p:grpSpPr>
          <a:xfrm>
            <a:off x="8344979" y="1989899"/>
            <a:ext cx="3082925" cy="1551940"/>
            <a:chOff x="8344979" y="1989899"/>
            <a:chExt cx="3082925" cy="1551940"/>
          </a:xfrm>
        </p:grpSpPr>
        <p:sp>
          <p:nvSpPr>
            <p:cNvPr id="11" name="object 11"/>
            <p:cNvSpPr/>
            <p:nvPr/>
          </p:nvSpPr>
          <p:spPr>
            <a:xfrm>
              <a:off x="8356092" y="2001011"/>
              <a:ext cx="3060700" cy="1529715"/>
            </a:xfrm>
            <a:custGeom>
              <a:avLst/>
              <a:gdLst/>
              <a:ahLst/>
              <a:cxnLst/>
              <a:rect l="l" t="t" r="r" b="b"/>
              <a:pathLst>
                <a:path w="3060700" h="1529714">
                  <a:moveTo>
                    <a:pt x="2807207" y="0"/>
                  </a:moveTo>
                  <a:lnTo>
                    <a:pt x="1408176" y="0"/>
                  </a:lnTo>
                  <a:lnTo>
                    <a:pt x="1362706" y="4076"/>
                  </a:lnTo>
                  <a:lnTo>
                    <a:pt x="1319909" y="15829"/>
                  </a:lnTo>
                  <a:lnTo>
                    <a:pt x="1280498" y="34544"/>
                  </a:lnTo>
                  <a:lnTo>
                    <a:pt x="1245189" y="59504"/>
                  </a:lnTo>
                  <a:lnTo>
                    <a:pt x="1214696" y="89997"/>
                  </a:lnTo>
                  <a:lnTo>
                    <a:pt x="1189735" y="125306"/>
                  </a:lnTo>
                  <a:lnTo>
                    <a:pt x="1171021" y="164717"/>
                  </a:lnTo>
                  <a:lnTo>
                    <a:pt x="1159268" y="207514"/>
                  </a:lnTo>
                  <a:lnTo>
                    <a:pt x="1155191" y="252984"/>
                  </a:lnTo>
                  <a:lnTo>
                    <a:pt x="1155191" y="885443"/>
                  </a:lnTo>
                  <a:lnTo>
                    <a:pt x="0" y="1529588"/>
                  </a:lnTo>
                  <a:lnTo>
                    <a:pt x="1155191" y="1264920"/>
                  </a:lnTo>
                  <a:lnTo>
                    <a:pt x="3060191" y="1264920"/>
                  </a:lnTo>
                  <a:lnTo>
                    <a:pt x="3060191" y="252984"/>
                  </a:lnTo>
                  <a:lnTo>
                    <a:pt x="3056115" y="207514"/>
                  </a:lnTo>
                  <a:lnTo>
                    <a:pt x="3044362" y="164717"/>
                  </a:lnTo>
                  <a:lnTo>
                    <a:pt x="3025647" y="125306"/>
                  </a:lnTo>
                  <a:lnTo>
                    <a:pt x="3000687" y="89997"/>
                  </a:lnTo>
                  <a:lnTo>
                    <a:pt x="2970194" y="59504"/>
                  </a:lnTo>
                  <a:lnTo>
                    <a:pt x="2934885" y="34544"/>
                  </a:lnTo>
                  <a:lnTo>
                    <a:pt x="2895474" y="15829"/>
                  </a:lnTo>
                  <a:lnTo>
                    <a:pt x="2852677" y="4076"/>
                  </a:lnTo>
                  <a:lnTo>
                    <a:pt x="2807207" y="0"/>
                  </a:lnTo>
                  <a:close/>
                </a:path>
                <a:path w="3060700" h="1529714">
                  <a:moveTo>
                    <a:pt x="3060191" y="1264920"/>
                  </a:moveTo>
                  <a:lnTo>
                    <a:pt x="1155191" y="1264920"/>
                  </a:lnTo>
                  <a:lnTo>
                    <a:pt x="1159268" y="1310389"/>
                  </a:lnTo>
                  <a:lnTo>
                    <a:pt x="1171021" y="1353186"/>
                  </a:lnTo>
                  <a:lnTo>
                    <a:pt x="1189735" y="1392597"/>
                  </a:lnTo>
                  <a:lnTo>
                    <a:pt x="1214696" y="1427906"/>
                  </a:lnTo>
                  <a:lnTo>
                    <a:pt x="1245189" y="1458399"/>
                  </a:lnTo>
                  <a:lnTo>
                    <a:pt x="1280498" y="1483360"/>
                  </a:lnTo>
                  <a:lnTo>
                    <a:pt x="1319909" y="1502074"/>
                  </a:lnTo>
                  <a:lnTo>
                    <a:pt x="1362706" y="1513827"/>
                  </a:lnTo>
                  <a:lnTo>
                    <a:pt x="1408176" y="1517903"/>
                  </a:lnTo>
                  <a:lnTo>
                    <a:pt x="2807207" y="1517903"/>
                  </a:lnTo>
                  <a:lnTo>
                    <a:pt x="2852677" y="1513827"/>
                  </a:lnTo>
                  <a:lnTo>
                    <a:pt x="2895474" y="1502074"/>
                  </a:lnTo>
                  <a:lnTo>
                    <a:pt x="2934885" y="1483360"/>
                  </a:lnTo>
                  <a:lnTo>
                    <a:pt x="2970194" y="1458399"/>
                  </a:lnTo>
                  <a:lnTo>
                    <a:pt x="3000687" y="1427906"/>
                  </a:lnTo>
                  <a:lnTo>
                    <a:pt x="3025647" y="1392597"/>
                  </a:lnTo>
                  <a:lnTo>
                    <a:pt x="3044362" y="1353186"/>
                  </a:lnTo>
                  <a:lnTo>
                    <a:pt x="3056115" y="1310389"/>
                  </a:lnTo>
                  <a:lnTo>
                    <a:pt x="3060191" y="126492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8356092" y="2001011"/>
              <a:ext cx="3060700" cy="1529715"/>
            </a:xfrm>
            <a:custGeom>
              <a:avLst/>
              <a:gdLst/>
              <a:ahLst/>
              <a:cxnLst/>
              <a:rect l="l" t="t" r="r" b="b"/>
              <a:pathLst>
                <a:path w="3060700" h="1529714">
                  <a:moveTo>
                    <a:pt x="1155191" y="252984"/>
                  </a:moveTo>
                  <a:lnTo>
                    <a:pt x="1159268" y="207514"/>
                  </a:lnTo>
                  <a:lnTo>
                    <a:pt x="1171021" y="164717"/>
                  </a:lnTo>
                  <a:lnTo>
                    <a:pt x="1189735" y="125306"/>
                  </a:lnTo>
                  <a:lnTo>
                    <a:pt x="1214696" y="89997"/>
                  </a:lnTo>
                  <a:lnTo>
                    <a:pt x="1245189" y="59504"/>
                  </a:lnTo>
                  <a:lnTo>
                    <a:pt x="1280498" y="34543"/>
                  </a:lnTo>
                  <a:lnTo>
                    <a:pt x="1319909" y="15829"/>
                  </a:lnTo>
                  <a:lnTo>
                    <a:pt x="1362706" y="4076"/>
                  </a:lnTo>
                  <a:lnTo>
                    <a:pt x="1408176" y="0"/>
                  </a:lnTo>
                  <a:lnTo>
                    <a:pt x="1472691" y="0"/>
                  </a:lnTo>
                  <a:lnTo>
                    <a:pt x="1948941" y="0"/>
                  </a:lnTo>
                  <a:lnTo>
                    <a:pt x="2807207" y="0"/>
                  </a:lnTo>
                  <a:lnTo>
                    <a:pt x="2852677" y="4076"/>
                  </a:lnTo>
                  <a:lnTo>
                    <a:pt x="2895474" y="15829"/>
                  </a:lnTo>
                  <a:lnTo>
                    <a:pt x="2934885" y="34544"/>
                  </a:lnTo>
                  <a:lnTo>
                    <a:pt x="2970194" y="59504"/>
                  </a:lnTo>
                  <a:lnTo>
                    <a:pt x="3000687" y="89997"/>
                  </a:lnTo>
                  <a:lnTo>
                    <a:pt x="3025647" y="125306"/>
                  </a:lnTo>
                  <a:lnTo>
                    <a:pt x="3044362" y="164717"/>
                  </a:lnTo>
                  <a:lnTo>
                    <a:pt x="3056115" y="207514"/>
                  </a:lnTo>
                  <a:lnTo>
                    <a:pt x="3060191" y="252984"/>
                  </a:lnTo>
                  <a:lnTo>
                    <a:pt x="3060191" y="885443"/>
                  </a:lnTo>
                  <a:lnTo>
                    <a:pt x="3060191" y="1264920"/>
                  </a:lnTo>
                  <a:lnTo>
                    <a:pt x="3056115" y="1310389"/>
                  </a:lnTo>
                  <a:lnTo>
                    <a:pt x="3044362" y="1353186"/>
                  </a:lnTo>
                  <a:lnTo>
                    <a:pt x="3025647" y="1392597"/>
                  </a:lnTo>
                  <a:lnTo>
                    <a:pt x="3000687" y="1427906"/>
                  </a:lnTo>
                  <a:lnTo>
                    <a:pt x="2970194" y="1458399"/>
                  </a:lnTo>
                  <a:lnTo>
                    <a:pt x="2934885" y="1483360"/>
                  </a:lnTo>
                  <a:lnTo>
                    <a:pt x="2895474" y="1502074"/>
                  </a:lnTo>
                  <a:lnTo>
                    <a:pt x="2852677" y="1513827"/>
                  </a:lnTo>
                  <a:lnTo>
                    <a:pt x="2807207" y="1517903"/>
                  </a:lnTo>
                  <a:lnTo>
                    <a:pt x="1948941" y="1517903"/>
                  </a:lnTo>
                  <a:lnTo>
                    <a:pt x="1472691" y="1517903"/>
                  </a:lnTo>
                  <a:lnTo>
                    <a:pt x="1408176" y="1517903"/>
                  </a:lnTo>
                  <a:lnTo>
                    <a:pt x="1362706" y="1513827"/>
                  </a:lnTo>
                  <a:lnTo>
                    <a:pt x="1319909" y="1502074"/>
                  </a:lnTo>
                  <a:lnTo>
                    <a:pt x="1280498" y="1483360"/>
                  </a:lnTo>
                  <a:lnTo>
                    <a:pt x="1245189" y="1458399"/>
                  </a:lnTo>
                  <a:lnTo>
                    <a:pt x="1214696" y="1427906"/>
                  </a:lnTo>
                  <a:lnTo>
                    <a:pt x="1189735" y="1392597"/>
                  </a:lnTo>
                  <a:lnTo>
                    <a:pt x="1171021" y="1353186"/>
                  </a:lnTo>
                  <a:lnTo>
                    <a:pt x="1159268" y="1310389"/>
                  </a:lnTo>
                  <a:lnTo>
                    <a:pt x="1155191" y="1264920"/>
                  </a:lnTo>
                  <a:lnTo>
                    <a:pt x="0" y="1529588"/>
                  </a:lnTo>
                  <a:lnTo>
                    <a:pt x="1155191" y="885443"/>
                  </a:lnTo>
                  <a:lnTo>
                    <a:pt x="1155191" y="252984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9683622" y="2055621"/>
            <a:ext cx="1558290" cy="1397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5575" marR="148590" indent="635" algn="ctr">
              <a:lnSpc>
                <a:spcPct val="100000"/>
              </a:lnSpc>
              <a:spcBef>
                <a:spcPts val="100"/>
              </a:spcBef>
            </a:pPr>
            <a:r>
              <a:rPr sz="1800" spc="-235" dirty="0"/>
              <a:t>L</a:t>
            </a:r>
            <a:r>
              <a:rPr sz="1800" spc="15" dirty="0"/>
              <a:t>’</a:t>
            </a:r>
            <a:r>
              <a:rPr sz="1800" spc="-30" dirty="0"/>
              <a:t>I</a:t>
            </a:r>
            <a:r>
              <a:rPr sz="1800" spc="-125" dirty="0"/>
              <a:t>A</a:t>
            </a:r>
            <a:r>
              <a:rPr sz="1800" spc="-25" dirty="0"/>
              <a:t> a</a:t>
            </a:r>
            <a:r>
              <a:rPr sz="1800" spc="-15" dirty="0"/>
              <a:t> </a:t>
            </a:r>
            <a:r>
              <a:rPr sz="1800" spc="-10" dirty="0"/>
              <a:t>étu</a:t>
            </a:r>
            <a:r>
              <a:rPr sz="1800" spc="-15" dirty="0"/>
              <a:t>d</a:t>
            </a:r>
            <a:r>
              <a:rPr sz="1800" spc="-20" dirty="0"/>
              <a:t>ié  quoi</a:t>
            </a:r>
            <a:r>
              <a:rPr sz="1800" spc="-50" dirty="0"/>
              <a:t> </a:t>
            </a:r>
            <a:r>
              <a:rPr sz="1800" spc="-5" dirty="0"/>
              <a:t>après</a:t>
            </a:r>
            <a:r>
              <a:rPr sz="1800" spc="-50" dirty="0"/>
              <a:t> </a:t>
            </a:r>
            <a:r>
              <a:rPr sz="1800" spc="-30" dirty="0"/>
              <a:t>la </a:t>
            </a:r>
            <a:r>
              <a:rPr sz="1800" spc="-434" dirty="0"/>
              <a:t> </a:t>
            </a:r>
            <a:r>
              <a:rPr sz="1800" spc="-10" dirty="0"/>
              <a:t>chute </a:t>
            </a:r>
            <a:r>
              <a:rPr sz="1800" dirty="0"/>
              <a:t>des </a:t>
            </a:r>
            <a:r>
              <a:rPr sz="1800" spc="5" dirty="0"/>
              <a:t> </a:t>
            </a:r>
            <a:r>
              <a:rPr sz="1800" dirty="0"/>
              <a:t>années</a:t>
            </a:r>
            <a:r>
              <a:rPr sz="1800" spc="-35" dirty="0"/>
              <a:t> </a:t>
            </a:r>
            <a:r>
              <a:rPr sz="1800" spc="-5" dirty="0"/>
              <a:t>70</a:t>
            </a:r>
            <a:endParaRPr sz="1800"/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800" spc="-10" dirty="0"/>
              <a:t>(entre</a:t>
            </a:r>
            <a:r>
              <a:rPr sz="1800" spc="-40" dirty="0"/>
              <a:t> </a:t>
            </a:r>
            <a:r>
              <a:rPr sz="1800" spc="-5" dirty="0"/>
              <a:t>70</a:t>
            </a:r>
            <a:r>
              <a:rPr sz="1800" spc="-45" dirty="0"/>
              <a:t> </a:t>
            </a:r>
            <a:r>
              <a:rPr sz="1800" spc="-20" dirty="0"/>
              <a:t>et</a:t>
            </a:r>
            <a:r>
              <a:rPr sz="1800" spc="-40" dirty="0"/>
              <a:t> </a:t>
            </a:r>
            <a:r>
              <a:rPr sz="1800" spc="-5" dirty="0"/>
              <a:t>90)</a:t>
            </a:r>
            <a:endParaRPr sz="1800"/>
          </a:p>
        </p:txBody>
      </p:sp>
      <p:grpSp>
        <p:nvGrpSpPr>
          <p:cNvPr id="14" name="object 14"/>
          <p:cNvGrpSpPr/>
          <p:nvPr/>
        </p:nvGrpSpPr>
        <p:grpSpPr>
          <a:xfrm>
            <a:off x="8519350" y="4074731"/>
            <a:ext cx="2767965" cy="1540510"/>
            <a:chOff x="8519350" y="4074731"/>
            <a:chExt cx="2767965" cy="1540510"/>
          </a:xfrm>
        </p:grpSpPr>
        <p:sp>
          <p:nvSpPr>
            <p:cNvPr id="15" name="object 15"/>
            <p:cNvSpPr/>
            <p:nvPr/>
          </p:nvSpPr>
          <p:spPr>
            <a:xfrm>
              <a:off x="8530463" y="4085844"/>
              <a:ext cx="2745740" cy="1518285"/>
            </a:xfrm>
            <a:custGeom>
              <a:avLst/>
              <a:gdLst/>
              <a:ahLst/>
              <a:cxnLst/>
              <a:rect l="l" t="t" r="r" b="b"/>
              <a:pathLst>
                <a:path w="2745740" h="1518285">
                  <a:moveTo>
                    <a:pt x="0" y="74802"/>
                  </a:moveTo>
                  <a:lnTo>
                    <a:pt x="840612" y="632459"/>
                  </a:lnTo>
                  <a:lnTo>
                    <a:pt x="840612" y="1264919"/>
                  </a:lnTo>
                  <a:lnTo>
                    <a:pt x="844689" y="1310389"/>
                  </a:lnTo>
                  <a:lnTo>
                    <a:pt x="856442" y="1353186"/>
                  </a:lnTo>
                  <a:lnTo>
                    <a:pt x="875156" y="1392597"/>
                  </a:lnTo>
                  <a:lnTo>
                    <a:pt x="900117" y="1427906"/>
                  </a:lnTo>
                  <a:lnTo>
                    <a:pt x="930610" y="1458399"/>
                  </a:lnTo>
                  <a:lnTo>
                    <a:pt x="965919" y="1483359"/>
                  </a:lnTo>
                  <a:lnTo>
                    <a:pt x="1005330" y="1502074"/>
                  </a:lnTo>
                  <a:lnTo>
                    <a:pt x="1048127" y="1513827"/>
                  </a:lnTo>
                  <a:lnTo>
                    <a:pt x="1093596" y="1517903"/>
                  </a:lnTo>
                  <a:lnTo>
                    <a:pt x="2492629" y="1517903"/>
                  </a:lnTo>
                  <a:lnTo>
                    <a:pt x="2538098" y="1513827"/>
                  </a:lnTo>
                  <a:lnTo>
                    <a:pt x="2580895" y="1502074"/>
                  </a:lnTo>
                  <a:lnTo>
                    <a:pt x="2620306" y="1483359"/>
                  </a:lnTo>
                  <a:lnTo>
                    <a:pt x="2655615" y="1458399"/>
                  </a:lnTo>
                  <a:lnTo>
                    <a:pt x="2686108" y="1427906"/>
                  </a:lnTo>
                  <a:lnTo>
                    <a:pt x="2711068" y="1392597"/>
                  </a:lnTo>
                  <a:lnTo>
                    <a:pt x="2729783" y="1353186"/>
                  </a:lnTo>
                  <a:lnTo>
                    <a:pt x="2741536" y="1310389"/>
                  </a:lnTo>
                  <a:lnTo>
                    <a:pt x="2745612" y="1264919"/>
                  </a:lnTo>
                  <a:lnTo>
                    <a:pt x="2745612" y="252983"/>
                  </a:lnTo>
                  <a:lnTo>
                    <a:pt x="840612" y="252983"/>
                  </a:lnTo>
                  <a:lnTo>
                    <a:pt x="0" y="74802"/>
                  </a:lnTo>
                  <a:close/>
                </a:path>
                <a:path w="2745740" h="1518285">
                  <a:moveTo>
                    <a:pt x="2492629" y="0"/>
                  </a:moveTo>
                  <a:lnTo>
                    <a:pt x="1093596" y="0"/>
                  </a:lnTo>
                  <a:lnTo>
                    <a:pt x="1048127" y="4076"/>
                  </a:lnTo>
                  <a:lnTo>
                    <a:pt x="1005330" y="15829"/>
                  </a:lnTo>
                  <a:lnTo>
                    <a:pt x="965919" y="34543"/>
                  </a:lnTo>
                  <a:lnTo>
                    <a:pt x="930610" y="59504"/>
                  </a:lnTo>
                  <a:lnTo>
                    <a:pt x="900117" y="89997"/>
                  </a:lnTo>
                  <a:lnTo>
                    <a:pt x="875156" y="125306"/>
                  </a:lnTo>
                  <a:lnTo>
                    <a:pt x="856442" y="164717"/>
                  </a:lnTo>
                  <a:lnTo>
                    <a:pt x="844689" y="207514"/>
                  </a:lnTo>
                  <a:lnTo>
                    <a:pt x="840612" y="252983"/>
                  </a:lnTo>
                  <a:lnTo>
                    <a:pt x="2745612" y="252983"/>
                  </a:lnTo>
                  <a:lnTo>
                    <a:pt x="2741536" y="207514"/>
                  </a:lnTo>
                  <a:lnTo>
                    <a:pt x="2729783" y="164717"/>
                  </a:lnTo>
                  <a:lnTo>
                    <a:pt x="2711068" y="125306"/>
                  </a:lnTo>
                  <a:lnTo>
                    <a:pt x="2686108" y="89997"/>
                  </a:lnTo>
                  <a:lnTo>
                    <a:pt x="2655615" y="59504"/>
                  </a:lnTo>
                  <a:lnTo>
                    <a:pt x="2620306" y="34543"/>
                  </a:lnTo>
                  <a:lnTo>
                    <a:pt x="2580895" y="15829"/>
                  </a:lnTo>
                  <a:lnTo>
                    <a:pt x="2538098" y="4076"/>
                  </a:lnTo>
                  <a:lnTo>
                    <a:pt x="2492629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8530463" y="4085844"/>
              <a:ext cx="2745740" cy="1518285"/>
            </a:xfrm>
            <a:custGeom>
              <a:avLst/>
              <a:gdLst/>
              <a:ahLst/>
              <a:cxnLst/>
              <a:rect l="l" t="t" r="r" b="b"/>
              <a:pathLst>
                <a:path w="2745740" h="1518285">
                  <a:moveTo>
                    <a:pt x="840612" y="252983"/>
                  </a:moveTo>
                  <a:lnTo>
                    <a:pt x="844689" y="207514"/>
                  </a:lnTo>
                  <a:lnTo>
                    <a:pt x="856442" y="164717"/>
                  </a:lnTo>
                  <a:lnTo>
                    <a:pt x="875156" y="125306"/>
                  </a:lnTo>
                  <a:lnTo>
                    <a:pt x="900117" y="89997"/>
                  </a:lnTo>
                  <a:lnTo>
                    <a:pt x="930610" y="59504"/>
                  </a:lnTo>
                  <a:lnTo>
                    <a:pt x="965919" y="34543"/>
                  </a:lnTo>
                  <a:lnTo>
                    <a:pt x="1005330" y="15829"/>
                  </a:lnTo>
                  <a:lnTo>
                    <a:pt x="1048127" y="4076"/>
                  </a:lnTo>
                  <a:lnTo>
                    <a:pt x="1093596" y="0"/>
                  </a:lnTo>
                  <a:lnTo>
                    <a:pt x="1158112" y="0"/>
                  </a:lnTo>
                  <a:lnTo>
                    <a:pt x="1634362" y="0"/>
                  </a:lnTo>
                  <a:lnTo>
                    <a:pt x="2492629" y="0"/>
                  </a:lnTo>
                  <a:lnTo>
                    <a:pt x="2538098" y="4076"/>
                  </a:lnTo>
                  <a:lnTo>
                    <a:pt x="2580895" y="15829"/>
                  </a:lnTo>
                  <a:lnTo>
                    <a:pt x="2620306" y="34543"/>
                  </a:lnTo>
                  <a:lnTo>
                    <a:pt x="2655615" y="59504"/>
                  </a:lnTo>
                  <a:lnTo>
                    <a:pt x="2686108" y="89997"/>
                  </a:lnTo>
                  <a:lnTo>
                    <a:pt x="2711068" y="125306"/>
                  </a:lnTo>
                  <a:lnTo>
                    <a:pt x="2729783" y="164717"/>
                  </a:lnTo>
                  <a:lnTo>
                    <a:pt x="2741536" y="207514"/>
                  </a:lnTo>
                  <a:lnTo>
                    <a:pt x="2745612" y="252983"/>
                  </a:lnTo>
                  <a:lnTo>
                    <a:pt x="2745612" y="632459"/>
                  </a:lnTo>
                  <a:lnTo>
                    <a:pt x="2745612" y="1264919"/>
                  </a:lnTo>
                  <a:lnTo>
                    <a:pt x="2741536" y="1310389"/>
                  </a:lnTo>
                  <a:lnTo>
                    <a:pt x="2729783" y="1353186"/>
                  </a:lnTo>
                  <a:lnTo>
                    <a:pt x="2711068" y="1392597"/>
                  </a:lnTo>
                  <a:lnTo>
                    <a:pt x="2686108" y="1427906"/>
                  </a:lnTo>
                  <a:lnTo>
                    <a:pt x="2655615" y="1458399"/>
                  </a:lnTo>
                  <a:lnTo>
                    <a:pt x="2620306" y="1483359"/>
                  </a:lnTo>
                  <a:lnTo>
                    <a:pt x="2580895" y="1502074"/>
                  </a:lnTo>
                  <a:lnTo>
                    <a:pt x="2538098" y="1513827"/>
                  </a:lnTo>
                  <a:lnTo>
                    <a:pt x="2492629" y="1517903"/>
                  </a:lnTo>
                  <a:lnTo>
                    <a:pt x="1634362" y="1517903"/>
                  </a:lnTo>
                  <a:lnTo>
                    <a:pt x="1158112" y="1517903"/>
                  </a:lnTo>
                  <a:lnTo>
                    <a:pt x="1093596" y="1517903"/>
                  </a:lnTo>
                  <a:lnTo>
                    <a:pt x="1048127" y="1513827"/>
                  </a:lnTo>
                  <a:lnTo>
                    <a:pt x="1005330" y="1502074"/>
                  </a:lnTo>
                  <a:lnTo>
                    <a:pt x="965919" y="1483359"/>
                  </a:lnTo>
                  <a:lnTo>
                    <a:pt x="930610" y="1458399"/>
                  </a:lnTo>
                  <a:lnTo>
                    <a:pt x="900117" y="1427906"/>
                  </a:lnTo>
                  <a:lnTo>
                    <a:pt x="875156" y="1392597"/>
                  </a:lnTo>
                  <a:lnTo>
                    <a:pt x="856442" y="1353186"/>
                  </a:lnTo>
                  <a:lnTo>
                    <a:pt x="844689" y="1310389"/>
                  </a:lnTo>
                  <a:lnTo>
                    <a:pt x="840612" y="1264919"/>
                  </a:lnTo>
                  <a:lnTo>
                    <a:pt x="840612" y="632459"/>
                  </a:lnTo>
                  <a:lnTo>
                    <a:pt x="0" y="74802"/>
                  </a:lnTo>
                  <a:lnTo>
                    <a:pt x="840612" y="252983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9729343" y="4415739"/>
            <a:ext cx="118935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Entre</a:t>
            </a:r>
            <a:r>
              <a:rPr sz="1800" spc="-9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2000- </a:t>
            </a:r>
            <a:r>
              <a:rPr sz="1800" spc="-434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2010… </a:t>
            </a: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les </a:t>
            </a:r>
            <a:r>
              <a:rPr sz="18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SVMs!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5"/>
              </a:spcBef>
            </a:pPr>
            <a:fld id="{81D60167-4931-47E6-BA6A-407CBD079E47}" type="slidenum">
              <a:rPr dirty="0"/>
              <a:t>90</a:t>
            </a:fld>
            <a:endParaRPr dirty="0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9513" y="750823"/>
            <a:ext cx="32886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55" dirty="0">
                <a:solidFill>
                  <a:srgbClr val="404040"/>
                </a:solidFill>
                <a:latin typeface="Arial"/>
                <a:cs typeface="Arial"/>
              </a:rPr>
              <a:t>S</a:t>
            </a:r>
            <a:r>
              <a:rPr sz="1800" b="1" spc="-254" dirty="0">
                <a:solidFill>
                  <a:srgbClr val="404040"/>
                </a:solidFill>
                <a:latin typeface="Arial"/>
                <a:cs typeface="Arial"/>
              </a:rPr>
              <a:t>O</a:t>
            </a:r>
            <a:r>
              <a:rPr sz="1800" b="1" spc="-215" dirty="0">
                <a:solidFill>
                  <a:srgbClr val="404040"/>
                </a:solidFill>
                <a:latin typeface="Arial"/>
                <a:cs typeface="Arial"/>
              </a:rPr>
              <a:t>L</a:t>
            </a:r>
            <a:r>
              <a:rPr sz="1800" b="1" spc="-135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r>
              <a:rPr sz="1800" b="1" spc="-22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800" b="1" spc="20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800" b="1" spc="-210" dirty="0">
                <a:solidFill>
                  <a:srgbClr val="404040"/>
                </a:solidFill>
                <a:latin typeface="Arial"/>
                <a:cs typeface="Arial"/>
              </a:rPr>
              <a:t>O</a:t>
            </a:r>
            <a:r>
              <a:rPr sz="1800" b="1" spc="-200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800" b="1" spc="-140" dirty="0">
                <a:solidFill>
                  <a:srgbClr val="404040"/>
                </a:solidFill>
                <a:latin typeface="Arial"/>
                <a:cs typeface="Arial"/>
              </a:rPr>
              <a:t>:</a:t>
            </a:r>
            <a:r>
              <a:rPr sz="1800" b="1" spc="-8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204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800" b="1" spc="-315" dirty="0">
                <a:solidFill>
                  <a:srgbClr val="404040"/>
                </a:solidFill>
                <a:latin typeface="Arial"/>
                <a:cs typeface="Arial"/>
              </a:rPr>
              <a:t>J</a:t>
            </a:r>
            <a:r>
              <a:rPr sz="1800" b="1" spc="-204" dirty="0">
                <a:solidFill>
                  <a:srgbClr val="404040"/>
                </a:solidFill>
                <a:latin typeface="Arial"/>
                <a:cs typeface="Arial"/>
              </a:rPr>
              <a:t>O</a:t>
            </a:r>
            <a:r>
              <a:rPr sz="1800" b="1" spc="-180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r>
              <a:rPr sz="1800" b="1" spc="-220" dirty="0">
                <a:solidFill>
                  <a:srgbClr val="404040"/>
                </a:solidFill>
                <a:latin typeface="Arial"/>
                <a:cs typeface="Arial"/>
              </a:rPr>
              <a:t>T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-65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130" dirty="0">
                <a:solidFill>
                  <a:srgbClr val="404040"/>
                </a:solidFill>
                <a:latin typeface="Arial"/>
                <a:cs typeface="Arial"/>
              </a:rPr>
              <a:t>D</a:t>
            </a:r>
            <a:r>
              <a:rPr sz="1800" b="1" spc="-50" dirty="0">
                <a:solidFill>
                  <a:srgbClr val="404040"/>
                </a:solidFill>
                <a:latin typeface="Arial"/>
                <a:cs typeface="Arial"/>
              </a:rPr>
              <a:t>’</a:t>
            </a:r>
            <a:r>
              <a:rPr sz="1800" b="1" spc="-135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r>
              <a:rPr sz="1800" b="1" spc="-140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800" b="1" spc="-80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800" b="1" spc="-155" dirty="0">
                <a:solidFill>
                  <a:srgbClr val="404040"/>
                </a:solidFill>
                <a:latin typeface="Arial"/>
                <a:cs typeface="Arial"/>
              </a:rPr>
              <a:t>N</a:t>
            </a:r>
            <a:r>
              <a:rPr sz="1800" b="1" spc="20" dirty="0">
                <a:solidFill>
                  <a:srgbClr val="404040"/>
                </a:solidFill>
                <a:latin typeface="Arial"/>
                <a:cs typeface="Arial"/>
              </a:rPr>
              <a:t>I</a:t>
            </a:r>
            <a:r>
              <a:rPr sz="1800" b="1" spc="-200" dirty="0">
                <a:solidFill>
                  <a:srgbClr val="404040"/>
                </a:solidFill>
                <a:latin typeface="Arial"/>
                <a:cs typeface="Arial"/>
              </a:rPr>
              <a:t>V</a:t>
            </a:r>
            <a:r>
              <a:rPr sz="1800" b="1" spc="-175" dirty="0">
                <a:solidFill>
                  <a:srgbClr val="404040"/>
                </a:solidFill>
                <a:latin typeface="Arial"/>
                <a:cs typeface="Arial"/>
              </a:rPr>
              <a:t>E</a:t>
            </a:r>
            <a:r>
              <a:rPr sz="1800" b="1" spc="-225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sz="1800" b="1" spc="-135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120063" y="639889"/>
            <a:ext cx="6573520" cy="5114925"/>
            <a:chOff x="1120063" y="639889"/>
            <a:chExt cx="6573520" cy="511492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063" y="1644269"/>
              <a:ext cx="6404000" cy="411032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587623" y="644651"/>
              <a:ext cx="4101465" cy="1280160"/>
            </a:xfrm>
            <a:custGeom>
              <a:avLst/>
              <a:gdLst/>
              <a:ahLst/>
              <a:cxnLst/>
              <a:rect l="l" t="t" r="r" b="b"/>
              <a:pathLst>
                <a:path w="4101465" h="1280160">
                  <a:moveTo>
                    <a:pt x="4100956" y="0"/>
                  </a:moveTo>
                  <a:lnTo>
                    <a:pt x="2205101" y="0"/>
                  </a:lnTo>
                  <a:lnTo>
                    <a:pt x="2205101" y="746760"/>
                  </a:lnTo>
                  <a:lnTo>
                    <a:pt x="0" y="1278382"/>
                  </a:lnTo>
                  <a:lnTo>
                    <a:pt x="2205101" y="1066800"/>
                  </a:lnTo>
                  <a:lnTo>
                    <a:pt x="2205101" y="1280160"/>
                  </a:lnTo>
                  <a:lnTo>
                    <a:pt x="4100956" y="1280160"/>
                  </a:lnTo>
                  <a:lnTo>
                    <a:pt x="4100956" y="0"/>
                  </a:lnTo>
                  <a:close/>
                </a:path>
              </a:pathLst>
            </a:custGeom>
            <a:solidFill>
              <a:srgbClr val="D0DF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587623" y="644651"/>
              <a:ext cx="4101465" cy="1280160"/>
            </a:xfrm>
            <a:custGeom>
              <a:avLst/>
              <a:gdLst/>
              <a:ahLst/>
              <a:cxnLst/>
              <a:rect l="l" t="t" r="r" b="b"/>
              <a:pathLst>
                <a:path w="4101465" h="1280160">
                  <a:moveTo>
                    <a:pt x="2205101" y="0"/>
                  </a:moveTo>
                  <a:lnTo>
                    <a:pt x="2521077" y="0"/>
                  </a:lnTo>
                  <a:lnTo>
                    <a:pt x="2995041" y="0"/>
                  </a:lnTo>
                  <a:lnTo>
                    <a:pt x="4100956" y="0"/>
                  </a:lnTo>
                  <a:lnTo>
                    <a:pt x="4100956" y="746760"/>
                  </a:lnTo>
                  <a:lnTo>
                    <a:pt x="4100956" y="1066800"/>
                  </a:lnTo>
                  <a:lnTo>
                    <a:pt x="4100956" y="1280160"/>
                  </a:lnTo>
                  <a:lnTo>
                    <a:pt x="2995041" y="1280160"/>
                  </a:lnTo>
                  <a:lnTo>
                    <a:pt x="2521077" y="1280160"/>
                  </a:lnTo>
                  <a:lnTo>
                    <a:pt x="2205101" y="1280160"/>
                  </a:lnTo>
                  <a:lnTo>
                    <a:pt x="2205101" y="1066800"/>
                  </a:lnTo>
                  <a:lnTo>
                    <a:pt x="0" y="1278382"/>
                  </a:lnTo>
                  <a:lnTo>
                    <a:pt x="2205101" y="746760"/>
                  </a:lnTo>
                  <a:lnTo>
                    <a:pt x="2205101" y="0"/>
                  </a:lnTo>
                  <a:close/>
                </a:path>
              </a:pathLst>
            </a:custGeom>
            <a:ln w="9525">
              <a:solidFill>
                <a:srgbClr val="42424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5933947" y="840994"/>
            <a:ext cx="1614805" cy="8782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-1270" algn="ctr">
              <a:lnSpc>
                <a:spcPct val="100000"/>
              </a:lnSpc>
              <a:spcBef>
                <a:spcPts val="90"/>
              </a:spcBef>
            </a:pPr>
            <a:r>
              <a:rPr sz="1400" spc="-15" dirty="0">
                <a:latin typeface="Arial MT"/>
                <a:cs typeface="Arial MT"/>
              </a:rPr>
              <a:t>Supposons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une </a:t>
            </a:r>
            <a:r>
              <a:rPr sz="1400" spc="-10" dirty="0">
                <a:latin typeface="Arial MT"/>
                <a:cs typeface="Arial MT"/>
              </a:rPr>
              <a:t> function non-linéaire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pour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chaque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noeud </a:t>
            </a:r>
            <a:r>
              <a:rPr sz="1400" spc="-10" dirty="0">
                <a:latin typeface="Arial MT"/>
                <a:cs typeface="Arial MT"/>
              </a:rPr>
              <a:t> caché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64795" y="6403949"/>
            <a:ext cx="573405" cy="226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u="sng" spc="-4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Roboto"/>
                <a:cs typeface="Roboto"/>
              </a:rPr>
              <a:t>S</a:t>
            </a:r>
            <a:r>
              <a:rPr sz="1400" u="sng" spc="30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Roboto"/>
                <a:cs typeface="Roboto"/>
              </a:rPr>
              <a:t>ou</a:t>
            </a:r>
            <a:r>
              <a:rPr lang="fr-CA" sz="1400" u="sng" spc="20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Roboto"/>
                <a:cs typeface="Roboto"/>
              </a:rPr>
              <a:t>r</a:t>
            </a:r>
            <a:r>
              <a:rPr sz="1400" u="sng" spc="-15" dirty="0" err="1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Roboto"/>
                <a:cs typeface="Roboto"/>
              </a:rPr>
              <a:t>c</a:t>
            </a:r>
            <a:r>
              <a:rPr sz="1400" u="sng" spc="5" dirty="0" err="1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Roboto"/>
                <a:cs typeface="Roboto"/>
              </a:rPr>
              <a:t>e</a:t>
            </a:r>
            <a:endParaRPr sz="1400" dirty="0">
              <a:latin typeface="Roboto"/>
              <a:cs typeface="Roboto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2843339" y="1660715"/>
            <a:ext cx="662305" cy="595630"/>
            <a:chOff x="2843339" y="1660715"/>
            <a:chExt cx="662305" cy="595630"/>
          </a:xfrm>
        </p:grpSpPr>
        <p:sp>
          <p:nvSpPr>
            <p:cNvPr id="11" name="object 11"/>
            <p:cNvSpPr/>
            <p:nvPr/>
          </p:nvSpPr>
          <p:spPr>
            <a:xfrm>
              <a:off x="2854451" y="1671827"/>
              <a:ext cx="640080" cy="573405"/>
            </a:xfrm>
            <a:custGeom>
              <a:avLst/>
              <a:gdLst/>
              <a:ahLst/>
              <a:cxnLst/>
              <a:rect l="l" t="t" r="r" b="b"/>
              <a:pathLst>
                <a:path w="640079" h="573405">
                  <a:moveTo>
                    <a:pt x="320040" y="0"/>
                  </a:moveTo>
                  <a:lnTo>
                    <a:pt x="268120" y="3749"/>
                  </a:lnTo>
                  <a:lnTo>
                    <a:pt x="218870" y="14606"/>
                  </a:lnTo>
                  <a:lnTo>
                    <a:pt x="172949" y="31978"/>
                  </a:lnTo>
                  <a:lnTo>
                    <a:pt x="131015" y="55278"/>
                  </a:lnTo>
                  <a:lnTo>
                    <a:pt x="93725" y="83915"/>
                  </a:lnTo>
                  <a:lnTo>
                    <a:pt x="61740" y="117299"/>
                  </a:lnTo>
                  <a:lnTo>
                    <a:pt x="35716" y="154840"/>
                  </a:lnTo>
                  <a:lnTo>
                    <a:pt x="16312" y="195949"/>
                  </a:lnTo>
                  <a:lnTo>
                    <a:pt x="4187" y="240036"/>
                  </a:lnTo>
                  <a:lnTo>
                    <a:pt x="0" y="286512"/>
                  </a:lnTo>
                  <a:lnTo>
                    <a:pt x="4187" y="332987"/>
                  </a:lnTo>
                  <a:lnTo>
                    <a:pt x="16312" y="377074"/>
                  </a:lnTo>
                  <a:lnTo>
                    <a:pt x="35716" y="418183"/>
                  </a:lnTo>
                  <a:lnTo>
                    <a:pt x="61740" y="455724"/>
                  </a:lnTo>
                  <a:lnTo>
                    <a:pt x="93725" y="489108"/>
                  </a:lnTo>
                  <a:lnTo>
                    <a:pt x="131015" y="517745"/>
                  </a:lnTo>
                  <a:lnTo>
                    <a:pt x="172949" y="541045"/>
                  </a:lnTo>
                  <a:lnTo>
                    <a:pt x="218870" y="558417"/>
                  </a:lnTo>
                  <a:lnTo>
                    <a:pt x="268120" y="569274"/>
                  </a:lnTo>
                  <a:lnTo>
                    <a:pt x="320040" y="573024"/>
                  </a:lnTo>
                  <a:lnTo>
                    <a:pt x="371959" y="569274"/>
                  </a:lnTo>
                  <a:lnTo>
                    <a:pt x="421209" y="558417"/>
                  </a:lnTo>
                  <a:lnTo>
                    <a:pt x="467130" y="541045"/>
                  </a:lnTo>
                  <a:lnTo>
                    <a:pt x="509064" y="517745"/>
                  </a:lnTo>
                  <a:lnTo>
                    <a:pt x="546353" y="489108"/>
                  </a:lnTo>
                  <a:lnTo>
                    <a:pt x="578339" y="455724"/>
                  </a:lnTo>
                  <a:lnTo>
                    <a:pt x="604363" y="418183"/>
                  </a:lnTo>
                  <a:lnTo>
                    <a:pt x="623767" y="377074"/>
                  </a:lnTo>
                  <a:lnTo>
                    <a:pt x="635892" y="332987"/>
                  </a:lnTo>
                  <a:lnTo>
                    <a:pt x="640080" y="286512"/>
                  </a:lnTo>
                  <a:lnTo>
                    <a:pt x="635892" y="240036"/>
                  </a:lnTo>
                  <a:lnTo>
                    <a:pt x="623767" y="195949"/>
                  </a:lnTo>
                  <a:lnTo>
                    <a:pt x="604363" y="154840"/>
                  </a:lnTo>
                  <a:lnTo>
                    <a:pt x="578339" y="117299"/>
                  </a:lnTo>
                  <a:lnTo>
                    <a:pt x="546354" y="83915"/>
                  </a:lnTo>
                  <a:lnTo>
                    <a:pt x="509064" y="55278"/>
                  </a:lnTo>
                  <a:lnTo>
                    <a:pt x="467130" y="31978"/>
                  </a:lnTo>
                  <a:lnTo>
                    <a:pt x="421209" y="14606"/>
                  </a:lnTo>
                  <a:lnTo>
                    <a:pt x="371959" y="3749"/>
                  </a:lnTo>
                  <a:lnTo>
                    <a:pt x="320040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2854451" y="1671827"/>
              <a:ext cx="640080" cy="573405"/>
            </a:xfrm>
            <a:custGeom>
              <a:avLst/>
              <a:gdLst/>
              <a:ahLst/>
              <a:cxnLst/>
              <a:rect l="l" t="t" r="r" b="b"/>
              <a:pathLst>
                <a:path w="640079" h="573405">
                  <a:moveTo>
                    <a:pt x="0" y="286512"/>
                  </a:moveTo>
                  <a:lnTo>
                    <a:pt x="4187" y="240036"/>
                  </a:lnTo>
                  <a:lnTo>
                    <a:pt x="16312" y="195949"/>
                  </a:lnTo>
                  <a:lnTo>
                    <a:pt x="35716" y="154840"/>
                  </a:lnTo>
                  <a:lnTo>
                    <a:pt x="61740" y="117299"/>
                  </a:lnTo>
                  <a:lnTo>
                    <a:pt x="93725" y="83915"/>
                  </a:lnTo>
                  <a:lnTo>
                    <a:pt x="131015" y="55278"/>
                  </a:lnTo>
                  <a:lnTo>
                    <a:pt x="172949" y="31978"/>
                  </a:lnTo>
                  <a:lnTo>
                    <a:pt x="218870" y="14606"/>
                  </a:lnTo>
                  <a:lnTo>
                    <a:pt x="268120" y="3749"/>
                  </a:lnTo>
                  <a:lnTo>
                    <a:pt x="320040" y="0"/>
                  </a:lnTo>
                  <a:lnTo>
                    <a:pt x="371959" y="3749"/>
                  </a:lnTo>
                  <a:lnTo>
                    <a:pt x="421209" y="14606"/>
                  </a:lnTo>
                  <a:lnTo>
                    <a:pt x="467130" y="31978"/>
                  </a:lnTo>
                  <a:lnTo>
                    <a:pt x="509064" y="55278"/>
                  </a:lnTo>
                  <a:lnTo>
                    <a:pt x="546354" y="83915"/>
                  </a:lnTo>
                  <a:lnTo>
                    <a:pt x="578339" y="117299"/>
                  </a:lnTo>
                  <a:lnTo>
                    <a:pt x="604363" y="154840"/>
                  </a:lnTo>
                  <a:lnTo>
                    <a:pt x="623767" y="195949"/>
                  </a:lnTo>
                  <a:lnTo>
                    <a:pt x="635892" y="240036"/>
                  </a:lnTo>
                  <a:lnTo>
                    <a:pt x="640080" y="286512"/>
                  </a:lnTo>
                  <a:lnTo>
                    <a:pt x="635892" y="332987"/>
                  </a:lnTo>
                  <a:lnTo>
                    <a:pt x="623767" y="377074"/>
                  </a:lnTo>
                  <a:lnTo>
                    <a:pt x="604363" y="418183"/>
                  </a:lnTo>
                  <a:lnTo>
                    <a:pt x="578339" y="455724"/>
                  </a:lnTo>
                  <a:lnTo>
                    <a:pt x="546353" y="489108"/>
                  </a:lnTo>
                  <a:lnTo>
                    <a:pt x="509064" y="517745"/>
                  </a:lnTo>
                  <a:lnTo>
                    <a:pt x="467130" y="541045"/>
                  </a:lnTo>
                  <a:lnTo>
                    <a:pt x="421209" y="558417"/>
                  </a:lnTo>
                  <a:lnTo>
                    <a:pt x="371959" y="569274"/>
                  </a:lnTo>
                  <a:lnTo>
                    <a:pt x="320040" y="573024"/>
                  </a:lnTo>
                  <a:lnTo>
                    <a:pt x="268120" y="569274"/>
                  </a:lnTo>
                  <a:lnTo>
                    <a:pt x="218870" y="558417"/>
                  </a:lnTo>
                  <a:lnTo>
                    <a:pt x="172949" y="541045"/>
                  </a:lnTo>
                  <a:lnTo>
                    <a:pt x="131015" y="517745"/>
                  </a:lnTo>
                  <a:lnTo>
                    <a:pt x="93725" y="489108"/>
                  </a:lnTo>
                  <a:lnTo>
                    <a:pt x="61740" y="455724"/>
                  </a:lnTo>
                  <a:lnTo>
                    <a:pt x="35716" y="418183"/>
                  </a:lnTo>
                  <a:lnTo>
                    <a:pt x="16312" y="377074"/>
                  </a:lnTo>
                  <a:lnTo>
                    <a:pt x="4187" y="332987"/>
                  </a:lnTo>
                  <a:lnTo>
                    <a:pt x="0" y="286512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3033522" y="1803019"/>
            <a:ext cx="2787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Z1</a:t>
            </a:r>
            <a:endParaRPr sz="1800">
              <a:latin typeface="Franklin Gothic Medium"/>
              <a:cs typeface="Franklin Gothic Medium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2843339" y="5135435"/>
            <a:ext cx="662305" cy="598805"/>
            <a:chOff x="2843339" y="5135435"/>
            <a:chExt cx="662305" cy="598805"/>
          </a:xfrm>
        </p:grpSpPr>
        <p:sp>
          <p:nvSpPr>
            <p:cNvPr id="15" name="object 15"/>
            <p:cNvSpPr/>
            <p:nvPr/>
          </p:nvSpPr>
          <p:spPr>
            <a:xfrm>
              <a:off x="2854451" y="5146547"/>
              <a:ext cx="640080" cy="576580"/>
            </a:xfrm>
            <a:custGeom>
              <a:avLst/>
              <a:gdLst/>
              <a:ahLst/>
              <a:cxnLst/>
              <a:rect l="l" t="t" r="r" b="b"/>
              <a:pathLst>
                <a:path w="640079" h="576579">
                  <a:moveTo>
                    <a:pt x="320040" y="0"/>
                  </a:moveTo>
                  <a:lnTo>
                    <a:pt x="268120" y="3768"/>
                  </a:lnTo>
                  <a:lnTo>
                    <a:pt x="218870" y="14679"/>
                  </a:lnTo>
                  <a:lnTo>
                    <a:pt x="172949" y="32140"/>
                  </a:lnTo>
                  <a:lnTo>
                    <a:pt x="131015" y="55558"/>
                  </a:lnTo>
                  <a:lnTo>
                    <a:pt x="93725" y="84343"/>
                  </a:lnTo>
                  <a:lnTo>
                    <a:pt x="61740" y="117902"/>
                  </a:lnTo>
                  <a:lnTo>
                    <a:pt x="35716" y="155643"/>
                  </a:lnTo>
                  <a:lnTo>
                    <a:pt x="16312" y="196973"/>
                  </a:lnTo>
                  <a:lnTo>
                    <a:pt x="4187" y="241302"/>
                  </a:lnTo>
                  <a:lnTo>
                    <a:pt x="0" y="288035"/>
                  </a:lnTo>
                  <a:lnTo>
                    <a:pt x="4187" y="334757"/>
                  </a:lnTo>
                  <a:lnTo>
                    <a:pt x="16312" y="379078"/>
                  </a:lnTo>
                  <a:lnTo>
                    <a:pt x="35716" y="420406"/>
                  </a:lnTo>
                  <a:lnTo>
                    <a:pt x="61740" y="458147"/>
                  </a:lnTo>
                  <a:lnTo>
                    <a:pt x="93725" y="491709"/>
                  </a:lnTo>
                  <a:lnTo>
                    <a:pt x="131015" y="520498"/>
                  </a:lnTo>
                  <a:lnTo>
                    <a:pt x="172949" y="543922"/>
                  </a:lnTo>
                  <a:lnTo>
                    <a:pt x="218870" y="561387"/>
                  </a:lnTo>
                  <a:lnTo>
                    <a:pt x="268120" y="572302"/>
                  </a:lnTo>
                  <a:lnTo>
                    <a:pt x="320040" y="576071"/>
                  </a:lnTo>
                  <a:lnTo>
                    <a:pt x="371959" y="572302"/>
                  </a:lnTo>
                  <a:lnTo>
                    <a:pt x="421209" y="561387"/>
                  </a:lnTo>
                  <a:lnTo>
                    <a:pt x="467130" y="543922"/>
                  </a:lnTo>
                  <a:lnTo>
                    <a:pt x="509064" y="520498"/>
                  </a:lnTo>
                  <a:lnTo>
                    <a:pt x="546353" y="491709"/>
                  </a:lnTo>
                  <a:lnTo>
                    <a:pt x="578339" y="458147"/>
                  </a:lnTo>
                  <a:lnTo>
                    <a:pt x="604363" y="420406"/>
                  </a:lnTo>
                  <a:lnTo>
                    <a:pt x="623767" y="379078"/>
                  </a:lnTo>
                  <a:lnTo>
                    <a:pt x="635892" y="334757"/>
                  </a:lnTo>
                  <a:lnTo>
                    <a:pt x="640080" y="288035"/>
                  </a:lnTo>
                  <a:lnTo>
                    <a:pt x="635892" y="241302"/>
                  </a:lnTo>
                  <a:lnTo>
                    <a:pt x="623767" y="196973"/>
                  </a:lnTo>
                  <a:lnTo>
                    <a:pt x="604363" y="155643"/>
                  </a:lnTo>
                  <a:lnTo>
                    <a:pt x="578339" y="117902"/>
                  </a:lnTo>
                  <a:lnTo>
                    <a:pt x="546354" y="84343"/>
                  </a:lnTo>
                  <a:lnTo>
                    <a:pt x="509064" y="55558"/>
                  </a:lnTo>
                  <a:lnTo>
                    <a:pt x="467130" y="32140"/>
                  </a:lnTo>
                  <a:lnTo>
                    <a:pt x="421209" y="14679"/>
                  </a:lnTo>
                  <a:lnTo>
                    <a:pt x="371959" y="3768"/>
                  </a:lnTo>
                  <a:lnTo>
                    <a:pt x="320040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2854451" y="5146547"/>
              <a:ext cx="640080" cy="576580"/>
            </a:xfrm>
            <a:custGeom>
              <a:avLst/>
              <a:gdLst/>
              <a:ahLst/>
              <a:cxnLst/>
              <a:rect l="l" t="t" r="r" b="b"/>
              <a:pathLst>
                <a:path w="640079" h="576579">
                  <a:moveTo>
                    <a:pt x="0" y="288035"/>
                  </a:moveTo>
                  <a:lnTo>
                    <a:pt x="4187" y="241302"/>
                  </a:lnTo>
                  <a:lnTo>
                    <a:pt x="16312" y="196973"/>
                  </a:lnTo>
                  <a:lnTo>
                    <a:pt x="35716" y="155643"/>
                  </a:lnTo>
                  <a:lnTo>
                    <a:pt x="61740" y="117902"/>
                  </a:lnTo>
                  <a:lnTo>
                    <a:pt x="93725" y="84343"/>
                  </a:lnTo>
                  <a:lnTo>
                    <a:pt x="131015" y="55558"/>
                  </a:lnTo>
                  <a:lnTo>
                    <a:pt x="172949" y="32140"/>
                  </a:lnTo>
                  <a:lnTo>
                    <a:pt x="218870" y="14679"/>
                  </a:lnTo>
                  <a:lnTo>
                    <a:pt x="268120" y="3768"/>
                  </a:lnTo>
                  <a:lnTo>
                    <a:pt x="320040" y="0"/>
                  </a:lnTo>
                  <a:lnTo>
                    <a:pt x="371959" y="3768"/>
                  </a:lnTo>
                  <a:lnTo>
                    <a:pt x="421209" y="14679"/>
                  </a:lnTo>
                  <a:lnTo>
                    <a:pt x="467130" y="32140"/>
                  </a:lnTo>
                  <a:lnTo>
                    <a:pt x="509064" y="55558"/>
                  </a:lnTo>
                  <a:lnTo>
                    <a:pt x="546354" y="84343"/>
                  </a:lnTo>
                  <a:lnTo>
                    <a:pt x="578339" y="117902"/>
                  </a:lnTo>
                  <a:lnTo>
                    <a:pt x="604363" y="155643"/>
                  </a:lnTo>
                  <a:lnTo>
                    <a:pt x="623767" y="196973"/>
                  </a:lnTo>
                  <a:lnTo>
                    <a:pt x="635892" y="241302"/>
                  </a:lnTo>
                  <a:lnTo>
                    <a:pt x="640080" y="288035"/>
                  </a:lnTo>
                  <a:lnTo>
                    <a:pt x="635892" y="334757"/>
                  </a:lnTo>
                  <a:lnTo>
                    <a:pt x="623767" y="379078"/>
                  </a:lnTo>
                  <a:lnTo>
                    <a:pt x="604363" y="420406"/>
                  </a:lnTo>
                  <a:lnTo>
                    <a:pt x="578339" y="458147"/>
                  </a:lnTo>
                  <a:lnTo>
                    <a:pt x="546353" y="491709"/>
                  </a:lnTo>
                  <a:lnTo>
                    <a:pt x="509064" y="520498"/>
                  </a:lnTo>
                  <a:lnTo>
                    <a:pt x="467130" y="543922"/>
                  </a:lnTo>
                  <a:lnTo>
                    <a:pt x="421209" y="561387"/>
                  </a:lnTo>
                  <a:lnTo>
                    <a:pt x="371959" y="572302"/>
                  </a:lnTo>
                  <a:lnTo>
                    <a:pt x="320040" y="576071"/>
                  </a:lnTo>
                  <a:lnTo>
                    <a:pt x="268120" y="572302"/>
                  </a:lnTo>
                  <a:lnTo>
                    <a:pt x="218870" y="561387"/>
                  </a:lnTo>
                  <a:lnTo>
                    <a:pt x="172949" y="543922"/>
                  </a:lnTo>
                  <a:lnTo>
                    <a:pt x="131015" y="520498"/>
                  </a:lnTo>
                  <a:lnTo>
                    <a:pt x="93725" y="491709"/>
                  </a:lnTo>
                  <a:lnTo>
                    <a:pt x="61740" y="458147"/>
                  </a:lnTo>
                  <a:lnTo>
                    <a:pt x="35716" y="420406"/>
                  </a:lnTo>
                  <a:lnTo>
                    <a:pt x="16312" y="379078"/>
                  </a:lnTo>
                  <a:lnTo>
                    <a:pt x="4187" y="334757"/>
                  </a:lnTo>
                  <a:lnTo>
                    <a:pt x="0" y="288035"/>
                  </a:lnTo>
                  <a:close/>
                </a:path>
              </a:pathLst>
            </a:custGeom>
            <a:ln w="22225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3033522" y="5279516"/>
            <a:ext cx="2787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Z3</a:t>
            </a:r>
            <a:endParaRPr sz="1800">
              <a:latin typeface="Franklin Gothic Medium"/>
              <a:cs typeface="Franklin Gothic Medium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2843339" y="3398075"/>
            <a:ext cx="662305" cy="598805"/>
            <a:chOff x="2843339" y="3398075"/>
            <a:chExt cx="662305" cy="598805"/>
          </a:xfrm>
        </p:grpSpPr>
        <p:sp>
          <p:nvSpPr>
            <p:cNvPr id="19" name="object 19"/>
            <p:cNvSpPr/>
            <p:nvPr/>
          </p:nvSpPr>
          <p:spPr>
            <a:xfrm>
              <a:off x="2854451" y="3409188"/>
              <a:ext cx="640080" cy="576580"/>
            </a:xfrm>
            <a:custGeom>
              <a:avLst/>
              <a:gdLst/>
              <a:ahLst/>
              <a:cxnLst/>
              <a:rect l="l" t="t" r="r" b="b"/>
              <a:pathLst>
                <a:path w="640079" h="576579">
                  <a:moveTo>
                    <a:pt x="320040" y="0"/>
                  </a:moveTo>
                  <a:lnTo>
                    <a:pt x="268120" y="3768"/>
                  </a:lnTo>
                  <a:lnTo>
                    <a:pt x="218870" y="14679"/>
                  </a:lnTo>
                  <a:lnTo>
                    <a:pt x="172949" y="32140"/>
                  </a:lnTo>
                  <a:lnTo>
                    <a:pt x="131015" y="55558"/>
                  </a:lnTo>
                  <a:lnTo>
                    <a:pt x="93725" y="84343"/>
                  </a:lnTo>
                  <a:lnTo>
                    <a:pt x="61740" y="117902"/>
                  </a:lnTo>
                  <a:lnTo>
                    <a:pt x="35716" y="155643"/>
                  </a:lnTo>
                  <a:lnTo>
                    <a:pt x="16312" y="196973"/>
                  </a:lnTo>
                  <a:lnTo>
                    <a:pt x="4187" y="241302"/>
                  </a:lnTo>
                  <a:lnTo>
                    <a:pt x="0" y="288036"/>
                  </a:lnTo>
                  <a:lnTo>
                    <a:pt x="4187" y="334769"/>
                  </a:lnTo>
                  <a:lnTo>
                    <a:pt x="16312" y="379098"/>
                  </a:lnTo>
                  <a:lnTo>
                    <a:pt x="35716" y="420428"/>
                  </a:lnTo>
                  <a:lnTo>
                    <a:pt x="61740" y="458169"/>
                  </a:lnTo>
                  <a:lnTo>
                    <a:pt x="93725" y="491728"/>
                  </a:lnTo>
                  <a:lnTo>
                    <a:pt x="131015" y="520513"/>
                  </a:lnTo>
                  <a:lnTo>
                    <a:pt x="172949" y="543931"/>
                  </a:lnTo>
                  <a:lnTo>
                    <a:pt x="218870" y="561392"/>
                  </a:lnTo>
                  <a:lnTo>
                    <a:pt x="268120" y="572303"/>
                  </a:lnTo>
                  <a:lnTo>
                    <a:pt x="320040" y="576072"/>
                  </a:lnTo>
                  <a:lnTo>
                    <a:pt x="371959" y="572303"/>
                  </a:lnTo>
                  <a:lnTo>
                    <a:pt x="421209" y="561392"/>
                  </a:lnTo>
                  <a:lnTo>
                    <a:pt x="467130" y="543931"/>
                  </a:lnTo>
                  <a:lnTo>
                    <a:pt x="509064" y="520513"/>
                  </a:lnTo>
                  <a:lnTo>
                    <a:pt x="546353" y="491728"/>
                  </a:lnTo>
                  <a:lnTo>
                    <a:pt x="578339" y="458169"/>
                  </a:lnTo>
                  <a:lnTo>
                    <a:pt x="604363" y="420428"/>
                  </a:lnTo>
                  <a:lnTo>
                    <a:pt x="623767" y="379098"/>
                  </a:lnTo>
                  <a:lnTo>
                    <a:pt x="635892" y="334769"/>
                  </a:lnTo>
                  <a:lnTo>
                    <a:pt x="640080" y="288036"/>
                  </a:lnTo>
                  <a:lnTo>
                    <a:pt x="635892" y="241302"/>
                  </a:lnTo>
                  <a:lnTo>
                    <a:pt x="623767" y="196973"/>
                  </a:lnTo>
                  <a:lnTo>
                    <a:pt x="604363" y="155643"/>
                  </a:lnTo>
                  <a:lnTo>
                    <a:pt x="578339" y="117902"/>
                  </a:lnTo>
                  <a:lnTo>
                    <a:pt x="546354" y="84343"/>
                  </a:lnTo>
                  <a:lnTo>
                    <a:pt x="509064" y="55558"/>
                  </a:lnTo>
                  <a:lnTo>
                    <a:pt x="467130" y="32140"/>
                  </a:lnTo>
                  <a:lnTo>
                    <a:pt x="421209" y="14679"/>
                  </a:lnTo>
                  <a:lnTo>
                    <a:pt x="371959" y="3768"/>
                  </a:lnTo>
                  <a:lnTo>
                    <a:pt x="320040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854451" y="3409188"/>
              <a:ext cx="640080" cy="576580"/>
            </a:xfrm>
            <a:custGeom>
              <a:avLst/>
              <a:gdLst/>
              <a:ahLst/>
              <a:cxnLst/>
              <a:rect l="l" t="t" r="r" b="b"/>
              <a:pathLst>
                <a:path w="640079" h="576579">
                  <a:moveTo>
                    <a:pt x="0" y="288036"/>
                  </a:moveTo>
                  <a:lnTo>
                    <a:pt x="4187" y="241302"/>
                  </a:lnTo>
                  <a:lnTo>
                    <a:pt x="16312" y="196973"/>
                  </a:lnTo>
                  <a:lnTo>
                    <a:pt x="35716" y="155643"/>
                  </a:lnTo>
                  <a:lnTo>
                    <a:pt x="61740" y="117902"/>
                  </a:lnTo>
                  <a:lnTo>
                    <a:pt x="93725" y="84343"/>
                  </a:lnTo>
                  <a:lnTo>
                    <a:pt x="131015" y="55558"/>
                  </a:lnTo>
                  <a:lnTo>
                    <a:pt x="172949" y="32140"/>
                  </a:lnTo>
                  <a:lnTo>
                    <a:pt x="218870" y="14679"/>
                  </a:lnTo>
                  <a:lnTo>
                    <a:pt x="268120" y="3768"/>
                  </a:lnTo>
                  <a:lnTo>
                    <a:pt x="320040" y="0"/>
                  </a:lnTo>
                  <a:lnTo>
                    <a:pt x="371959" y="3768"/>
                  </a:lnTo>
                  <a:lnTo>
                    <a:pt x="421209" y="14679"/>
                  </a:lnTo>
                  <a:lnTo>
                    <a:pt x="467130" y="32140"/>
                  </a:lnTo>
                  <a:lnTo>
                    <a:pt x="509064" y="55558"/>
                  </a:lnTo>
                  <a:lnTo>
                    <a:pt x="546354" y="84343"/>
                  </a:lnTo>
                  <a:lnTo>
                    <a:pt x="578339" y="117902"/>
                  </a:lnTo>
                  <a:lnTo>
                    <a:pt x="604363" y="155643"/>
                  </a:lnTo>
                  <a:lnTo>
                    <a:pt x="623767" y="196973"/>
                  </a:lnTo>
                  <a:lnTo>
                    <a:pt x="635892" y="241302"/>
                  </a:lnTo>
                  <a:lnTo>
                    <a:pt x="640080" y="288036"/>
                  </a:lnTo>
                  <a:lnTo>
                    <a:pt x="635892" y="334769"/>
                  </a:lnTo>
                  <a:lnTo>
                    <a:pt x="623767" y="379098"/>
                  </a:lnTo>
                  <a:lnTo>
                    <a:pt x="604363" y="420428"/>
                  </a:lnTo>
                  <a:lnTo>
                    <a:pt x="578339" y="458169"/>
                  </a:lnTo>
                  <a:lnTo>
                    <a:pt x="546353" y="491728"/>
                  </a:lnTo>
                  <a:lnTo>
                    <a:pt x="509064" y="520513"/>
                  </a:lnTo>
                  <a:lnTo>
                    <a:pt x="467130" y="543931"/>
                  </a:lnTo>
                  <a:lnTo>
                    <a:pt x="421209" y="561392"/>
                  </a:lnTo>
                  <a:lnTo>
                    <a:pt x="371959" y="572303"/>
                  </a:lnTo>
                  <a:lnTo>
                    <a:pt x="320040" y="576072"/>
                  </a:lnTo>
                  <a:lnTo>
                    <a:pt x="268120" y="572303"/>
                  </a:lnTo>
                  <a:lnTo>
                    <a:pt x="218870" y="561392"/>
                  </a:lnTo>
                  <a:lnTo>
                    <a:pt x="172949" y="543931"/>
                  </a:lnTo>
                  <a:lnTo>
                    <a:pt x="131015" y="520513"/>
                  </a:lnTo>
                  <a:lnTo>
                    <a:pt x="93725" y="491728"/>
                  </a:lnTo>
                  <a:lnTo>
                    <a:pt x="61740" y="458169"/>
                  </a:lnTo>
                  <a:lnTo>
                    <a:pt x="35716" y="420428"/>
                  </a:lnTo>
                  <a:lnTo>
                    <a:pt x="16312" y="379098"/>
                  </a:lnTo>
                  <a:lnTo>
                    <a:pt x="4187" y="334769"/>
                  </a:lnTo>
                  <a:lnTo>
                    <a:pt x="0" y="288036"/>
                  </a:lnTo>
                  <a:close/>
                </a:path>
              </a:pathLst>
            </a:custGeom>
            <a:ln w="22224">
              <a:solidFill>
                <a:srgbClr val="117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3033522" y="3541267"/>
            <a:ext cx="2787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Z2</a:t>
            </a:r>
            <a:endParaRPr sz="1800">
              <a:latin typeface="Franklin Gothic Medium"/>
              <a:cs typeface="Franklin Gothic Medium"/>
            </a:endParaRPr>
          </a:p>
        </p:txBody>
      </p:sp>
      <p:graphicFrame>
        <p:nvGraphicFramePr>
          <p:cNvPr id="22" name="object 22"/>
          <p:cNvGraphicFramePr>
            <a:graphicFrameLocks noGrp="1"/>
          </p:cNvGraphicFramePr>
          <p:nvPr/>
        </p:nvGraphicFramePr>
        <p:xfrm>
          <a:off x="7094728" y="4212463"/>
          <a:ext cx="3696970" cy="185422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97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94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94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78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2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dirty="0">
                          <a:solidFill>
                            <a:srgbClr val="FFFFFF"/>
                          </a:solidFill>
                          <a:latin typeface="Franklin Gothic Medium"/>
                          <a:cs typeface="Franklin Gothic Medium"/>
                        </a:rPr>
                        <a:t>(x,y)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1CACE3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spc="30" dirty="0">
                          <a:solidFill>
                            <a:srgbClr val="FFFFFF"/>
                          </a:solidFill>
                          <a:latin typeface="Franklin Gothic Medium"/>
                          <a:cs typeface="Franklin Gothic Medium"/>
                        </a:rPr>
                        <a:t>z1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1CACE3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spc="30" dirty="0">
                          <a:solidFill>
                            <a:srgbClr val="FFFFFF"/>
                          </a:solidFill>
                          <a:latin typeface="Franklin Gothic Medium"/>
                          <a:cs typeface="Franklin Gothic Medium"/>
                        </a:rPr>
                        <a:t>z2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1CACE3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spc="30" dirty="0">
                          <a:solidFill>
                            <a:srgbClr val="FFFFFF"/>
                          </a:solidFill>
                          <a:latin typeface="Franklin Gothic Medium"/>
                          <a:cs typeface="Franklin Gothic Medium"/>
                        </a:rPr>
                        <a:t>z3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1CACE3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spc="10" dirty="0">
                          <a:solidFill>
                            <a:srgbClr val="FFFFFF"/>
                          </a:solidFill>
                          <a:latin typeface="Franklin Gothic Medium"/>
                          <a:cs typeface="Franklin Gothic Medium"/>
                        </a:rPr>
                        <a:t>In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1CAC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spc="-5" dirty="0">
                          <a:latin typeface="Franklin Gothic Medium"/>
                          <a:cs typeface="Franklin Gothic Medium"/>
                        </a:rPr>
                        <a:t>(0,0)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E2F5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0:0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E2F5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0:0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E2F5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0:0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E2F5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0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E2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spc="-20" dirty="0">
                          <a:latin typeface="Franklin Gothic Medium"/>
                          <a:cs typeface="Franklin Gothic Medium"/>
                        </a:rPr>
                        <a:t>(1,1)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F0F9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1:1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F0F9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2:1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F0F9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1:1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F0F9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0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F0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65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spc="-15" dirty="0">
                          <a:latin typeface="Franklin Gothic Medium"/>
                          <a:cs typeface="Franklin Gothic Medium"/>
                        </a:rPr>
                        <a:t>(0,1)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E2F5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0:0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E2F5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1:1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E2F5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1:1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E2F5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spc="10" dirty="0">
                          <a:latin typeface="Franklin Gothic Medium"/>
                          <a:cs typeface="Franklin Gothic Medium"/>
                        </a:rPr>
                        <a:t>-1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E2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spc="-5" dirty="0">
                          <a:latin typeface="Franklin Gothic Medium"/>
                          <a:cs typeface="Franklin Gothic Medium"/>
                        </a:rPr>
                        <a:t>(1,0)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F0F9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1:1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F0F9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1:1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F0F9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dirty="0">
                          <a:latin typeface="Franklin Gothic Medium"/>
                          <a:cs typeface="Franklin Gothic Medium"/>
                        </a:rPr>
                        <a:t>0:0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F0F9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800" spc="10" dirty="0">
                          <a:latin typeface="Franklin Gothic Medium"/>
                          <a:cs typeface="Franklin Gothic Medium"/>
                        </a:rPr>
                        <a:t>-1</a:t>
                      </a:r>
                      <a:endParaRPr sz="1800">
                        <a:latin typeface="Franklin Gothic Medium"/>
                        <a:cs typeface="Franklin Gothic Medium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F0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4" name="object 24"/>
          <p:cNvSpPr/>
          <p:nvPr/>
        </p:nvSpPr>
        <p:spPr>
          <a:xfrm>
            <a:off x="4616196" y="3409188"/>
            <a:ext cx="573405" cy="576580"/>
          </a:xfrm>
          <a:custGeom>
            <a:avLst/>
            <a:gdLst/>
            <a:ahLst/>
            <a:cxnLst/>
            <a:rect l="l" t="t" r="r" b="b"/>
            <a:pathLst>
              <a:path w="573404" h="576579">
                <a:moveTo>
                  <a:pt x="286512" y="0"/>
                </a:moveTo>
                <a:lnTo>
                  <a:pt x="240036" y="3768"/>
                </a:lnTo>
                <a:lnTo>
                  <a:pt x="195949" y="14679"/>
                </a:lnTo>
                <a:lnTo>
                  <a:pt x="154840" y="32140"/>
                </a:lnTo>
                <a:lnTo>
                  <a:pt x="117299" y="55558"/>
                </a:lnTo>
                <a:lnTo>
                  <a:pt x="83915" y="84343"/>
                </a:lnTo>
                <a:lnTo>
                  <a:pt x="55278" y="117902"/>
                </a:lnTo>
                <a:lnTo>
                  <a:pt x="31978" y="155643"/>
                </a:lnTo>
                <a:lnTo>
                  <a:pt x="14606" y="196973"/>
                </a:lnTo>
                <a:lnTo>
                  <a:pt x="3749" y="241302"/>
                </a:lnTo>
                <a:lnTo>
                  <a:pt x="0" y="288036"/>
                </a:lnTo>
                <a:lnTo>
                  <a:pt x="3749" y="334769"/>
                </a:lnTo>
                <a:lnTo>
                  <a:pt x="14606" y="379098"/>
                </a:lnTo>
                <a:lnTo>
                  <a:pt x="31978" y="420428"/>
                </a:lnTo>
                <a:lnTo>
                  <a:pt x="55278" y="458169"/>
                </a:lnTo>
                <a:lnTo>
                  <a:pt x="83915" y="491728"/>
                </a:lnTo>
                <a:lnTo>
                  <a:pt x="117299" y="520513"/>
                </a:lnTo>
                <a:lnTo>
                  <a:pt x="154840" y="543931"/>
                </a:lnTo>
                <a:lnTo>
                  <a:pt x="195949" y="561392"/>
                </a:lnTo>
                <a:lnTo>
                  <a:pt x="240036" y="572303"/>
                </a:lnTo>
                <a:lnTo>
                  <a:pt x="286512" y="576072"/>
                </a:lnTo>
                <a:lnTo>
                  <a:pt x="332987" y="572303"/>
                </a:lnTo>
                <a:lnTo>
                  <a:pt x="377074" y="561392"/>
                </a:lnTo>
                <a:lnTo>
                  <a:pt x="418183" y="543931"/>
                </a:lnTo>
                <a:lnTo>
                  <a:pt x="455724" y="520513"/>
                </a:lnTo>
                <a:lnTo>
                  <a:pt x="489108" y="491728"/>
                </a:lnTo>
                <a:lnTo>
                  <a:pt x="517745" y="458169"/>
                </a:lnTo>
                <a:lnTo>
                  <a:pt x="541045" y="420428"/>
                </a:lnTo>
                <a:lnTo>
                  <a:pt x="558417" y="379098"/>
                </a:lnTo>
                <a:lnTo>
                  <a:pt x="569274" y="334769"/>
                </a:lnTo>
                <a:lnTo>
                  <a:pt x="573024" y="288036"/>
                </a:lnTo>
                <a:lnTo>
                  <a:pt x="569274" y="241302"/>
                </a:lnTo>
                <a:lnTo>
                  <a:pt x="558417" y="196973"/>
                </a:lnTo>
                <a:lnTo>
                  <a:pt x="541045" y="155643"/>
                </a:lnTo>
                <a:lnTo>
                  <a:pt x="517745" y="117902"/>
                </a:lnTo>
                <a:lnTo>
                  <a:pt x="489108" y="84343"/>
                </a:lnTo>
                <a:lnTo>
                  <a:pt x="455724" y="55558"/>
                </a:lnTo>
                <a:lnTo>
                  <a:pt x="418183" y="32140"/>
                </a:lnTo>
                <a:lnTo>
                  <a:pt x="377074" y="14679"/>
                </a:lnTo>
                <a:lnTo>
                  <a:pt x="332987" y="3768"/>
                </a:lnTo>
                <a:lnTo>
                  <a:pt x="286512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16196" y="3409188"/>
            <a:ext cx="573405" cy="576580"/>
          </a:xfrm>
          <a:custGeom>
            <a:avLst/>
            <a:gdLst/>
            <a:ahLst/>
            <a:cxnLst/>
            <a:rect l="l" t="t" r="r" b="b"/>
            <a:pathLst>
              <a:path w="573404" h="576579">
                <a:moveTo>
                  <a:pt x="0" y="288036"/>
                </a:moveTo>
                <a:lnTo>
                  <a:pt x="3749" y="241302"/>
                </a:lnTo>
                <a:lnTo>
                  <a:pt x="14606" y="196973"/>
                </a:lnTo>
                <a:lnTo>
                  <a:pt x="31978" y="155643"/>
                </a:lnTo>
                <a:lnTo>
                  <a:pt x="55278" y="117902"/>
                </a:lnTo>
                <a:lnTo>
                  <a:pt x="83915" y="84343"/>
                </a:lnTo>
                <a:lnTo>
                  <a:pt x="117299" y="55558"/>
                </a:lnTo>
                <a:lnTo>
                  <a:pt x="154840" y="32140"/>
                </a:lnTo>
                <a:lnTo>
                  <a:pt x="195949" y="14679"/>
                </a:lnTo>
                <a:lnTo>
                  <a:pt x="240036" y="3768"/>
                </a:lnTo>
                <a:lnTo>
                  <a:pt x="286512" y="0"/>
                </a:lnTo>
                <a:lnTo>
                  <a:pt x="332987" y="3768"/>
                </a:lnTo>
                <a:lnTo>
                  <a:pt x="377074" y="14679"/>
                </a:lnTo>
                <a:lnTo>
                  <a:pt x="418183" y="32140"/>
                </a:lnTo>
                <a:lnTo>
                  <a:pt x="455724" y="55558"/>
                </a:lnTo>
                <a:lnTo>
                  <a:pt x="489108" y="84343"/>
                </a:lnTo>
                <a:lnTo>
                  <a:pt x="517745" y="117902"/>
                </a:lnTo>
                <a:lnTo>
                  <a:pt x="541045" y="155643"/>
                </a:lnTo>
                <a:lnTo>
                  <a:pt x="558417" y="196973"/>
                </a:lnTo>
                <a:lnTo>
                  <a:pt x="569274" y="241302"/>
                </a:lnTo>
                <a:lnTo>
                  <a:pt x="573024" y="288036"/>
                </a:lnTo>
                <a:lnTo>
                  <a:pt x="569274" y="334769"/>
                </a:lnTo>
                <a:lnTo>
                  <a:pt x="558417" y="379098"/>
                </a:lnTo>
                <a:lnTo>
                  <a:pt x="541045" y="420428"/>
                </a:lnTo>
                <a:lnTo>
                  <a:pt x="517745" y="458169"/>
                </a:lnTo>
                <a:lnTo>
                  <a:pt x="489108" y="491728"/>
                </a:lnTo>
                <a:lnTo>
                  <a:pt x="455724" y="520513"/>
                </a:lnTo>
                <a:lnTo>
                  <a:pt x="418183" y="543931"/>
                </a:lnTo>
                <a:lnTo>
                  <a:pt x="377074" y="561392"/>
                </a:lnTo>
                <a:lnTo>
                  <a:pt x="332987" y="572303"/>
                </a:lnTo>
                <a:lnTo>
                  <a:pt x="286512" y="576072"/>
                </a:lnTo>
                <a:lnTo>
                  <a:pt x="240036" y="572303"/>
                </a:lnTo>
                <a:lnTo>
                  <a:pt x="195949" y="561392"/>
                </a:lnTo>
                <a:lnTo>
                  <a:pt x="154840" y="543931"/>
                </a:lnTo>
                <a:lnTo>
                  <a:pt x="117299" y="520513"/>
                </a:lnTo>
                <a:lnTo>
                  <a:pt x="83915" y="491728"/>
                </a:lnTo>
                <a:lnTo>
                  <a:pt x="55278" y="458169"/>
                </a:lnTo>
                <a:lnTo>
                  <a:pt x="31978" y="420428"/>
                </a:lnTo>
                <a:lnTo>
                  <a:pt x="14606" y="379098"/>
                </a:lnTo>
                <a:lnTo>
                  <a:pt x="3749" y="334769"/>
                </a:lnTo>
                <a:lnTo>
                  <a:pt x="0" y="288036"/>
                </a:lnTo>
                <a:close/>
              </a:path>
            </a:pathLst>
          </a:custGeom>
          <a:ln w="22225">
            <a:solidFill>
              <a:srgbClr val="117DA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331501" y="2187202"/>
            <a:ext cx="3911600" cy="929640"/>
          </a:xfrm>
          <a:custGeom>
            <a:avLst/>
            <a:gdLst/>
            <a:ahLst/>
            <a:cxnLst/>
            <a:rect l="l" t="t" r="r" b="b"/>
            <a:pathLst>
              <a:path w="3911600" h="929639">
                <a:moveTo>
                  <a:pt x="3911600" y="774700"/>
                </a:moveTo>
                <a:lnTo>
                  <a:pt x="1204976" y="774700"/>
                </a:lnTo>
                <a:lnTo>
                  <a:pt x="1212872" y="823683"/>
                </a:lnTo>
                <a:lnTo>
                  <a:pt x="1234862" y="866217"/>
                </a:lnTo>
                <a:lnTo>
                  <a:pt x="1268398" y="899753"/>
                </a:lnTo>
                <a:lnTo>
                  <a:pt x="1310932" y="921743"/>
                </a:lnTo>
                <a:lnTo>
                  <a:pt x="1359916" y="929640"/>
                </a:lnTo>
                <a:lnTo>
                  <a:pt x="3756660" y="929640"/>
                </a:lnTo>
                <a:lnTo>
                  <a:pt x="3805643" y="921743"/>
                </a:lnTo>
                <a:lnTo>
                  <a:pt x="3848177" y="899753"/>
                </a:lnTo>
                <a:lnTo>
                  <a:pt x="3881713" y="866217"/>
                </a:lnTo>
                <a:lnTo>
                  <a:pt x="3903703" y="823683"/>
                </a:lnTo>
                <a:lnTo>
                  <a:pt x="3911600" y="774700"/>
                </a:lnTo>
                <a:close/>
              </a:path>
              <a:path w="3911600" h="929639">
                <a:moveTo>
                  <a:pt x="3756660" y="0"/>
                </a:moveTo>
                <a:lnTo>
                  <a:pt x="1359916" y="0"/>
                </a:lnTo>
                <a:lnTo>
                  <a:pt x="1310932" y="7896"/>
                </a:lnTo>
                <a:lnTo>
                  <a:pt x="1268398" y="29886"/>
                </a:lnTo>
                <a:lnTo>
                  <a:pt x="1234862" y="63422"/>
                </a:lnTo>
                <a:lnTo>
                  <a:pt x="1212872" y="105956"/>
                </a:lnTo>
                <a:lnTo>
                  <a:pt x="1204976" y="154940"/>
                </a:lnTo>
                <a:lnTo>
                  <a:pt x="1204976" y="542290"/>
                </a:lnTo>
                <a:lnTo>
                  <a:pt x="0" y="840994"/>
                </a:lnTo>
                <a:lnTo>
                  <a:pt x="1204976" y="774700"/>
                </a:lnTo>
                <a:lnTo>
                  <a:pt x="3911600" y="774700"/>
                </a:lnTo>
                <a:lnTo>
                  <a:pt x="3911600" y="154940"/>
                </a:lnTo>
                <a:lnTo>
                  <a:pt x="3903703" y="105956"/>
                </a:lnTo>
                <a:lnTo>
                  <a:pt x="3881713" y="63422"/>
                </a:lnTo>
                <a:lnTo>
                  <a:pt x="3848177" y="29886"/>
                </a:lnTo>
                <a:lnTo>
                  <a:pt x="3805643" y="7896"/>
                </a:lnTo>
                <a:lnTo>
                  <a:pt x="3756660" y="0"/>
                </a:lnTo>
                <a:close/>
              </a:path>
            </a:pathLst>
          </a:custGeom>
          <a:solidFill>
            <a:srgbClr val="1CACE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308624" y="2200424"/>
            <a:ext cx="3911600" cy="929640"/>
          </a:xfrm>
          <a:custGeom>
            <a:avLst/>
            <a:gdLst/>
            <a:ahLst/>
            <a:cxnLst/>
            <a:rect l="l" t="t" r="r" b="b"/>
            <a:pathLst>
              <a:path w="3911600" h="929639">
                <a:moveTo>
                  <a:pt x="1204976" y="154940"/>
                </a:moveTo>
                <a:lnTo>
                  <a:pt x="1212872" y="105956"/>
                </a:lnTo>
                <a:lnTo>
                  <a:pt x="1234862" y="63422"/>
                </a:lnTo>
                <a:lnTo>
                  <a:pt x="1268398" y="29886"/>
                </a:lnTo>
                <a:lnTo>
                  <a:pt x="1310932" y="7896"/>
                </a:lnTo>
                <a:lnTo>
                  <a:pt x="1359916" y="0"/>
                </a:lnTo>
                <a:lnTo>
                  <a:pt x="1656079" y="0"/>
                </a:lnTo>
                <a:lnTo>
                  <a:pt x="2332736" y="0"/>
                </a:lnTo>
                <a:lnTo>
                  <a:pt x="3756660" y="0"/>
                </a:lnTo>
                <a:lnTo>
                  <a:pt x="3805643" y="7896"/>
                </a:lnTo>
                <a:lnTo>
                  <a:pt x="3848177" y="29886"/>
                </a:lnTo>
                <a:lnTo>
                  <a:pt x="3881713" y="63422"/>
                </a:lnTo>
                <a:lnTo>
                  <a:pt x="3903703" y="105956"/>
                </a:lnTo>
                <a:lnTo>
                  <a:pt x="3911600" y="154940"/>
                </a:lnTo>
                <a:lnTo>
                  <a:pt x="3911600" y="542290"/>
                </a:lnTo>
                <a:lnTo>
                  <a:pt x="3911600" y="774700"/>
                </a:lnTo>
                <a:lnTo>
                  <a:pt x="3903703" y="823683"/>
                </a:lnTo>
                <a:lnTo>
                  <a:pt x="3881713" y="866217"/>
                </a:lnTo>
                <a:lnTo>
                  <a:pt x="3848177" y="899753"/>
                </a:lnTo>
                <a:lnTo>
                  <a:pt x="3805643" y="921743"/>
                </a:lnTo>
                <a:lnTo>
                  <a:pt x="3756660" y="929640"/>
                </a:lnTo>
                <a:lnTo>
                  <a:pt x="2332736" y="929640"/>
                </a:lnTo>
                <a:lnTo>
                  <a:pt x="1656079" y="929640"/>
                </a:lnTo>
                <a:lnTo>
                  <a:pt x="1359916" y="929640"/>
                </a:lnTo>
                <a:lnTo>
                  <a:pt x="1310932" y="921743"/>
                </a:lnTo>
                <a:lnTo>
                  <a:pt x="1268398" y="899753"/>
                </a:lnTo>
                <a:lnTo>
                  <a:pt x="1234862" y="866217"/>
                </a:lnTo>
                <a:lnTo>
                  <a:pt x="1212872" y="823683"/>
                </a:lnTo>
                <a:lnTo>
                  <a:pt x="1204976" y="774700"/>
                </a:lnTo>
                <a:lnTo>
                  <a:pt x="0" y="840994"/>
                </a:lnTo>
                <a:lnTo>
                  <a:pt x="1204976" y="542290"/>
                </a:lnTo>
                <a:lnTo>
                  <a:pt x="1204976" y="154940"/>
                </a:lnTo>
                <a:close/>
              </a:path>
            </a:pathLst>
          </a:custGeom>
          <a:ln w="22225">
            <a:solidFill>
              <a:srgbClr val="117DA7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 txBox="1"/>
          <p:nvPr/>
        </p:nvSpPr>
        <p:spPr>
          <a:xfrm>
            <a:off x="11564873" y="6502400"/>
            <a:ext cx="1905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404040"/>
                </a:solidFill>
                <a:latin typeface="Franklin Gothic Medium"/>
                <a:cs typeface="Franklin Gothic Medium"/>
              </a:rPr>
              <a:t>91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6836831" y="2359236"/>
            <a:ext cx="210502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MAIS…</a:t>
            </a:r>
            <a:r>
              <a:rPr sz="1800" spc="-5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4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Comment</a:t>
            </a:r>
            <a:endParaRPr sz="1800" dirty="0">
              <a:latin typeface="Franklin Gothic Medium"/>
              <a:cs typeface="Franklin Gothic Medium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8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apprendre</a:t>
            </a:r>
            <a:r>
              <a:rPr sz="1800" spc="-4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ces</a:t>
            </a:r>
            <a:r>
              <a:rPr sz="1800" spc="-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poids?</a:t>
            </a:r>
            <a:endParaRPr sz="1800" dirty="0">
              <a:latin typeface="Franklin Gothic Medium"/>
              <a:cs typeface="Franklin Gothic Medium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A05870-2518-3A79-503B-84A1203B69EC}"/>
              </a:ext>
            </a:extLst>
          </p:cNvPr>
          <p:cNvSpPr txBox="1"/>
          <p:nvPr/>
        </p:nvSpPr>
        <p:spPr>
          <a:xfrm>
            <a:off x="9339938" y="690365"/>
            <a:ext cx="28169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Pour résoudre le XOR, il faut ajouter des niveaux aka de la non-linéarité. Ce qui a pris du temps est que même si on trouve l’erreur à la sortie (point vert), comment savoir d’où elle vient dans les niveaux antérieurs (points rouges). C’est de là qu’est sorti le « </a:t>
            </a:r>
            <a:r>
              <a:rPr lang="fr-CA" dirty="0" err="1"/>
              <a:t>error</a:t>
            </a:r>
            <a:r>
              <a:rPr lang="fr-CA" dirty="0"/>
              <a:t> back </a:t>
            </a:r>
            <a:r>
              <a:rPr lang="fr-CA" dirty="0" err="1"/>
              <a:t>spreading</a:t>
            </a:r>
            <a:r>
              <a:rPr lang="fr-CA" dirty="0"/>
              <a:t> » (qqch comme ca)</a:t>
            </a:r>
            <a:endParaRPr lang="en-CA" dirty="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76476" y="1518869"/>
            <a:ext cx="1791970" cy="4210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600" b="1" dirty="0">
                <a:solidFill>
                  <a:srgbClr val="404040"/>
                </a:solidFill>
                <a:latin typeface="Trebuchet MS"/>
                <a:cs typeface="Trebuchet MS"/>
              </a:rPr>
              <a:t>E</a:t>
            </a:r>
            <a:r>
              <a:rPr sz="2600" b="1" spc="-60" dirty="0">
                <a:solidFill>
                  <a:srgbClr val="404040"/>
                </a:solidFill>
                <a:latin typeface="Trebuchet MS"/>
                <a:cs typeface="Trebuchet MS"/>
              </a:rPr>
              <a:t>N</a:t>
            </a:r>
            <a:r>
              <a:rPr sz="2600" b="1" spc="-14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2600" b="1" spc="55" dirty="0">
                <a:solidFill>
                  <a:srgbClr val="404040"/>
                </a:solidFill>
                <a:latin typeface="Trebuchet MS"/>
                <a:cs typeface="Trebuchet MS"/>
              </a:rPr>
              <a:t>R</a:t>
            </a:r>
            <a:r>
              <a:rPr sz="2600" b="1" spc="60" dirty="0">
                <a:solidFill>
                  <a:srgbClr val="404040"/>
                </a:solidFill>
                <a:latin typeface="Trebuchet MS"/>
                <a:cs typeface="Trebuchet MS"/>
              </a:rPr>
              <a:t>É</a:t>
            </a:r>
            <a:r>
              <a:rPr sz="2600" b="1" spc="95" dirty="0">
                <a:solidFill>
                  <a:srgbClr val="404040"/>
                </a:solidFill>
                <a:latin typeface="Trebuchet MS"/>
                <a:cs typeface="Trebuchet MS"/>
              </a:rPr>
              <a:t>SUMÉ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30323" y="2442972"/>
            <a:ext cx="0" cy="2886075"/>
          </a:xfrm>
          <a:custGeom>
            <a:avLst/>
            <a:gdLst/>
            <a:ahLst/>
            <a:cxnLst/>
            <a:rect l="l" t="t" r="r" b="b"/>
            <a:pathLst>
              <a:path h="2886075">
                <a:moveTo>
                  <a:pt x="0" y="0"/>
                </a:moveTo>
                <a:lnTo>
                  <a:pt x="0" y="2885821"/>
                </a:lnTo>
              </a:path>
            </a:pathLst>
          </a:custGeom>
          <a:ln w="57150">
            <a:solidFill>
              <a:srgbClr val="179C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64552" y="1313929"/>
            <a:ext cx="746760" cy="744220"/>
          </a:xfrm>
          <a:custGeom>
            <a:avLst/>
            <a:gdLst/>
            <a:ahLst/>
            <a:cxnLst/>
            <a:rect l="l" t="t" r="r" b="b"/>
            <a:pathLst>
              <a:path w="746760" h="744219">
                <a:moveTo>
                  <a:pt x="699427" y="77762"/>
                </a:moveTo>
                <a:lnTo>
                  <a:pt x="680847" y="55016"/>
                </a:lnTo>
                <a:lnTo>
                  <a:pt x="680847" y="77762"/>
                </a:lnTo>
                <a:lnTo>
                  <a:pt x="680643" y="78625"/>
                </a:lnTo>
                <a:lnTo>
                  <a:pt x="674878" y="100952"/>
                </a:lnTo>
                <a:lnTo>
                  <a:pt x="674243" y="101549"/>
                </a:lnTo>
                <a:lnTo>
                  <a:pt x="653669" y="104686"/>
                </a:lnTo>
                <a:lnTo>
                  <a:pt x="633653" y="100533"/>
                </a:lnTo>
                <a:lnTo>
                  <a:pt x="633653" y="120472"/>
                </a:lnTo>
                <a:lnTo>
                  <a:pt x="622046" y="159804"/>
                </a:lnTo>
                <a:lnTo>
                  <a:pt x="622046" y="282536"/>
                </a:lnTo>
                <a:lnTo>
                  <a:pt x="619747" y="297929"/>
                </a:lnTo>
                <a:lnTo>
                  <a:pt x="618769" y="297967"/>
                </a:lnTo>
                <a:lnTo>
                  <a:pt x="616813" y="297967"/>
                </a:lnTo>
                <a:lnTo>
                  <a:pt x="595744" y="295567"/>
                </a:lnTo>
                <a:lnTo>
                  <a:pt x="562279" y="291769"/>
                </a:lnTo>
                <a:lnTo>
                  <a:pt x="511035" y="273977"/>
                </a:lnTo>
                <a:lnTo>
                  <a:pt x="464896" y="245465"/>
                </a:lnTo>
                <a:lnTo>
                  <a:pt x="425678" y="207098"/>
                </a:lnTo>
                <a:lnTo>
                  <a:pt x="435800" y="195668"/>
                </a:lnTo>
                <a:lnTo>
                  <a:pt x="447776" y="186436"/>
                </a:lnTo>
                <a:lnTo>
                  <a:pt x="461264" y="179628"/>
                </a:lnTo>
                <a:lnTo>
                  <a:pt x="475932" y="175463"/>
                </a:lnTo>
                <a:lnTo>
                  <a:pt x="506285" y="198005"/>
                </a:lnTo>
                <a:lnTo>
                  <a:pt x="539267" y="216077"/>
                </a:lnTo>
                <a:lnTo>
                  <a:pt x="574421" y="229489"/>
                </a:lnTo>
                <a:lnTo>
                  <a:pt x="611238" y="237985"/>
                </a:lnTo>
                <a:lnTo>
                  <a:pt x="617728" y="252145"/>
                </a:lnTo>
                <a:lnTo>
                  <a:pt x="621347" y="267131"/>
                </a:lnTo>
                <a:lnTo>
                  <a:pt x="622046" y="282536"/>
                </a:lnTo>
                <a:lnTo>
                  <a:pt x="622046" y="159804"/>
                </a:lnTo>
                <a:lnTo>
                  <a:pt x="604989" y="217576"/>
                </a:lnTo>
                <a:lnTo>
                  <a:pt x="575754" y="210007"/>
                </a:lnTo>
                <a:lnTo>
                  <a:pt x="547725" y="199085"/>
                </a:lnTo>
                <a:lnTo>
                  <a:pt x="521182" y="184950"/>
                </a:lnTo>
                <a:lnTo>
                  <a:pt x="507517" y="175463"/>
                </a:lnTo>
                <a:lnTo>
                  <a:pt x="496392" y="167728"/>
                </a:lnTo>
                <a:lnTo>
                  <a:pt x="552259" y="83096"/>
                </a:lnTo>
                <a:lnTo>
                  <a:pt x="571157" y="95427"/>
                </a:lnTo>
                <a:lnTo>
                  <a:pt x="591121" y="105816"/>
                </a:lnTo>
                <a:lnTo>
                  <a:pt x="612000" y="114185"/>
                </a:lnTo>
                <a:lnTo>
                  <a:pt x="633653" y="120472"/>
                </a:lnTo>
                <a:lnTo>
                  <a:pt x="633653" y="100533"/>
                </a:lnTo>
                <a:lnTo>
                  <a:pt x="625119" y="98755"/>
                </a:lnTo>
                <a:lnTo>
                  <a:pt x="596379" y="87579"/>
                </a:lnTo>
                <a:lnTo>
                  <a:pt x="588365" y="83096"/>
                </a:lnTo>
                <a:lnTo>
                  <a:pt x="571080" y="73444"/>
                </a:lnTo>
                <a:lnTo>
                  <a:pt x="552894" y="58686"/>
                </a:lnTo>
                <a:lnTo>
                  <a:pt x="541185" y="39255"/>
                </a:lnTo>
                <a:lnTo>
                  <a:pt x="541223" y="38392"/>
                </a:lnTo>
                <a:lnTo>
                  <a:pt x="541655" y="37757"/>
                </a:lnTo>
                <a:lnTo>
                  <a:pt x="555091" y="19113"/>
                </a:lnTo>
                <a:lnTo>
                  <a:pt x="555675" y="18808"/>
                </a:lnTo>
                <a:lnTo>
                  <a:pt x="556539" y="18808"/>
                </a:lnTo>
                <a:lnTo>
                  <a:pt x="620458" y="43205"/>
                </a:lnTo>
                <a:lnTo>
                  <a:pt x="679780" y="76390"/>
                </a:lnTo>
                <a:lnTo>
                  <a:pt x="680847" y="77762"/>
                </a:lnTo>
                <a:lnTo>
                  <a:pt x="680847" y="55016"/>
                </a:lnTo>
                <a:lnTo>
                  <a:pt x="659917" y="42303"/>
                </a:lnTo>
                <a:lnTo>
                  <a:pt x="628434" y="26149"/>
                </a:lnTo>
                <a:lnTo>
                  <a:pt x="611136" y="18808"/>
                </a:lnTo>
                <a:lnTo>
                  <a:pt x="595871" y="12319"/>
                </a:lnTo>
                <a:lnTo>
                  <a:pt x="562356" y="863"/>
                </a:lnTo>
                <a:lnTo>
                  <a:pt x="555891" y="0"/>
                </a:lnTo>
                <a:lnTo>
                  <a:pt x="549617" y="1104"/>
                </a:lnTo>
                <a:lnTo>
                  <a:pt x="543966" y="4051"/>
                </a:lnTo>
                <a:lnTo>
                  <a:pt x="539381" y="8674"/>
                </a:lnTo>
                <a:lnTo>
                  <a:pt x="521512" y="33528"/>
                </a:lnTo>
                <a:lnTo>
                  <a:pt x="521169" y="42557"/>
                </a:lnTo>
                <a:lnTo>
                  <a:pt x="525449" y="49695"/>
                </a:lnTo>
                <a:lnTo>
                  <a:pt x="538010" y="70459"/>
                </a:lnTo>
                <a:lnTo>
                  <a:pt x="482015" y="155244"/>
                </a:lnTo>
                <a:lnTo>
                  <a:pt x="457619" y="160642"/>
                </a:lnTo>
                <a:lnTo>
                  <a:pt x="435673" y="171792"/>
                </a:lnTo>
                <a:lnTo>
                  <a:pt x="417169" y="188036"/>
                </a:lnTo>
                <a:lnTo>
                  <a:pt x="403098" y="208699"/>
                </a:lnTo>
                <a:lnTo>
                  <a:pt x="422732" y="232371"/>
                </a:lnTo>
                <a:lnTo>
                  <a:pt x="444893" y="253530"/>
                </a:lnTo>
                <a:lnTo>
                  <a:pt x="469353" y="271995"/>
                </a:lnTo>
                <a:lnTo>
                  <a:pt x="495884" y="287566"/>
                </a:lnTo>
                <a:lnTo>
                  <a:pt x="466788" y="349770"/>
                </a:lnTo>
                <a:lnTo>
                  <a:pt x="464388" y="354368"/>
                </a:lnTo>
                <a:lnTo>
                  <a:pt x="466204" y="360057"/>
                </a:lnTo>
                <a:lnTo>
                  <a:pt x="475462" y="364807"/>
                </a:lnTo>
                <a:lnTo>
                  <a:pt x="481152" y="363004"/>
                </a:lnTo>
                <a:lnTo>
                  <a:pt x="483514" y="358368"/>
                </a:lnTo>
                <a:lnTo>
                  <a:pt x="483743" y="357936"/>
                </a:lnTo>
                <a:lnTo>
                  <a:pt x="512953" y="295567"/>
                </a:lnTo>
                <a:lnTo>
                  <a:pt x="538010" y="304774"/>
                </a:lnTo>
                <a:lnTo>
                  <a:pt x="563803" y="311416"/>
                </a:lnTo>
                <a:lnTo>
                  <a:pt x="590143" y="315429"/>
                </a:lnTo>
                <a:lnTo>
                  <a:pt x="616813" y="316801"/>
                </a:lnTo>
                <a:lnTo>
                  <a:pt x="621753" y="316801"/>
                </a:lnTo>
                <a:lnTo>
                  <a:pt x="626706" y="316649"/>
                </a:lnTo>
                <a:lnTo>
                  <a:pt x="632942" y="316293"/>
                </a:lnTo>
                <a:lnTo>
                  <a:pt x="638187" y="297967"/>
                </a:lnTo>
                <a:lnTo>
                  <a:pt x="639826" y="292265"/>
                </a:lnTo>
                <a:lnTo>
                  <a:pt x="640346" y="271995"/>
                </a:lnTo>
                <a:lnTo>
                  <a:pt x="640346" y="267131"/>
                </a:lnTo>
                <a:lnTo>
                  <a:pt x="634974" y="243662"/>
                </a:lnTo>
                <a:lnTo>
                  <a:pt x="623481" y="221462"/>
                </a:lnTo>
                <a:lnTo>
                  <a:pt x="624624" y="217576"/>
                </a:lnTo>
                <a:lnTo>
                  <a:pt x="652259" y="123964"/>
                </a:lnTo>
                <a:lnTo>
                  <a:pt x="684530" y="119049"/>
                </a:lnTo>
                <a:lnTo>
                  <a:pt x="691248" y="112966"/>
                </a:lnTo>
                <a:lnTo>
                  <a:pt x="693381" y="104686"/>
                </a:lnTo>
                <a:lnTo>
                  <a:pt x="698906" y="83337"/>
                </a:lnTo>
                <a:lnTo>
                  <a:pt x="699427" y="77762"/>
                </a:lnTo>
                <a:close/>
              </a:path>
              <a:path w="746760" h="744219">
                <a:moveTo>
                  <a:pt x="746683" y="242620"/>
                </a:moveTo>
                <a:lnTo>
                  <a:pt x="654024" y="242620"/>
                </a:lnTo>
                <a:lnTo>
                  <a:pt x="656069" y="248780"/>
                </a:lnTo>
                <a:lnTo>
                  <a:pt x="657555" y="255066"/>
                </a:lnTo>
                <a:lnTo>
                  <a:pt x="658583" y="261454"/>
                </a:lnTo>
                <a:lnTo>
                  <a:pt x="727837" y="261454"/>
                </a:lnTo>
                <a:lnTo>
                  <a:pt x="727837" y="489839"/>
                </a:lnTo>
                <a:lnTo>
                  <a:pt x="722617" y="515493"/>
                </a:lnTo>
                <a:lnTo>
                  <a:pt x="721042" y="517829"/>
                </a:lnTo>
                <a:lnTo>
                  <a:pt x="721042" y="550456"/>
                </a:lnTo>
                <a:lnTo>
                  <a:pt x="701103" y="588556"/>
                </a:lnTo>
                <a:lnTo>
                  <a:pt x="612051" y="684022"/>
                </a:lnTo>
                <a:lnTo>
                  <a:pt x="578472" y="709561"/>
                </a:lnTo>
                <a:lnTo>
                  <a:pt x="565645" y="715530"/>
                </a:lnTo>
                <a:lnTo>
                  <a:pt x="574738" y="703326"/>
                </a:lnTo>
                <a:lnTo>
                  <a:pt x="581431" y="689800"/>
                </a:lnTo>
                <a:lnTo>
                  <a:pt x="585609" y="675297"/>
                </a:lnTo>
                <a:lnTo>
                  <a:pt x="587121" y="660158"/>
                </a:lnTo>
                <a:lnTo>
                  <a:pt x="587908" y="574624"/>
                </a:lnTo>
                <a:lnTo>
                  <a:pt x="661885" y="574624"/>
                </a:lnTo>
                <a:lnTo>
                  <a:pt x="678230" y="573024"/>
                </a:lnTo>
                <a:lnTo>
                  <a:pt x="693813" y="568350"/>
                </a:lnTo>
                <a:lnTo>
                  <a:pt x="708240" y="560768"/>
                </a:lnTo>
                <a:lnTo>
                  <a:pt x="721042" y="550456"/>
                </a:lnTo>
                <a:lnTo>
                  <a:pt x="721042" y="517829"/>
                </a:lnTo>
                <a:lnTo>
                  <a:pt x="708482" y="536448"/>
                </a:lnTo>
                <a:lnTo>
                  <a:pt x="687527" y="550583"/>
                </a:lnTo>
                <a:lnTo>
                  <a:pt x="661885" y="555777"/>
                </a:lnTo>
                <a:lnTo>
                  <a:pt x="569226" y="555777"/>
                </a:lnTo>
                <a:lnTo>
                  <a:pt x="568312" y="656412"/>
                </a:lnTo>
                <a:lnTo>
                  <a:pt x="548703" y="706183"/>
                </a:lnTo>
                <a:lnTo>
                  <a:pt x="502361" y="725347"/>
                </a:lnTo>
                <a:lnTo>
                  <a:pt x="247256" y="725347"/>
                </a:lnTo>
                <a:lnTo>
                  <a:pt x="247256" y="656412"/>
                </a:lnTo>
                <a:lnTo>
                  <a:pt x="247256" y="261454"/>
                </a:lnTo>
                <a:lnTo>
                  <a:pt x="425602" y="261454"/>
                </a:lnTo>
                <a:lnTo>
                  <a:pt x="420725" y="256921"/>
                </a:lnTo>
                <a:lnTo>
                  <a:pt x="415950" y="252272"/>
                </a:lnTo>
                <a:lnTo>
                  <a:pt x="411264" y="247510"/>
                </a:lnTo>
                <a:lnTo>
                  <a:pt x="406679" y="242620"/>
                </a:lnTo>
                <a:lnTo>
                  <a:pt x="228409" y="242620"/>
                </a:lnTo>
                <a:lnTo>
                  <a:pt x="228409" y="656412"/>
                </a:lnTo>
                <a:lnTo>
                  <a:pt x="23368" y="596582"/>
                </a:lnTo>
                <a:lnTo>
                  <a:pt x="160375" y="127254"/>
                </a:lnTo>
                <a:lnTo>
                  <a:pt x="389636" y="194144"/>
                </a:lnTo>
                <a:lnTo>
                  <a:pt x="392823" y="188366"/>
                </a:lnTo>
                <a:lnTo>
                  <a:pt x="396506" y="182880"/>
                </a:lnTo>
                <a:lnTo>
                  <a:pt x="400710" y="177736"/>
                </a:lnTo>
                <a:lnTo>
                  <a:pt x="227647" y="127254"/>
                </a:lnTo>
                <a:lnTo>
                  <a:pt x="147561" y="103898"/>
                </a:lnTo>
                <a:lnTo>
                  <a:pt x="0" y="609384"/>
                </a:lnTo>
                <a:lnTo>
                  <a:pt x="228409" y="676033"/>
                </a:lnTo>
                <a:lnTo>
                  <a:pt x="228409" y="744194"/>
                </a:lnTo>
                <a:lnTo>
                  <a:pt x="516140" y="744194"/>
                </a:lnTo>
                <a:lnTo>
                  <a:pt x="546747" y="741006"/>
                </a:lnTo>
                <a:lnTo>
                  <a:pt x="587438" y="725347"/>
                </a:lnTo>
                <a:lnTo>
                  <a:pt x="625716" y="696950"/>
                </a:lnTo>
                <a:lnTo>
                  <a:pt x="705497" y="612508"/>
                </a:lnTo>
                <a:lnTo>
                  <a:pt x="736041" y="564718"/>
                </a:lnTo>
                <a:lnTo>
                  <a:pt x="740206" y="550456"/>
                </a:lnTo>
                <a:lnTo>
                  <a:pt x="743991" y="537502"/>
                </a:lnTo>
                <a:lnTo>
                  <a:pt x="746683" y="509016"/>
                </a:lnTo>
                <a:lnTo>
                  <a:pt x="746683" y="242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23998" y="2434209"/>
            <a:ext cx="497586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0"/>
              </a:spcBef>
              <a:buChar char="●"/>
              <a:tabLst>
                <a:tab pos="353695" algn="l"/>
                <a:tab pos="354330" algn="l"/>
              </a:tabLst>
            </a:pPr>
            <a:r>
              <a:rPr sz="1800" spc="-45" dirty="0">
                <a:latin typeface="Franklin Gothic Medium"/>
                <a:cs typeface="Franklin Gothic Medium"/>
              </a:rPr>
              <a:t>L’affaire </a:t>
            </a:r>
            <a:r>
              <a:rPr sz="1800" spc="-75" dirty="0">
                <a:latin typeface="Franklin Gothic Medium"/>
                <a:cs typeface="Franklin Gothic Medium"/>
              </a:rPr>
              <a:t>XOR</a:t>
            </a:r>
            <a:endParaRPr sz="1800">
              <a:latin typeface="Franklin Gothic Medium"/>
              <a:cs typeface="Franklin Gothic Medium"/>
            </a:endParaRPr>
          </a:p>
          <a:p>
            <a:pPr marL="353695" indent="-341630">
              <a:lnSpc>
                <a:spcPct val="100000"/>
              </a:lnSpc>
              <a:buChar char="●"/>
              <a:tabLst>
                <a:tab pos="353695" algn="l"/>
                <a:tab pos="354330" algn="l"/>
              </a:tabLst>
            </a:pPr>
            <a:r>
              <a:rPr sz="1800" spc="-15" dirty="0">
                <a:latin typeface="Franklin Gothic Medium"/>
                <a:cs typeface="Franklin Gothic Medium"/>
              </a:rPr>
              <a:t>Le</a:t>
            </a:r>
            <a:r>
              <a:rPr sz="1800" spc="1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besoin</a:t>
            </a:r>
            <a:r>
              <a:rPr sz="1800" spc="-5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d’aller</a:t>
            </a:r>
            <a:r>
              <a:rPr sz="1800" spc="10" dirty="0">
                <a:latin typeface="Franklin Gothic Medium"/>
                <a:cs typeface="Franklin Gothic Medium"/>
              </a:rPr>
              <a:t> </a:t>
            </a:r>
            <a:r>
              <a:rPr sz="1800" spc="-5" dirty="0">
                <a:latin typeface="Franklin Gothic Medium"/>
                <a:cs typeface="Franklin Gothic Medium"/>
              </a:rPr>
              <a:t>vers </a:t>
            </a:r>
            <a:r>
              <a:rPr sz="1800" spc="-10" dirty="0">
                <a:latin typeface="Franklin Gothic Medium"/>
                <a:cs typeface="Franklin Gothic Medium"/>
              </a:rPr>
              <a:t>les</a:t>
            </a:r>
            <a:r>
              <a:rPr sz="1800" spc="10" dirty="0">
                <a:latin typeface="Franklin Gothic Medium"/>
                <a:cs typeface="Franklin Gothic Medium"/>
              </a:rPr>
              <a:t> </a:t>
            </a:r>
            <a:r>
              <a:rPr sz="1800" spc="-10" dirty="0">
                <a:latin typeface="Franklin Gothic Medium"/>
                <a:cs typeface="Franklin Gothic Medium"/>
              </a:rPr>
              <a:t>réseaux</a:t>
            </a:r>
            <a:r>
              <a:rPr sz="1800" dirty="0">
                <a:latin typeface="Franklin Gothic Medium"/>
                <a:cs typeface="Franklin Gothic Medium"/>
              </a:rPr>
              <a:t> </a:t>
            </a:r>
            <a:r>
              <a:rPr sz="1800" spc="-15" dirty="0">
                <a:latin typeface="Franklin Gothic Medium"/>
                <a:cs typeface="Franklin Gothic Medium"/>
              </a:rPr>
              <a:t>multi-couches</a:t>
            </a:r>
            <a:endParaRPr sz="18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92</a:t>
            </a:fld>
            <a:endParaRPr dirty="0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21014" y="212293"/>
            <a:ext cx="313753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CAROLINE</a:t>
            </a:r>
            <a:r>
              <a:rPr sz="1200" spc="-3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2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BARRIÈRE,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CSI4506,</a:t>
            </a:r>
            <a:r>
              <a:rPr sz="1200" spc="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AUTOMNE</a:t>
            </a:r>
            <a:r>
              <a:rPr sz="1200" spc="-25" dirty="0">
                <a:solidFill>
                  <a:srgbClr val="1CACE3"/>
                </a:solidFill>
                <a:latin typeface="Franklin Gothic Medium"/>
                <a:cs typeface="Franklin Gothic Medium"/>
              </a:rPr>
              <a:t> </a:t>
            </a:r>
            <a:r>
              <a:rPr sz="1200" spc="-10" dirty="0">
                <a:solidFill>
                  <a:srgbClr val="1CACE3"/>
                </a:solidFill>
                <a:latin typeface="Franklin Gothic Medium"/>
                <a:cs typeface="Franklin Gothic Medium"/>
              </a:rPr>
              <a:t>2023</a:t>
            </a:r>
            <a:endParaRPr sz="1200">
              <a:latin typeface="Franklin Gothic Medium"/>
              <a:cs typeface="Franklin Gothic Medium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80464" y="1470101"/>
            <a:ext cx="4444365" cy="5124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b="1" spc="10" dirty="0">
                <a:solidFill>
                  <a:srgbClr val="404040"/>
                </a:solidFill>
                <a:latin typeface="Trebuchet MS"/>
                <a:cs typeface="Trebuchet MS"/>
              </a:rPr>
              <a:t>RÉSEAUX</a:t>
            </a:r>
            <a:r>
              <a:rPr sz="3200" b="1" spc="-14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3200" b="1" spc="5" dirty="0">
                <a:solidFill>
                  <a:srgbClr val="404040"/>
                </a:solidFill>
                <a:latin typeface="Trebuchet MS"/>
                <a:cs typeface="Trebuchet MS"/>
              </a:rPr>
              <a:t>DE</a:t>
            </a:r>
            <a:r>
              <a:rPr sz="3200" b="1" spc="-170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3200" b="1" spc="-25" dirty="0">
                <a:solidFill>
                  <a:srgbClr val="404040"/>
                </a:solidFill>
                <a:latin typeface="Trebuchet MS"/>
                <a:cs typeface="Trebuchet MS"/>
              </a:rPr>
              <a:t>NEURONES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30323" y="2442972"/>
            <a:ext cx="0" cy="2886075"/>
          </a:xfrm>
          <a:custGeom>
            <a:avLst/>
            <a:gdLst/>
            <a:ahLst/>
            <a:cxnLst/>
            <a:rect l="l" t="t" r="r" b="b"/>
            <a:pathLst>
              <a:path h="2886075">
                <a:moveTo>
                  <a:pt x="0" y="0"/>
                </a:moveTo>
                <a:lnTo>
                  <a:pt x="0" y="2885821"/>
                </a:lnTo>
              </a:path>
            </a:pathLst>
          </a:custGeom>
          <a:ln w="57150">
            <a:solidFill>
              <a:srgbClr val="179C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86524" y="1423885"/>
            <a:ext cx="937894" cy="471170"/>
          </a:xfrm>
          <a:custGeom>
            <a:avLst/>
            <a:gdLst/>
            <a:ahLst/>
            <a:cxnLst/>
            <a:rect l="l" t="t" r="r" b="b"/>
            <a:pathLst>
              <a:path w="937894" h="471169">
                <a:moveTo>
                  <a:pt x="630643" y="52349"/>
                </a:moveTo>
                <a:lnTo>
                  <a:pt x="578294" y="0"/>
                </a:lnTo>
                <a:lnTo>
                  <a:pt x="212051" y="366115"/>
                </a:lnTo>
                <a:lnTo>
                  <a:pt x="52362" y="206451"/>
                </a:lnTo>
                <a:lnTo>
                  <a:pt x="0" y="258851"/>
                </a:lnTo>
                <a:lnTo>
                  <a:pt x="212051" y="470839"/>
                </a:lnTo>
                <a:lnTo>
                  <a:pt x="630643" y="52349"/>
                </a:lnTo>
                <a:close/>
              </a:path>
              <a:path w="937894" h="471169">
                <a:moveTo>
                  <a:pt x="666000" y="396417"/>
                </a:moveTo>
                <a:lnTo>
                  <a:pt x="382092" y="396417"/>
                </a:lnTo>
                <a:lnTo>
                  <a:pt x="382092" y="470458"/>
                </a:lnTo>
                <a:lnTo>
                  <a:pt x="666000" y="470458"/>
                </a:lnTo>
                <a:lnTo>
                  <a:pt x="666000" y="396417"/>
                </a:lnTo>
                <a:close/>
              </a:path>
              <a:path w="937894" h="471169">
                <a:moveTo>
                  <a:pt x="801763" y="260654"/>
                </a:moveTo>
                <a:lnTo>
                  <a:pt x="517855" y="260654"/>
                </a:lnTo>
                <a:lnTo>
                  <a:pt x="517855" y="334695"/>
                </a:lnTo>
                <a:lnTo>
                  <a:pt x="801763" y="334695"/>
                </a:lnTo>
                <a:lnTo>
                  <a:pt x="801763" y="260654"/>
                </a:lnTo>
                <a:close/>
              </a:path>
              <a:path w="937894" h="471169">
                <a:moveTo>
                  <a:pt x="937552" y="124904"/>
                </a:moveTo>
                <a:lnTo>
                  <a:pt x="653643" y="124904"/>
                </a:lnTo>
                <a:lnTo>
                  <a:pt x="653643" y="198945"/>
                </a:lnTo>
                <a:lnTo>
                  <a:pt x="937552" y="198945"/>
                </a:lnTo>
                <a:lnTo>
                  <a:pt x="937552" y="12490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214372" y="2634995"/>
            <a:ext cx="5057140" cy="2520950"/>
          </a:xfrm>
          <a:prstGeom prst="rect">
            <a:avLst/>
          </a:prstGeom>
          <a:solidFill>
            <a:srgbClr val="1CACE3"/>
          </a:solidFill>
          <a:ln w="22225">
            <a:solidFill>
              <a:srgbClr val="117DA7"/>
            </a:solidFill>
          </a:ln>
        </p:spPr>
        <p:txBody>
          <a:bodyPr vert="horz" wrap="square" lIns="0" tIns="185420" rIns="0" bIns="0" rtlCol="0">
            <a:spAutoFit/>
          </a:bodyPr>
          <a:lstStyle/>
          <a:p>
            <a:pPr marL="546735" indent="-329565">
              <a:lnSpc>
                <a:spcPct val="100000"/>
              </a:lnSpc>
              <a:spcBef>
                <a:spcPts val="1460"/>
              </a:spcBef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20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1</a:t>
            </a:r>
            <a:r>
              <a:rPr sz="2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Introduction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2</a:t>
            </a:r>
            <a:r>
              <a:rPr sz="2000" spc="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Apprentissage</a:t>
            </a:r>
            <a:r>
              <a:rPr sz="2000" spc="3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supervisé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spcBef>
                <a:spcPts val="5"/>
              </a:spcBef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20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3</a:t>
            </a:r>
            <a:r>
              <a:rPr sz="20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Minimisation</a:t>
            </a:r>
            <a:r>
              <a:rPr sz="2000" spc="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d’erreur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20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4</a:t>
            </a:r>
            <a:r>
              <a:rPr sz="20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Régression</a:t>
            </a:r>
            <a:r>
              <a:rPr sz="2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linéaire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2000" spc="-1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5</a:t>
            </a:r>
            <a:r>
              <a:rPr sz="20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Régression</a:t>
            </a:r>
            <a:r>
              <a:rPr sz="2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logistique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2000" spc="-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6</a:t>
            </a:r>
            <a:r>
              <a:rPr sz="2000" spc="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Classification</a:t>
            </a:r>
            <a:r>
              <a:rPr sz="2000" spc="4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multiclasses</a:t>
            </a:r>
            <a:endParaRPr sz="2000">
              <a:latin typeface="Franklin Gothic Medium"/>
              <a:cs typeface="Franklin Gothic Medium"/>
            </a:endParaRPr>
          </a:p>
          <a:p>
            <a:pPr marL="546735" indent="-329565">
              <a:lnSpc>
                <a:spcPct val="100000"/>
              </a:lnSpc>
              <a:spcBef>
                <a:spcPts val="5"/>
              </a:spcBef>
              <a:buSzPct val="80000"/>
              <a:buChar char="●"/>
              <a:tabLst>
                <a:tab pos="546735" algn="l"/>
                <a:tab pos="547370" algn="l"/>
              </a:tabLst>
            </a:pPr>
            <a:r>
              <a:rPr sz="2000" spc="-2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Partie</a:t>
            </a:r>
            <a:r>
              <a:rPr sz="2000" spc="-2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7</a:t>
            </a:r>
            <a:r>
              <a:rPr sz="2000" spc="1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–</a:t>
            </a:r>
            <a:r>
              <a:rPr sz="200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45" dirty="0">
                <a:solidFill>
                  <a:srgbClr val="FFFFFF"/>
                </a:solidFill>
                <a:latin typeface="Franklin Gothic Medium"/>
                <a:cs typeface="Franklin Gothic Medium"/>
              </a:rPr>
              <a:t>Affaire</a:t>
            </a:r>
            <a:r>
              <a:rPr sz="2000" spc="3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 </a:t>
            </a:r>
            <a:r>
              <a:rPr sz="2000" spc="-90" dirty="0">
                <a:solidFill>
                  <a:srgbClr val="FFFFFF"/>
                </a:solidFill>
                <a:latin typeface="Franklin Gothic Medium"/>
                <a:cs typeface="Franklin Gothic Medium"/>
              </a:rPr>
              <a:t>XOR</a:t>
            </a:r>
            <a:endParaRPr sz="2000">
              <a:latin typeface="Franklin Gothic Medium"/>
              <a:cs typeface="Franklin Gothic Medium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5389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dirty="0"/>
              <a:t>93</a:t>
            </a:fld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Words>4460</Words>
  <Application>Microsoft Office PowerPoint</Application>
  <PresentationFormat>Widescreen</PresentationFormat>
  <Paragraphs>1445</Paragraphs>
  <Slides>93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93</vt:i4>
      </vt:variant>
    </vt:vector>
  </HeadingPairs>
  <TitlesOfParts>
    <vt:vector size="104" baseType="lpstr">
      <vt:lpstr>Arial</vt:lpstr>
      <vt:lpstr>Arial MT</vt:lpstr>
      <vt:lpstr>Calibri</vt:lpstr>
      <vt:lpstr>Cambria Math</vt:lpstr>
      <vt:lpstr>Corbel</vt:lpstr>
      <vt:lpstr>Franklin Gothic Medium</vt:lpstr>
      <vt:lpstr>Roboto</vt:lpstr>
      <vt:lpstr>Roboto Cn</vt:lpstr>
      <vt:lpstr>Times New Roman</vt:lpstr>
      <vt:lpstr>Trebuchet MS</vt:lpstr>
      <vt:lpstr>Office Theme</vt:lpstr>
      <vt:lpstr>PowerPoint Presentation</vt:lpstr>
      <vt:lpstr>RÉSEAUX DE NEURONES</vt:lpstr>
      <vt:lpstr>Part 1  Introduction</vt:lpstr>
      <vt:lpstr>PowerPoint Presentation</vt:lpstr>
      <vt:lpstr>PowerPoint Presentation</vt:lpstr>
      <vt:lpstr>PowerPoint Presentation</vt:lpstr>
      <vt:lpstr>RÉPONSE DYNAMIQUE</vt:lpstr>
      <vt:lpstr>PowerPoint Presentation</vt:lpstr>
      <vt:lpstr>RÉPONSE DYNAMIQUE</vt:lpstr>
      <vt:lpstr>PowerPoint Presentation</vt:lpstr>
      <vt:lpstr>PowerPoint Presentation</vt:lpstr>
      <vt:lpstr>PowerPoint Presentation</vt:lpstr>
      <vt:lpstr>CONTEXTE HISTORIQUE ET AVÈNEMENT DU DEEP LEARNING</vt:lpstr>
      <vt:lpstr>PowerPoint Presentation</vt:lpstr>
      <vt:lpstr>PowerPoint Presentation</vt:lpstr>
      <vt:lpstr>PowerPoint Presentation</vt:lpstr>
      <vt:lpstr>PowerPoint Presentation</vt:lpstr>
      <vt:lpstr>EN RÉSUMÉ</vt:lpstr>
      <vt:lpstr>Partie 2  Apprentissage supervisé</vt:lpstr>
      <vt:lpstr>PowerPoint Presentation</vt:lpstr>
      <vt:lpstr>PowerPoint Presentation</vt:lpstr>
      <vt:lpstr>PowerPoint Presentation</vt:lpstr>
      <vt:lpstr>MODÈLES</vt:lpstr>
      <vt:lpstr>EXEMPLE RÉGRESSION</vt:lpstr>
      <vt:lpstr>PowerPoint Presentation</vt:lpstr>
      <vt:lpstr>« FITTING » SUR L’ENSEMBLE D’ENTRAÎNEMENT</vt:lpstr>
      <vt:lpstr>RÔLE DU w0</vt:lpstr>
      <vt:lpstr>EXEMPLE CLASSIFICATION</vt:lpstr>
      <vt:lpstr>PowerPoint Presentation</vt:lpstr>
      <vt:lpstr>PowerPoint Presentation</vt:lpstr>
      <vt:lpstr>PRÉDICTION DU MODÈLE</vt:lpstr>
      <vt:lpstr>EN RÉSUMÉ</vt:lpstr>
      <vt:lpstr>PowerPoint Presentation</vt:lpstr>
      <vt:lpstr>PowerPoint Presentation</vt:lpstr>
      <vt:lpstr>Modèle:</vt:lpstr>
      <vt:lpstr>PowerPoint Presentation</vt:lpstr>
      <vt:lpstr>Le modèle appris doit MINIMISER l'erreur sur tout l'ensemble d'apprentissage (E).  On va utiliser l’erreur pour modifier les poids initiaux.</vt:lpstr>
      <vt:lpstr>PowerPoint Presentation</vt:lpstr>
      <vt:lpstr>PowerPoint Presentation</vt:lpstr>
      <vt:lpstr>PowerPoint Presentation</vt:lpstr>
      <vt:lpstr>PowerPoint Presentation</vt:lpstr>
      <vt:lpstr>Chaque poids contribue à l’erreur</vt:lpstr>
      <vt:lpstr>EN RÉSUMÉ</vt:lpstr>
      <vt:lpstr>Partie 4  Régression linéaire</vt:lpstr>
      <vt:lpstr>PowerPoint Presentation</vt:lpstr>
      <vt:lpstr>RÉGRESSION LINÉAIRE</vt:lpstr>
      <vt:lpstr>RÉGRESSION LINÉAIRE</vt:lpstr>
      <vt:lpstr>PowerPoint Presentation</vt:lpstr>
      <vt:lpstr>PowerPoint Presentation</vt:lpstr>
      <vt:lpstr>DESCENTE DE GRADIENT</vt:lpstr>
      <vt:lpstr>DESCENTE DE GRADIENT</vt:lpstr>
      <vt:lpstr>PowerPoint Presentation</vt:lpstr>
      <vt:lpstr>DESCENTE DE GRADIENT</vt:lpstr>
      <vt:lpstr>DESCENTE DE GRADIENT</vt:lpstr>
      <vt:lpstr>Initialiser les poids au hasard</vt:lpstr>
      <vt:lpstr>NORMALISATION</vt:lpstr>
      <vt:lpstr>EXEMPLE DE RÉGRESSION</vt:lpstr>
      <vt:lpstr>PowerPoint Presentation</vt:lpstr>
      <vt:lpstr>EN RÉSUMÉ</vt:lpstr>
      <vt:lpstr>PowerPoint Presentation</vt:lpstr>
      <vt:lpstr>PowerPoint Presentation</vt:lpstr>
      <vt:lpstr>PowerPoint Presentation</vt:lpstr>
      <vt:lpstr>PowerPoint Presentation</vt:lpstr>
      <vt:lpstr>RÉGRESSION LOGISTIQUE : PERCEPTRON</vt:lpstr>
      <vt:lpstr>SIGMOID FUNCTION</vt:lpstr>
      <vt:lpstr>DESCENTE DE GRADIENT</vt:lpstr>
      <vt:lpstr>ENTROPIE CROISÉE (LOG-LOSS)</vt:lpstr>
      <vt:lpstr>INTERPRÉTATION DE L’ENTROPIE CROISÉE</vt:lpstr>
      <vt:lpstr>Initialiser les poids au hasard</vt:lpstr>
      <vt:lpstr>PowerPoint Presentation</vt:lpstr>
      <vt:lpstr>EXEMPLE DE RÉGRESSION LOGISTIQUE</vt:lpstr>
      <vt:lpstr>PowerPoint Presentation</vt:lpstr>
      <vt:lpstr>Est-ce que le système  fait de bonne  prédictions?</vt:lpstr>
      <vt:lpstr>PowerPoint Presentation</vt:lpstr>
      <vt:lpstr>EN RÉSUMÉ</vt:lpstr>
      <vt:lpstr>Partie 6  Perceptron multinomial</vt:lpstr>
      <vt:lpstr>PowerPoint Presentation</vt:lpstr>
      <vt:lpstr>PowerPoint Presentation</vt:lpstr>
      <vt:lpstr>PERCEPTRON MULTINOMIAL</vt:lpstr>
      <vt:lpstr>PowerPoint Presentation</vt:lpstr>
      <vt:lpstr>PowerPoint Presentation</vt:lpstr>
      <vt:lpstr>PERCEPTRON MULTINOMIAL</vt:lpstr>
      <vt:lpstr>DESCENTE DE GRADIENT</vt:lpstr>
      <vt:lpstr>PowerPoint Presentation</vt:lpstr>
      <vt:lpstr>EN RÉSUMÉ</vt:lpstr>
      <vt:lpstr>Partie 7  Affaire XOR</vt:lpstr>
      <vt:lpstr>CLASSIFICATION</vt:lpstr>
      <vt:lpstr>LIMITE DES SÉPARATEURS LINÉAIRES</vt:lpstr>
      <vt:lpstr>PowerPoint Presentation</vt:lpstr>
      <vt:lpstr>L’IA a étudié  quoi après la  chute des  années 70 (entre 70 et 90)</vt:lpstr>
      <vt:lpstr>SOLUTION: AJOUTE D’UN NIVEAU</vt:lpstr>
      <vt:lpstr>EN RÉSUMÉ</vt:lpstr>
      <vt:lpstr>RÉSEAUX DE NEURONES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Émilie Brazeau</cp:lastModifiedBy>
  <cp:revision>1</cp:revision>
  <dcterms:created xsi:type="dcterms:W3CDTF">2023-10-02T14:08:59Z</dcterms:created>
  <dcterms:modified xsi:type="dcterms:W3CDTF">2023-10-04T13:25:31Z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2023-10-01T00:00:00Z</vt:filetime>
  </property>
  <property fmtid="{D5CDD505-2E9C-101B-9397-08002B2CF9AE}" pid="3" name="Creator">
    <vt:lpwstr>Microsoft® PowerPoint® pour Microsoft 365</vt:lpwstr>
  </property>
  <property fmtid="{D5CDD505-2E9C-101B-9397-08002B2CF9AE}" pid="4" name="LastSaved">
    <vt:filetime>2023-10-02T00:00:00Z</vt:filetime>
  </property>
</Properties>
</file>